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436" r:id="rId2"/>
    <p:sldId id="404" r:id="rId3"/>
    <p:sldId id="461" r:id="rId4"/>
    <p:sldId id="536" r:id="rId5"/>
    <p:sldId id="385" r:id="rId6"/>
    <p:sldId id="344" r:id="rId7"/>
    <p:sldId id="3093" r:id="rId8"/>
    <p:sldId id="462" r:id="rId9"/>
    <p:sldId id="459"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9B3"/>
    <a:srgbClr val="235B7C"/>
    <a:srgbClr val="E49140"/>
    <a:srgbClr val="245D7E"/>
    <a:srgbClr val="255E80"/>
    <a:srgbClr val="1F4F6A"/>
    <a:srgbClr val="39425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60"/>
  </p:normalViewPr>
  <p:slideViewPr>
    <p:cSldViewPr snapToGrid="0" showGuides="1">
      <p:cViewPr varScale="1">
        <p:scale>
          <a:sx n="84" d="100"/>
          <a:sy n="84" d="100"/>
        </p:scale>
        <p:origin x="48" y="82"/>
      </p:cViewPr>
      <p:guideLst>
        <p:guide orient="horz" pos="2183"/>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Medium" panose="020B0600000000000000" pitchFamily="34" charset="-122"/>
                <a:ea typeface="思源黑体 CN Medium" panose="020B0600000000000000" pitchFamily="34" charset="-122"/>
              </a:defRPr>
            </a:lvl1pPr>
          </a:lstStyle>
          <a:p>
            <a:fld id="{42DB6BBA-35AC-4C23-AAF0-9ABB5E4986B6}" type="datetimeFigureOut">
              <a:rPr lang="zh-CN" altLang="en-US" smtClean="0"/>
              <a:pPr/>
              <a:t>2023/9/27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Medium" panose="020B0600000000000000" pitchFamily="34" charset="-122"/>
                <a:ea typeface="思源黑体 CN Medium" panose="020B0600000000000000" pitchFamily="34" charset="-122"/>
              </a:defRPr>
            </a:lvl1pPr>
          </a:lstStyle>
          <a:p>
            <a:fld id="{64D26F9E-6EDA-4219-86D3-A755607105A4}" type="slidenum">
              <a:rPr lang="zh-CN" altLang="en-US" smtClean="0"/>
              <a:pPr/>
              <a:t>‹#›</a:t>
            </a:fld>
            <a:endParaRPr lang="zh-CN" altLang="en-US" dirty="0"/>
          </a:p>
        </p:txBody>
      </p:sp>
    </p:spTree>
    <p:extLst>
      <p:ext uri="{BB962C8B-B14F-4D97-AF65-F5344CB8AC3E}">
        <p14:creationId xmlns:p14="http://schemas.microsoft.com/office/powerpoint/2010/main" val="39850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1pPr>
    <a:lvl2pPr marL="4572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2pPr>
    <a:lvl3pPr marL="9144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3pPr>
    <a:lvl4pPr marL="13716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4pPr>
    <a:lvl5pPr marL="1828800" algn="l" defTabSz="914400" rtl="0" eaLnBrk="1" latinLnBrk="0" hangingPunct="1">
      <a:defRPr sz="1200" kern="1200">
        <a:solidFill>
          <a:schemeClr val="tx1"/>
        </a:solidFill>
        <a:latin typeface="思源黑体 CN Medium" panose="020B0600000000000000" pitchFamily="34" charset="-122"/>
        <a:ea typeface="思源黑体 CN Medium" panose="020B06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22051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327938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283752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4</a:t>
            </a:fld>
            <a:endParaRPr lang="th-TH"/>
          </a:p>
        </p:txBody>
      </p:sp>
    </p:spTree>
    <p:extLst>
      <p:ext uri="{BB962C8B-B14F-4D97-AF65-F5344CB8AC3E}">
        <p14:creationId xmlns:p14="http://schemas.microsoft.com/office/powerpoint/2010/main" val="254108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514687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extLst>
      <p:ext uri="{BB962C8B-B14F-4D97-AF65-F5344CB8AC3E}">
        <p14:creationId xmlns:p14="http://schemas.microsoft.com/office/powerpoint/2010/main" val="1889862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184051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22051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869352"/>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976329"/>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560276"/>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fld id="{530820CF-B880-4189-942D-D702A7CBA730}" type="datetimeFigureOut">
              <a:rPr lang="zh-CN" altLang="en-US" smtClean="0"/>
              <a:pPr/>
              <a:t>2023/9/27</a:t>
            </a:fld>
            <a:endParaRPr lang="zh-CN" altLang="en-US" dirty="0"/>
          </a:p>
        </p:txBody>
      </p:sp>
      <p:sp>
        <p:nvSpPr>
          <p:cNvPr id="4" name="页脚占位符 3"/>
          <p:cNvSpPr>
            <a:spLocks noGrp="1"/>
          </p:cNvSpPr>
          <p:nvPr>
            <p:ph type="ftr" sz="quarter" idx="11"/>
          </p:nvPr>
        </p:nvSpPr>
        <p:spPr>
          <a:xfrm>
            <a:off x="4165600" y="6356351"/>
            <a:ext cx="3860800" cy="365125"/>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57044715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fld id="{530820CF-B880-4189-942D-D702A7CBA730}" type="datetimeFigureOut">
              <a:rPr lang="zh-CN" altLang="en-US" smtClean="0"/>
              <a:pPr/>
              <a:t>2023/9/27</a:t>
            </a:fld>
            <a:endParaRPr lang="zh-CN" altLang="en-US" dirty="0"/>
          </a:p>
        </p:txBody>
      </p:sp>
      <p:sp>
        <p:nvSpPr>
          <p:cNvPr id="3" name="页脚占位符 2"/>
          <p:cNvSpPr>
            <a:spLocks noGrp="1"/>
          </p:cNvSpPr>
          <p:nvPr>
            <p:ph type="ftr" sz="quarter" idx="11"/>
          </p:nvPr>
        </p:nvSpPr>
        <p:spPr>
          <a:xfrm>
            <a:off x="4165600" y="6356351"/>
            <a:ext cx="3860800" cy="365125"/>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lvl1pPr>
              <a:defRPr>
                <a:latin typeface="思源黑体 CN Medium" panose="020B0600000000000000" pitchFamily="34" charset="-122"/>
                <a:ea typeface="思源黑体 CN Medium" panose="020B0600000000000000" pitchFamily="34" charset="-122"/>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303615018"/>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59657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834951"/>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383197"/>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FC6A316B-C528-4EAD-8C2D-A46D04B5194D}"/>
              </a:ext>
            </a:extLst>
          </p:cNvPr>
          <p:cNvSpPr>
            <a:spLocks noGrp="1"/>
          </p:cNvSpPr>
          <p:nvPr>
            <p:ph type="pic" sz="quarter" idx="10"/>
          </p:nvPr>
        </p:nvSpPr>
        <p:spPr>
          <a:xfrm>
            <a:off x="875076" y="1694147"/>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15" name="图片占位符 14">
            <a:extLst>
              <a:ext uri="{FF2B5EF4-FFF2-40B4-BE49-F238E27FC236}">
                <a16:creationId xmlns:a16="http://schemas.microsoft.com/office/drawing/2014/main" id="{97BF8D35-25B1-4FD4-BCB6-089413117546}"/>
              </a:ext>
            </a:extLst>
          </p:cNvPr>
          <p:cNvSpPr>
            <a:spLocks noGrp="1"/>
          </p:cNvSpPr>
          <p:nvPr>
            <p:ph type="pic" sz="quarter" idx="11"/>
          </p:nvPr>
        </p:nvSpPr>
        <p:spPr>
          <a:xfrm>
            <a:off x="5053588" y="1694147"/>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16" name="图片占位符 15">
            <a:extLst>
              <a:ext uri="{FF2B5EF4-FFF2-40B4-BE49-F238E27FC236}">
                <a16:creationId xmlns:a16="http://schemas.microsoft.com/office/drawing/2014/main" id="{0A52F6D5-B2FA-4648-A7C4-6BC468F2724D}"/>
              </a:ext>
            </a:extLst>
          </p:cNvPr>
          <p:cNvSpPr>
            <a:spLocks noGrp="1"/>
          </p:cNvSpPr>
          <p:nvPr>
            <p:ph type="pic" sz="quarter" idx="12"/>
          </p:nvPr>
        </p:nvSpPr>
        <p:spPr>
          <a:xfrm>
            <a:off x="9219985" y="1694147"/>
            <a:ext cx="2100208" cy="2088868"/>
          </a:xfrm>
          <a:custGeom>
            <a:avLst/>
            <a:gdLst>
              <a:gd name="connsiteX0" fmla="*/ 0 w 2100208"/>
              <a:gd name="connsiteY0" fmla="*/ 0 h 2088868"/>
              <a:gd name="connsiteX1" fmla="*/ 2100208 w 2100208"/>
              <a:gd name="connsiteY1" fmla="*/ 0 h 2088868"/>
              <a:gd name="connsiteX2" fmla="*/ 2100208 w 2100208"/>
              <a:gd name="connsiteY2" fmla="*/ 2088868 h 2088868"/>
              <a:gd name="connsiteX3" fmla="*/ 0 w 2100208"/>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100208" h="2088868">
                <a:moveTo>
                  <a:pt x="0" y="0"/>
                </a:moveTo>
                <a:lnTo>
                  <a:pt x="2100208" y="0"/>
                </a:lnTo>
                <a:lnTo>
                  <a:pt x="2100208" y="2088868"/>
                </a:lnTo>
                <a:lnTo>
                  <a:pt x="0" y="2088868"/>
                </a:lnTo>
                <a:close/>
              </a:path>
            </a:pathLst>
          </a:custGeom>
        </p:spPr>
        <p:txBody>
          <a:bodyPr wrap="square">
            <a:noAutofit/>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18" name="图片占位符 17">
            <a:extLst>
              <a:ext uri="{FF2B5EF4-FFF2-40B4-BE49-F238E27FC236}">
                <a16:creationId xmlns:a16="http://schemas.microsoft.com/office/drawing/2014/main" id="{9185A2F2-0665-4289-99CF-CE6839B03D87}"/>
              </a:ext>
            </a:extLst>
          </p:cNvPr>
          <p:cNvSpPr>
            <a:spLocks noGrp="1"/>
          </p:cNvSpPr>
          <p:nvPr>
            <p:ph type="pic" sz="quarter" idx="13"/>
          </p:nvPr>
        </p:nvSpPr>
        <p:spPr>
          <a:xfrm>
            <a:off x="7148703" y="3783011"/>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
        <p:nvSpPr>
          <p:cNvPr id="17" name="图片占位符 16">
            <a:extLst>
              <a:ext uri="{FF2B5EF4-FFF2-40B4-BE49-F238E27FC236}">
                <a16:creationId xmlns:a16="http://schemas.microsoft.com/office/drawing/2014/main" id="{B846096C-4C1C-45DB-B622-C12BADFF5C72}"/>
              </a:ext>
            </a:extLst>
          </p:cNvPr>
          <p:cNvSpPr>
            <a:spLocks noGrp="1"/>
          </p:cNvSpPr>
          <p:nvPr>
            <p:ph type="pic" sz="quarter" idx="14"/>
          </p:nvPr>
        </p:nvSpPr>
        <p:spPr>
          <a:xfrm>
            <a:off x="2973744" y="3783011"/>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lvl1pPr>
              <a:defRPr>
                <a:latin typeface="思源黑体 CN Medium" panose="020B0600000000000000" pitchFamily="34" charset="-122"/>
                <a:ea typeface="思源黑体 CN Medium" panose="020B0600000000000000" pitchFamily="34" charset="-122"/>
              </a:defRPr>
            </a:lvl1pPr>
          </a:lstStyle>
          <a:p>
            <a:endParaRPr lang="zh-CN" altLang="en-US" dirty="0"/>
          </a:p>
        </p:txBody>
      </p:sp>
    </p:spTree>
    <p:extLst>
      <p:ext uri="{BB962C8B-B14F-4D97-AF65-F5344CB8AC3E}">
        <p14:creationId xmlns:p14="http://schemas.microsoft.com/office/powerpoint/2010/main" val="2218305580"/>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249C60-7208-4AC1-899A-88A4792C5AC4}"/>
              </a:ext>
            </a:extLst>
          </p:cNvPr>
          <p:cNvPicPr>
            <a:picLocks noChangeAspect="1"/>
          </p:cNvPicPr>
          <p:nvPr userDrawn="1"/>
        </p:nvPicPr>
        <p:blipFill>
          <a:blip r:embed="rId11" cstate="hqprint">
            <a:extLst>
              <a:ext uri="{BEBA8EAE-BF5A-486C-A8C5-ECC9F3942E4B}">
                <a14:imgProps xmlns:a14="http://schemas.microsoft.com/office/drawing/2010/main">
                  <a14:imgLayer r:embed="rId12">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366951" y="-490407"/>
            <a:ext cx="3108709" cy="2420806"/>
          </a:xfrm>
          <a:prstGeom prst="rect">
            <a:avLst/>
          </a:prstGeom>
        </p:spPr>
      </p:pic>
      <p:sp>
        <p:nvSpPr>
          <p:cNvPr id="3" name="矩形 2">
            <a:extLst>
              <a:ext uri="{FF2B5EF4-FFF2-40B4-BE49-F238E27FC236}">
                <a16:creationId xmlns:a16="http://schemas.microsoft.com/office/drawing/2014/main" id="{D9F73BC3-9401-4923-BE1F-F0C70522A8B0}"/>
              </a:ext>
            </a:extLst>
          </p:cNvPr>
          <p:cNvSpPr/>
          <p:nvPr userDrawn="1"/>
        </p:nvSpPr>
        <p:spPr>
          <a:xfrm>
            <a:off x="1486538" y="408050"/>
            <a:ext cx="4315605" cy="523220"/>
          </a:xfrm>
          <a:prstGeom prst="rect">
            <a:avLst/>
          </a:prstGeom>
        </p:spPr>
        <p:txBody>
          <a:bodyPr wrap="none">
            <a:spAutoFit/>
          </a:bodyPr>
          <a:lstStyle/>
          <a:p>
            <a:r>
              <a:rPr lang="en-US" altLang="zh-CN" sz="2800" dirty="0">
                <a:solidFill>
                  <a:prstClr val="black">
                    <a:lumMod val="75000"/>
                    <a:lumOff val="25000"/>
                  </a:prstClr>
                </a:solidFill>
                <a:latin typeface="思源黑体 CN Heavy" panose="020B0A00000000000000" pitchFamily="34" charset="-122"/>
                <a:ea typeface="思源黑体 CN Heavy" panose="020B0A00000000000000" pitchFamily="34" charset="-122"/>
                <a:sym typeface="思源宋体" panose="02020400000000000000" pitchFamily="18" charset="-122"/>
              </a:rPr>
              <a:t>Click to Insert Heading</a:t>
            </a:r>
            <a:endParaRPr lang="zh-CN" altLang="en-US" sz="2800" dirty="0">
              <a:latin typeface="思源黑体 CN Heavy" panose="020B0A00000000000000" pitchFamily="34" charset="-122"/>
              <a:ea typeface="思源黑体 CN Heavy" panose="020B0A00000000000000" pitchFamily="34" charset="-122"/>
              <a:sym typeface="思源宋体" panose="02020400000000000000" pitchFamily="18" charset="-122"/>
            </a:endParaRPr>
          </a:p>
        </p:txBody>
      </p:sp>
    </p:spTree>
    <p:extLst>
      <p:ext uri="{BB962C8B-B14F-4D97-AF65-F5344CB8AC3E}">
        <p14:creationId xmlns:p14="http://schemas.microsoft.com/office/powerpoint/2010/main" val="3709751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6" r:id="rId9"/>
  </p:sldLayoutIdLst>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9.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D5E65F5-1896-4E85-A7CA-71DEE01716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976140">
            <a:off x="6455110" y="190103"/>
            <a:ext cx="8943701" cy="6721044"/>
          </a:xfrm>
          <a:prstGeom prst="rect">
            <a:avLst/>
          </a:prstGeom>
        </p:spPr>
      </p:pic>
      <p:sp>
        <p:nvSpPr>
          <p:cNvPr id="12" name="矩形 11">
            <a:extLst>
              <a:ext uri="{FF2B5EF4-FFF2-40B4-BE49-F238E27FC236}">
                <a16:creationId xmlns:a16="http://schemas.microsoft.com/office/drawing/2014/main" id="{FEBA9565-5D20-453C-BFEA-0B6F72F3384D}"/>
              </a:ext>
            </a:extLst>
          </p:cNvPr>
          <p:cNvSpPr/>
          <p:nvPr/>
        </p:nvSpPr>
        <p:spPr>
          <a:xfrm>
            <a:off x="958469" y="2156196"/>
            <a:ext cx="6759067" cy="400110"/>
          </a:xfrm>
          <a:prstGeom prst="rect">
            <a:avLst/>
          </a:prstGeom>
        </p:spPr>
        <p:txBody>
          <a:bodyPr wrap="square">
            <a:spAutoFit/>
          </a:bodyPr>
          <a:lstStyle/>
          <a:p>
            <a:pPr lvl="0" defTabSz="1219170">
              <a:defRPr/>
            </a:pPr>
            <a:r>
              <a:rPr lang="en-IN" sz="2000" b="1" dirty="0" smtClean="0">
                <a:solidFill>
                  <a:srgbClr val="E49140"/>
                </a:solidFill>
                <a:latin typeface="Trebuchet MS" panose="020B0603020202020204" pitchFamily="34" charset="0"/>
              </a:rPr>
              <a:t>INTEGRATION OF INFORMATION TECHNOLOGY IN</a:t>
            </a:r>
            <a:endParaRPr lang="zh-CN" altLang="en-US" sz="2000" b="1" spc="400" dirty="0">
              <a:solidFill>
                <a:srgbClr val="E49140"/>
              </a:solidFill>
              <a:latin typeface="Trebuchet MS" panose="020B0603020202020204" pitchFamily="34" charset="0"/>
              <a:ea typeface="思源黑体 CN Medium" panose="020B0600000000000000" pitchFamily="34" charset="-122"/>
              <a:cs typeface="+mn-ea"/>
              <a:sym typeface="字魂59号-创粗黑" panose="00000500000000000000" pitchFamily="2" charset="-122"/>
            </a:endParaRPr>
          </a:p>
        </p:txBody>
      </p:sp>
      <p:sp>
        <p:nvSpPr>
          <p:cNvPr id="13" name="矩形 12">
            <a:extLst>
              <a:ext uri="{FF2B5EF4-FFF2-40B4-BE49-F238E27FC236}">
                <a16:creationId xmlns:a16="http://schemas.microsoft.com/office/drawing/2014/main" id="{76AD3232-33F2-471B-9445-068CDAD21B50}"/>
              </a:ext>
            </a:extLst>
          </p:cNvPr>
          <p:cNvSpPr/>
          <p:nvPr/>
        </p:nvSpPr>
        <p:spPr>
          <a:xfrm>
            <a:off x="883055" y="2615618"/>
            <a:ext cx="6669949" cy="1569660"/>
          </a:xfrm>
          <a:prstGeom prst="rect">
            <a:avLst/>
          </a:prstGeom>
        </p:spPr>
        <p:txBody>
          <a:bodyPr wrap="square">
            <a:spAutoFit/>
          </a:bodyPr>
          <a:lstStyle/>
          <a:p>
            <a:pPr lvl="0" defTabSz="1219170">
              <a:defRPr/>
            </a:pPr>
            <a:r>
              <a:rPr lang="en-IN" sz="4800" b="1" dirty="0" smtClean="0">
                <a:solidFill>
                  <a:srgbClr val="39425D"/>
                </a:solidFill>
                <a:latin typeface="Trebuchet MS" panose="020B0603020202020204" pitchFamily="34" charset="0"/>
                <a:ea typeface="思源黑体 CN Medium" panose="020B0600000000000000"/>
              </a:rPr>
              <a:t>APPLE'S BUSINESS MODEL</a:t>
            </a:r>
            <a:endParaRPr kumimoji="0" lang="zh-CN" altLang="en-US" sz="4800" b="0" i="0" u="none" kern="1200" cap="none" normalizeH="0" baseline="0" noProof="0" dirty="0">
              <a:ln>
                <a:noFill/>
              </a:ln>
              <a:solidFill>
                <a:srgbClr val="39425D"/>
              </a:solidFill>
              <a:uLnTx/>
              <a:uFillTx/>
              <a:latin typeface="Trebuchet MS" panose="020B0603020202020204" pitchFamily="34" charset="0"/>
              <a:ea typeface="思源黑体 CN Heavy" panose="020B0A00000000000000" pitchFamily="34" charset="-122"/>
              <a:cs typeface="+mn-ea"/>
              <a:sym typeface="字魂59号-创粗黑" panose="00000500000000000000" pitchFamily="2" charset="-122"/>
            </a:endParaRPr>
          </a:p>
        </p:txBody>
      </p:sp>
      <p:graphicFrame>
        <p:nvGraphicFramePr>
          <p:cNvPr id="14" name="对象 13">
            <a:extLst>
              <a:ext uri="{FF2B5EF4-FFF2-40B4-BE49-F238E27FC236}">
                <a16:creationId xmlns:a16="http://schemas.microsoft.com/office/drawing/2014/main" id="{B54898C4-3DA5-45F7-9ECA-A077B9797AA7}"/>
              </a:ext>
            </a:extLst>
          </p:cNvPr>
          <p:cNvGraphicFramePr>
            <a:graphicFrameLocks noChangeAspect="1"/>
          </p:cNvGraphicFramePr>
          <p:nvPr>
            <p:extLst>
              <p:ext uri="{D42A27DB-BD31-4B8C-83A1-F6EECF244321}">
                <p14:modId xmlns:p14="http://schemas.microsoft.com/office/powerpoint/2010/main" val="2361754184"/>
              </p:ext>
            </p:extLst>
          </p:nvPr>
        </p:nvGraphicFramePr>
        <p:xfrm>
          <a:off x="220001" y="2804136"/>
          <a:ext cx="1511301" cy="2927976"/>
        </p:xfrm>
        <a:graphic>
          <a:graphicData uri="http://schemas.openxmlformats.org/presentationml/2006/ole">
            <mc:AlternateContent xmlns:mc="http://schemas.openxmlformats.org/markup-compatibility/2006">
              <mc:Choice xmlns:v="urn:schemas-microsoft-com:vml" Requires="v">
                <p:oleObj spid="_x0000_s1045" name="CorelDRAW" r:id="rId5" imgW="887179" imgH="1719618" progId="CorelDraw.Graphic.18">
                  <p:embed/>
                </p:oleObj>
              </mc:Choice>
              <mc:Fallback>
                <p:oleObj name="CorelDRAW" r:id="rId5" imgW="887179" imgH="1719618" progId="CorelDraw.Graphic.18">
                  <p:embed/>
                  <p:pic>
                    <p:nvPicPr>
                      <p:cNvPr id="0" name=""/>
                      <p:cNvPicPr/>
                      <p:nvPr/>
                    </p:nvPicPr>
                    <p:blipFill>
                      <a:blip r:embed="rId6"/>
                      <a:stretch>
                        <a:fillRect/>
                      </a:stretch>
                    </p:blipFill>
                    <p:spPr>
                      <a:xfrm>
                        <a:off x="220001" y="2804136"/>
                        <a:ext cx="1511301" cy="2927976"/>
                      </a:xfrm>
                      <a:prstGeom prst="rect">
                        <a:avLst/>
                      </a:prstGeom>
                    </p:spPr>
                  </p:pic>
                </p:oleObj>
              </mc:Fallback>
            </mc:AlternateContent>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33492" y="2219620"/>
            <a:ext cx="2258508" cy="2016525"/>
          </a:xfrm>
          <a:prstGeom prst="rect">
            <a:avLst/>
          </a:prstGeom>
        </p:spPr>
      </p:pic>
      <p:pic>
        <p:nvPicPr>
          <p:cNvPr id="4" name="Picture 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486460" y="2615618"/>
            <a:ext cx="1080280" cy="1375498"/>
          </a:xfrm>
          <a:prstGeom prst="rect">
            <a:avLst/>
          </a:prstGeom>
        </p:spPr>
      </p:pic>
    </p:spTree>
    <p:extLst>
      <p:ext uri="{BB962C8B-B14F-4D97-AF65-F5344CB8AC3E}">
        <p14:creationId xmlns:p14="http://schemas.microsoft.com/office/powerpoint/2010/main" val="1079391668"/>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4AD53FD2-2210-41F2-BA2E-09E01AD15C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527465" y="2034692"/>
            <a:ext cx="4515868" cy="3516585"/>
          </a:xfrm>
          <a:prstGeom prst="rect">
            <a:avLst/>
          </a:prstGeom>
        </p:spPr>
      </p:pic>
      <p:sp>
        <p:nvSpPr>
          <p:cNvPr id="22" name="Rectangle 21"/>
          <p:cNvSpPr/>
          <p:nvPr/>
        </p:nvSpPr>
        <p:spPr>
          <a:xfrm>
            <a:off x="6885995" y="1835751"/>
            <a:ext cx="4096012" cy="300758"/>
          </a:xfrm>
          <a:prstGeom prst="rect">
            <a:avLst/>
          </a:prstGeom>
        </p:spPr>
        <p:txBody>
          <a:bodyPr wrap="none" lIns="192000" tIns="0" rIns="192000" bIns="0">
            <a:noAutofit/>
          </a:bodyPr>
          <a:lstStyle/>
          <a:p>
            <a:pPr defTabSz="1219170"/>
            <a:r>
              <a:rPr lang="en-IN" sz="2000" b="1" dirty="0">
                <a:ea typeface="思源黑体 CN Medium" panose="020B0600000000000000"/>
              </a:rPr>
              <a:t>Apple's History with Technology</a:t>
            </a:r>
            <a:endParaRPr lang="zh-CN" altLang="en-US" sz="2000" b="1" spc="300" dirty="0">
              <a:solidFill>
                <a:schemeClr val="tx1">
                  <a:lumMod val="75000"/>
                  <a:lumOff val="25000"/>
                </a:schemeClr>
              </a:solidFill>
              <a:latin typeface="思源黑体 CN Medium" panose="020B0600000000000000" pitchFamily="34" charset="-122"/>
              <a:ea typeface="思源黑体 CN Medium" panose="020B0600000000000000"/>
              <a:cs typeface="+mn-ea"/>
              <a:sym typeface="字魂59号-创粗黑" panose="00000500000000000000" pitchFamily="2" charset="-122"/>
            </a:endParaRPr>
          </a:p>
        </p:txBody>
      </p:sp>
      <p:sp>
        <p:nvSpPr>
          <p:cNvPr id="20" name="Rectangle 24"/>
          <p:cNvSpPr/>
          <p:nvPr/>
        </p:nvSpPr>
        <p:spPr>
          <a:xfrm>
            <a:off x="8196788" y="3716422"/>
            <a:ext cx="2587220" cy="246221"/>
          </a:xfrm>
          <a:prstGeom prst="rect">
            <a:avLst/>
          </a:prstGeom>
        </p:spPr>
        <p:txBody>
          <a:bodyPr wrap="none" lIns="192000" tIns="0" rIns="192000" bIns="0">
            <a:noAutofit/>
          </a:bodyPr>
          <a:lstStyle/>
          <a:p>
            <a:pPr defTabSz="1219170"/>
            <a:r>
              <a:rPr lang="en-IN" sz="2000" b="1" dirty="0" smtClean="0">
                <a:ea typeface="思源黑体 CN Medium" panose="020B0600000000000000"/>
              </a:rPr>
              <a:t>Apple's Ecosystem</a:t>
            </a:r>
            <a:endParaRPr lang="zh-CN" altLang="en-US" sz="2000" b="1" spc="300" dirty="0">
              <a:solidFill>
                <a:schemeClr val="tx1">
                  <a:lumMod val="75000"/>
                  <a:lumOff val="25000"/>
                </a:schemeClr>
              </a:solidFill>
              <a:latin typeface="思源黑体 CN Medium" panose="020B0600000000000000" pitchFamily="34" charset="-122"/>
              <a:ea typeface="思源黑体 CN Medium" panose="020B0600000000000000"/>
              <a:cs typeface="+mn-ea"/>
              <a:sym typeface="字魂59号-创粗黑" panose="00000500000000000000" pitchFamily="2" charset="-122"/>
            </a:endParaRPr>
          </a:p>
        </p:txBody>
      </p:sp>
      <p:sp>
        <p:nvSpPr>
          <p:cNvPr id="18" name="Rectangle 27"/>
          <p:cNvSpPr/>
          <p:nvPr/>
        </p:nvSpPr>
        <p:spPr>
          <a:xfrm>
            <a:off x="2313506" y="1715300"/>
            <a:ext cx="2587220" cy="246221"/>
          </a:xfrm>
          <a:prstGeom prst="rect">
            <a:avLst/>
          </a:prstGeom>
        </p:spPr>
        <p:txBody>
          <a:bodyPr wrap="none" lIns="192000" tIns="0" rIns="192000" bIns="0">
            <a:noAutofit/>
          </a:bodyPr>
          <a:lstStyle/>
          <a:p>
            <a:pPr algn="r" defTabSz="1219170"/>
            <a:r>
              <a:rPr lang="en-IN" sz="2000" b="1" dirty="0">
                <a:ea typeface="思源黑体 CN Medium" panose="020B0600000000000000"/>
              </a:rPr>
              <a:t>Introduction</a:t>
            </a:r>
            <a:endParaRPr lang="zh-CN" altLang="en-US" sz="2000" b="1" spc="300" dirty="0">
              <a:solidFill>
                <a:schemeClr val="tx1">
                  <a:lumMod val="75000"/>
                  <a:lumOff val="25000"/>
                </a:schemeClr>
              </a:solidFill>
              <a:latin typeface="思源黑体 CN Medium" panose="020B0600000000000000" pitchFamily="34" charset="-122"/>
              <a:ea typeface="思源黑体 CN Medium" panose="020B0600000000000000"/>
              <a:cs typeface="+mn-ea"/>
              <a:sym typeface="字魂59号-创粗黑" panose="00000500000000000000" pitchFamily="2" charset="-122"/>
            </a:endParaRPr>
          </a:p>
        </p:txBody>
      </p:sp>
      <p:sp>
        <p:nvSpPr>
          <p:cNvPr id="16" name="Rectangle 30"/>
          <p:cNvSpPr/>
          <p:nvPr/>
        </p:nvSpPr>
        <p:spPr>
          <a:xfrm>
            <a:off x="458248" y="3477123"/>
            <a:ext cx="3552884" cy="707017"/>
          </a:xfrm>
          <a:prstGeom prst="rect">
            <a:avLst/>
          </a:prstGeom>
        </p:spPr>
        <p:txBody>
          <a:bodyPr wrap="none" lIns="192000" tIns="0" rIns="192000" bIns="0">
            <a:noAutofit/>
          </a:bodyPr>
          <a:lstStyle/>
          <a:p>
            <a:pPr algn="r" defTabSz="1219170"/>
            <a:r>
              <a:rPr lang="en-US" sz="2000" b="1" dirty="0">
                <a:ea typeface="思源黑体 CN Medium" panose="020B0600000000000000"/>
              </a:rPr>
              <a:t>Information Technology </a:t>
            </a:r>
            <a:endParaRPr lang="en-US" sz="2000" b="1" dirty="0" smtClean="0">
              <a:ea typeface="思源黑体 CN Medium" panose="020B0600000000000000"/>
            </a:endParaRPr>
          </a:p>
          <a:p>
            <a:pPr algn="r" defTabSz="1219170"/>
            <a:r>
              <a:rPr lang="en-US" sz="2000" b="1" dirty="0" smtClean="0">
                <a:ea typeface="思源黑体 CN Medium" panose="020B0600000000000000"/>
              </a:rPr>
              <a:t>in </a:t>
            </a:r>
            <a:r>
              <a:rPr lang="en-US" sz="2000" b="1" dirty="0">
                <a:ea typeface="思源黑体 CN Medium" panose="020B0600000000000000"/>
              </a:rPr>
              <a:t>Apple's Business Model</a:t>
            </a:r>
            <a:endParaRPr lang="zh-CN" altLang="en-US" sz="2000" b="1" spc="300" dirty="0">
              <a:solidFill>
                <a:schemeClr val="tx1">
                  <a:lumMod val="75000"/>
                  <a:lumOff val="25000"/>
                </a:schemeClr>
              </a:solidFill>
              <a:latin typeface="思源黑体 CN Medium" panose="020B0600000000000000" pitchFamily="34" charset="-122"/>
              <a:ea typeface="思源黑体 CN Medium" panose="020B0600000000000000"/>
              <a:cs typeface="+mn-ea"/>
              <a:sym typeface="字魂59号-创粗黑" panose="00000500000000000000" pitchFamily="2" charset="-122"/>
            </a:endParaRPr>
          </a:p>
        </p:txBody>
      </p:sp>
      <p:sp>
        <p:nvSpPr>
          <p:cNvPr id="45" name="TextBox 7">
            <a:extLst>
              <a:ext uri="{FF2B5EF4-FFF2-40B4-BE49-F238E27FC236}">
                <a16:creationId xmlns:a16="http://schemas.microsoft.com/office/drawing/2014/main" id="{9C47A14C-E939-4413-ADB9-1F0134A14EF5}"/>
              </a:ext>
            </a:extLst>
          </p:cNvPr>
          <p:cNvSpPr txBox="1"/>
          <p:nvPr/>
        </p:nvSpPr>
        <p:spPr>
          <a:xfrm>
            <a:off x="1103795" y="4752632"/>
            <a:ext cx="3265113" cy="962123"/>
          </a:xfrm>
          <a:prstGeom prst="rect">
            <a:avLst/>
          </a:prstGeom>
          <a:noFill/>
        </p:spPr>
        <p:txBody>
          <a:bodyPr wrap="square" rtlCol="0">
            <a:spAutoFit/>
          </a:bodyPr>
          <a:lstStyle/>
          <a:p>
            <a:pPr algn="r" defTabSz="1219170">
              <a:lnSpc>
                <a:spcPct val="150000"/>
              </a:lnSpc>
            </a:pPr>
            <a:r>
              <a:rPr lang="en-US" sz="2000" b="1" dirty="0"/>
              <a:t>Apple's Future with Information Technology</a:t>
            </a:r>
            <a:endParaRPr lang="zh-CN" altLang="en-US" sz="2000" b="1" spc="300" dirty="0">
              <a:solidFill>
                <a:schemeClr val="tx1">
                  <a:lumMod val="75000"/>
                  <a:lumOff val="25000"/>
                </a:schemeClr>
              </a:solidFill>
              <a:latin typeface="思源黑体 CN Medium" panose="020B0600000000000000" pitchFamily="34" charset="-122"/>
              <a:ea typeface="思源黑体 CN Medium" panose="020B0600000000000000" pitchFamily="34" charset="-122"/>
              <a:cs typeface="Leelawadee UI Semilight" panose="020B0402040204020203" pitchFamily="34" charset="-34"/>
              <a:sym typeface="字魂59号-创粗黑" panose="00000500000000000000" pitchFamily="2" charset="-122"/>
            </a:endParaRPr>
          </a:p>
        </p:txBody>
      </p:sp>
      <p:sp>
        <p:nvSpPr>
          <p:cNvPr id="46" name="TextBox 7">
            <a:extLst>
              <a:ext uri="{FF2B5EF4-FFF2-40B4-BE49-F238E27FC236}">
                <a16:creationId xmlns:a16="http://schemas.microsoft.com/office/drawing/2014/main" id="{72AAC250-7D56-4365-BEFA-15933630E99C}"/>
              </a:ext>
            </a:extLst>
          </p:cNvPr>
          <p:cNvSpPr txBox="1"/>
          <p:nvPr/>
        </p:nvSpPr>
        <p:spPr>
          <a:xfrm>
            <a:off x="8813396" y="4793080"/>
            <a:ext cx="3439137" cy="553998"/>
          </a:xfrm>
          <a:prstGeom prst="rect">
            <a:avLst/>
          </a:prstGeom>
          <a:noFill/>
        </p:spPr>
        <p:txBody>
          <a:bodyPr wrap="square" rtlCol="0">
            <a:spAutoFit/>
          </a:bodyPr>
          <a:lstStyle/>
          <a:p>
            <a:pPr defTabSz="1219170">
              <a:lnSpc>
                <a:spcPct val="150000"/>
              </a:lnSpc>
            </a:pPr>
            <a:r>
              <a:rPr lang="en-IN" sz="2000" b="1" dirty="0"/>
              <a:t>Conclusion</a:t>
            </a:r>
            <a:endParaRPr lang="zh-CN" altLang="en-US" sz="2000" b="1" spc="300" dirty="0">
              <a:solidFill>
                <a:schemeClr val="tx1">
                  <a:lumMod val="75000"/>
                  <a:lumOff val="25000"/>
                </a:schemeClr>
              </a:solidFill>
              <a:latin typeface="思源黑体 CN Medium" panose="020B0600000000000000" pitchFamily="34" charset="-122"/>
              <a:ea typeface="思源黑体 CN Medium" panose="020B0600000000000000" pitchFamily="34" charset="-122"/>
              <a:cs typeface="Leelawadee UI Semilight" panose="020B0402040204020203" pitchFamily="34" charset="-34"/>
              <a:sym typeface="字魂59号-创粗黑" panose="00000500000000000000" pitchFamily="2" charset="-122"/>
            </a:endParaRPr>
          </a:p>
        </p:txBody>
      </p:sp>
      <p:sp>
        <p:nvSpPr>
          <p:cNvPr id="36" name="Rectangle 24">
            <a:extLst>
              <a:ext uri="{FF2B5EF4-FFF2-40B4-BE49-F238E27FC236}">
                <a16:creationId xmlns:a16="http://schemas.microsoft.com/office/drawing/2014/main" id="{5D520DD0-8E77-445E-855D-C35CD03D1E72}"/>
              </a:ext>
            </a:extLst>
          </p:cNvPr>
          <p:cNvSpPr/>
          <p:nvPr/>
        </p:nvSpPr>
        <p:spPr>
          <a:xfrm>
            <a:off x="4783125" y="3452118"/>
            <a:ext cx="3616054" cy="1941470"/>
          </a:xfrm>
          <a:prstGeom prst="rect">
            <a:avLst/>
          </a:prstGeom>
        </p:spPr>
        <p:txBody>
          <a:bodyPr wrap="none" lIns="192000" tIns="0" rIns="192000" bIns="0">
            <a:noAutofit/>
          </a:bodyPr>
          <a:lstStyle/>
          <a:p>
            <a:pPr algn="ctr" defTabSz="1219170"/>
            <a:r>
              <a:rPr lang="en-US" altLang="zh-CN" sz="3200" spc="300" dirty="0">
                <a:solidFill>
                  <a:schemeClr val="bg1"/>
                </a:solidFill>
                <a:latin typeface="思源黑体 CN Heavy" panose="020B0A00000000000000" pitchFamily="34" charset="-122"/>
                <a:ea typeface="思源黑体 CN Heavy" panose="020B0A00000000000000" pitchFamily="34" charset="-122"/>
                <a:cs typeface="+mn-ea"/>
                <a:sym typeface="字魂59号-创粗黑" panose="00000500000000000000" pitchFamily="2" charset="-122"/>
              </a:rPr>
              <a:t>Contents</a:t>
            </a:r>
            <a:endParaRPr lang="zh-CN" altLang="en-US" sz="3200" spc="300" dirty="0">
              <a:solidFill>
                <a:schemeClr val="bg1"/>
              </a:solidFill>
              <a:latin typeface="思源黑体 CN Heavy" panose="020B0A00000000000000" pitchFamily="34" charset="-122"/>
              <a:ea typeface="思源黑体 CN Heavy" panose="020B0A00000000000000" pitchFamily="34" charset="-122"/>
              <a:cs typeface="+mn-ea"/>
              <a:sym typeface="字魂59号-创粗黑" panose="00000500000000000000" pitchFamily="2" charset="-122"/>
            </a:endParaRPr>
          </a:p>
        </p:txBody>
      </p:sp>
      <p:graphicFrame>
        <p:nvGraphicFramePr>
          <p:cNvPr id="38" name="对象 37">
            <a:extLst>
              <a:ext uri="{FF2B5EF4-FFF2-40B4-BE49-F238E27FC236}">
                <a16:creationId xmlns:a16="http://schemas.microsoft.com/office/drawing/2014/main" id="{81A3D855-0FC0-460F-A143-C972CAF482AB}"/>
              </a:ext>
            </a:extLst>
          </p:cNvPr>
          <p:cNvGraphicFramePr>
            <a:graphicFrameLocks noChangeAspect="1"/>
          </p:cNvGraphicFramePr>
          <p:nvPr>
            <p:extLst>
              <p:ext uri="{D42A27DB-BD31-4B8C-83A1-F6EECF244321}">
                <p14:modId xmlns:p14="http://schemas.microsoft.com/office/powerpoint/2010/main" val="1461184928"/>
              </p:ext>
            </p:extLst>
          </p:nvPr>
        </p:nvGraphicFramePr>
        <p:xfrm>
          <a:off x="1662113" y="1124398"/>
          <a:ext cx="1604962" cy="4387850"/>
        </p:xfrm>
        <a:graphic>
          <a:graphicData uri="http://schemas.openxmlformats.org/presentationml/2006/ole">
            <mc:AlternateContent xmlns:mc="http://schemas.openxmlformats.org/markup-compatibility/2006">
              <mc:Choice xmlns:v="urn:schemas-microsoft-com:vml" Requires="v">
                <p:oleObj spid="_x0000_s2069" name="CorelDRAW" r:id="rId5" imgW="887179" imgH="2375222" progId="CorelDraw.Graphic.18">
                  <p:embed/>
                </p:oleObj>
              </mc:Choice>
              <mc:Fallback>
                <p:oleObj name="CorelDRAW" r:id="rId5" imgW="887179" imgH="2375222" progId="CorelDraw.Graphic.18">
                  <p:embed/>
                  <p:pic>
                    <p:nvPicPr>
                      <p:cNvPr id="14" name="对象 13">
                        <a:extLst>
                          <a:ext uri="{FF2B5EF4-FFF2-40B4-BE49-F238E27FC236}">
                            <a16:creationId xmlns:a16="http://schemas.microsoft.com/office/drawing/2014/main" id="{B54898C4-3DA5-45F7-9ECA-A077B9797AA7}"/>
                          </a:ext>
                        </a:extLst>
                      </p:cNvPr>
                      <p:cNvPicPr/>
                      <p:nvPr/>
                    </p:nvPicPr>
                    <p:blipFill>
                      <a:blip r:embed="rId6"/>
                      <a:stretch>
                        <a:fillRect/>
                      </a:stretch>
                    </p:blipFill>
                    <p:spPr>
                      <a:xfrm>
                        <a:off x="1662113" y="1124398"/>
                        <a:ext cx="1604962" cy="4387850"/>
                      </a:xfrm>
                      <a:prstGeom prst="rect">
                        <a:avLst/>
                      </a:prstGeom>
                    </p:spPr>
                  </p:pic>
                </p:oleObj>
              </mc:Fallback>
            </mc:AlternateContent>
          </a:graphicData>
        </a:graphic>
      </p:graphicFrame>
      <p:sp>
        <p:nvSpPr>
          <p:cNvPr id="2" name="菱形 1">
            <a:extLst>
              <a:ext uri="{FF2B5EF4-FFF2-40B4-BE49-F238E27FC236}">
                <a16:creationId xmlns:a16="http://schemas.microsoft.com/office/drawing/2014/main" id="{7B46BEAE-3461-4810-AD5F-40C27BD92F30}"/>
              </a:ext>
            </a:extLst>
          </p:cNvPr>
          <p:cNvSpPr/>
          <p:nvPr/>
        </p:nvSpPr>
        <p:spPr>
          <a:xfrm>
            <a:off x="2039521" y="1448335"/>
            <a:ext cx="774831" cy="774831"/>
          </a:xfrm>
          <a:prstGeom prst="diamond">
            <a:avLst/>
          </a:prstGeom>
          <a:solidFill>
            <a:srgbClr val="34A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42" name="菱形 41">
            <a:extLst>
              <a:ext uri="{FF2B5EF4-FFF2-40B4-BE49-F238E27FC236}">
                <a16:creationId xmlns:a16="http://schemas.microsoft.com/office/drawing/2014/main" id="{C55C9644-03B5-4236-B051-300FF3D61E25}"/>
              </a:ext>
            </a:extLst>
          </p:cNvPr>
          <p:cNvSpPr/>
          <p:nvPr/>
        </p:nvSpPr>
        <p:spPr>
          <a:xfrm>
            <a:off x="152275" y="2677287"/>
            <a:ext cx="774831" cy="774831"/>
          </a:xfrm>
          <a:prstGeom prst="diamond">
            <a:avLst/>
          </a:prstGeom>
          <a:solidFill>
            <a:srgbClr val="34A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48" name="菱形 47">
            <a:extLst>
              <a:ext uri="{FF2B5EF4-FFF2-40B4-BE49-F238E27FC236}">
                <a16:creationId xmlns:a16="http://schemas.microsoft.com/office/drawing/2014/main" id="{6F2934FE-6333-4905-81EE-4CB2B48AE7F3}"/>
              </a:ext>
            </a:extLst>
          </p:cNvPr>
          <p:cNvSpPr/>
          <p:nvPr/>
        </p:nvSpPr>
        <p:spPr>
          <a:xfrm>
            <a:off x="11322048" y="1598714"/>
            <a:ext cx="774831" cy="774831"/>
          </a:xfrm>
          <a:prstGeom prst="diamond">
            <a:avLst/>
          </a:prstGeom>
          <a:solidFill>
            <a:srgbClr val="34A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49" name="菱形 48">
            <a:extLst>
              <a:ext uri="{FF2B5EF4-FFF2-40B4-BE49-F238E27FC236}">
                <a16:creationId xmlns:a16="http://schemas.microsoft.com/office/drawing/2014/main" id="{1BF2397D-9809-4D40-A82D-7C215964C988}"/>
              </a:ext>
            </a:extLst>
          </p:cNvPr>
          <p:cNvSpPr/>
          <p:nvPr/>
        </p:nvSpPr>
        <p:spPr>
          <a:xfrm>
            <a:off x="10594705" y="3089707"/>
            <a:ext cx="774831" cy="774831"/>
          </a:xfrm>
          <a:prstGeom prst="diamond">
            <a:avLst/>
          </a:prstGeom>
          <a:solidFill>
            <a:srgbClr val="34A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17" name="菱形 41">
            <a:extLst>
              <a:ext uri="{FF2B5EF4-FFF2-40B4-BE49-F238E27FC236}">
                <a16:creationId xmlns:a16="http://schemas.microsoft.com/office/drawing/2014/main" id="{C55C9644-03B5-4236-B051-300FF3D61E25}"/>
              </a:ext>
            </a:extLst>
          </p:cNvPr>
          <p:cNvSpPr/>
          <p:nvPr/>
        </p:nvSpPr>
        <p:spPr>
          <a:xfrm>
            <a:off x="416910" y="4797086"/>
            <a:ext cx="774831" cy="774831"/>
          </a:xfrm>
          <a:prstGeom prst="diamond">
            <a:avLst/>
          </a:prstGeom>
          <a:solidFill>
            <a:srgbClr val="34A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19" name="菱形 48">
            <a:extLst>
              <a:ext uri="{FF2B5EF4-FFF2-40B4-BE49-F238E27FC236}">
                <a16:creationId xmlns:a16="http://schemas.microsoft.com/office/drawing/2014/main" id="{1BF2397D-9809-4D40-A82D-7C215964C988}"/>
              </a:ext>
            </a:extLst>
          </p:cNvPr>
          <p:cNvSpPr/>
          <p:nvPr/>
        </p:nvSpPr>
        <p:spPr>
          <a:xfrm>
            <a:off x="10594592" y="4703918"/>
            <a:ext cx="774831" cy="774831"/>
          </a:xfrm>
          <a:prstGeom prst="diamond">
            <a:avLst/>
          </a:prstGeom>
          <a:solidFill>
            <a:srgbClr val="34A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pic>
        <p:nvPicPr>
          <p:cNvPr id="21" name="Picture 2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159213" y="3204030"/>
            <a:ext cx="1247824" cy="1024783"/>
          </a:xfrm>
          <a:prstGeom prst="rect">
            <a:avLst/>
          </a:prstGeom>
        </p:spPr>
      </p:pic>
    </p:spTree>
    <p:extLst>
      <p:ext uri="{BB962C8B-B14F-4D97-AF65-F5344CB8AC3E}">
        <p14:creationId xmlns:p14="http://schemas.microsoft.com/office/powerpoint/2010/main" val="2324247592"/>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1742915" y="2518738"/>
            <a:ext cx="7716969" cy="1107996"/>
          </a:xfrm>
          <a:prstGeom prst="rect">
            <a:avLst/>
          </a:prstGeom>
        </p:spPr>
        <p:txBody>
          <a:bodyPr wrap="square">
            <a:spAutoFit/>
          </a:bodyPr>
          <a:lstStyle/>
          <a:p>
            <a:pPr defTabSz="1219170">
              <a:defRPr/>
            </a:pPr>
            <a:r>
              <a:rPr lang="en-IN" sz="6600" b="1" dirty="0" smtClean="0">
                <a:solidFill>
                  <a:srgbClr val="E49140"/>
                </a:solidFill>
              </a:rPr>
              <a:t>INTRODUCTION</a:t>
            </a:r>
            <a:endParaRPr lang="zh-CN" altLang="en-US" sz="6600" b="1" spc="400" dirty="0">
              <a:solidFill>
                <a:srgbClr val="E49140"/>
              </a:solidFill>
              <a:latin typeface="思源黑体 CN Heavy" panose="020B0A00000000000000" pitchFamily="34" charset="-122"/>
              <a:ea typeface="思源黑体 CN Heavy" panose="020B0A00000000000000" pitchFamily="34" charset="-122"/>
              <a:cs typeface="+mn-ea"/>
              <a:sym typeface="字魂59号-创粗黑" panose="00000500000000000000" pitchFamily="2"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2836097" y="3498307"/>
            <a:ext cx="6623787" cy="2677656"/>
          </a:xfrm>
          <a:prstGeom prst="rect">
            <a:avLst/>
          </a:prstGeom>
        </p:spPr>
        <p:txBody>
          <a:bodyPr wrap="square">
            <a:spAutoFit/>
          </a:bodyPr>
          <a:lstStyle/>
          <a:p>
            <a:pPr algn="ctr" defTabSz="1219170">
              <a:defRPr/>
            </a:pPr>
            <a:r>
              <a:rPr lang="en-US" sz="2400" b="1" dirty="0">
                <a:solidFill>
                  <a:srgbClr val="255E80"/>
                </a:solidFill>
                <a:latin typeface="Calibri" panose="020F0502020204030204" pitchFamily="34" charset="0"/>
                <a:ea typeface="Calibri" panose="020F0502020204030204" pitchFamily="34" charset="0"/>
                <a:cs typeface="Calibri" panose="020F0502020204030204" pitchFamily="34" charset="0"/>
              </a:rPr>
              <a:t>Apple Inc. is a globally recognized technology company that has consistently demonstrated the strategic integration of Information Technology into its business operations. This integration has been pivotal in propelling Apple to the pinnacle of the technology industry, contributing to its innovation, brand loyalty, and financial success</a:t>
            </a:r>
            <a:r>
              <a:rPr lang="en-US" sz="2400" b="1" dirty="0">
                <a:latin typeface="Calibri" panose="020F0502020204030204" pitchFamily="34" charset="0"/>
                <a:ea typeface="Calibri" panose="020F0502020204030204" pitchFamily="34" charset="0"/>
                <a:cs typeface="Calibri" panose="020F0502020204030204" pitchFamily="34" charset="0"/>
              </a:rPr>
              <a:t>.</a:t>
            </a:r>
            <a:endParaRPr lang="zh-CN" altLang="en-US" sz="2400" b="1" spc="600" dirty="0">
              <a:solidFill>
                <a:srgbClr val="1F4F6A"/>
              </a:solidFill>
              <a:latin typeface="Calibri" panose="020F0502020204030204" pitchFamily="34" charset="0"/>
              <a:ea typeface="思源黑体 CN Medium" panose="020B0600000000000000" pitchFamily="34" charset="-122"/>
              <a:cs typeface="Calibri" panose="020F0502020204030204" pitchFamily="34" charset="0"/>
              <a:sym typeface="字魂59号-创粗黑" panose="00000500000000000000" pitchFamily="2"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8604288" y="6175963"/>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
        <p:nvSpPr>
          <p:cNvPr id="9" name="Freeform 8"/>
          <p:cNvSpPr/>
          <p:nvPr/>
        </p:nvSpPr>
        <p:spPr bwMode="auto">
          <a:xfrm rot="5400000">
            <a:off x="931450" y="2780161"/>
            <a:ext cx="71880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4288" y="906156"/>
            <a:ext cx="2258508" cy="2016525"/>
          </a:xfrm>
          <a:prstGeom prst="rect">
            <a:avLst/>
          </a:prstGeom>
        </p:spPr>
      </p:pic>
    </p:spTree>
    <p:extLst>
      <p:ext uri="{BB962C8B-B14F-4D97-AF65-F5344CB8AC3E}">
        <p14:creationId xmlns:p14="http://schemas.microsoft.com/office/powerpoint/2010/main" val="578202820"/>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left)">
                                      <p:cBhvr>
                                        <p:cTn id="13" dur="500"/>
                                        <p:tgtEl>
                                          <p:spTgt spid="49"/>
                                        </p:tgtEl>
                                      </p:cBhvr>
                                    </p:animEffect>
                                  </p:childTnLst>
                                </p:cTn>
                              </p:par>
                            </p:childTnLst>
                          </p:cTn>
                        </p:par>
                        <p:par>
                          <p:cTn id="14" fill="hold">
                            <p:stCondLst>
                              <p:cond delay="1000"/>
                            </p:stCondLst>
                            <p:childTnLst>
                              <p:par>
                                <p:cTn id="15" presetID="2" presetClass="entr" presetSubtype="1" accel="20000" decel="8000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TextBox 76"/>
          <p:cNvSpPr txBox="1"/>
          <p:nvPr/>
        </p:nvSpPr>
        <p:spPr>
          <a:xfrm>
            <a:off x="851640" y="1759245"/>
            <a:ext cx="3547239" cy="941778"/>
          </a:xfrm>
          <a:prstGeom prst="rect">
            <a:avLst/>
          </a:prstGeom>
          <a:noFill/>
        </p:spPr>
        <p:txBody>
          <a:bodyPr wrap="square" lIns="109711" tIns="54855" rIns="109711" bIns="54855" rtlCol="0">
            <a:spAutoFit/>
          </a:bodyPr>
          <a:lstStyle/>
          <a:p>
            <a:r>
              <a:rPr lang="en-US" b="1" dirty="0">
                <a:solidFill>
                  <a:srgbClr val="E49140"/>
                </a:solidFill>
                <a:latin typeface="Calibri" panose="020F0502020204030204" pitchFamily="34" charset="0"/>
                <a:ea typeface="Calibri" panose="020F0502020204030204" pitchFamily="34" charset="0"/>
                <a:cs typeface="Calibri" panose="020F0502020204030204" pitchFamily="34" charset="0"/>
              </a:rPr>
              <a:t>Apple is a leader in the technology industry, known for its innovative and revolutionary products</a:t>
            </a:r>
            <a:r>
              <a:rPr lang="en-US" b="1" dirty="0"/>
              <a:t>.</a:t>
            </a:r>
          </a:p>
        </p:txBody>
      </p:sp>
      <p:sp>
        <p:nvSpPr>
          <p:cNvPr id="81" name="TextBox 80"/>
          <p:cNvSpPr txBox="1"/>
          <p:nvPr/>
        </p:nvSpPr>
        <p:spPr>
          <a:xfrm>
            <a:off x="851640" y="3093073"/>
            <a:ext cx="5155968" cy="941778"/>
          </a:xfrm>
          <a:prstGeom prst="rect">
            <a:avLst/>
          </a:prstGeom>
          <a:noFill/>
        </p:spPr>
        <p:txBody>
          <a:bodyPr wrap="square" lIns="109711" tIns="54855" rIns="109711" bIns="54855" rtlCol="0">
            <a:spAutoFit/>
          </a:bodyPr>
          <a:lstStyle/>
          <a:p>
            <a:r>
              <a:rPr lang="en-US" b="1" dirty="0">
                <a:solidFill>
                  <a:srgbClr val="E49140"/>
                </a:solidFill>
                <a:latin typeface="Calibri" panose="020F0502020204030204" pitchFamily="34" charset="0"/>
                <a:ea typeface="Calibri" panose="020F0502020204030204" pitchFamily="34" charset="0"/>
                <a:cs typeface="Calibri" panose="020F0502020204030204" pitchFamily="34" charset="0"/>
              </a:rPr>
              <a:t>One of its earliest successes was the Macintosh, which introduced the graphical user interface to the masses and revolutionized personal computing</a:t>
            </a:r>
            <a:r>
              <a:rPr lang="en-US" b="1" dirty="0"/>
              <a:t>.</a:t>
            </a:r>
          </a:p>
        </p:txBody>
      </p:sp>
      <p:sp>
        <p:nvSpPr>
          <p:cNvPr id="85" name="TextBox 84"/>
          <p:cNvSpPr txBox="1"/>
          <p:nvPr/>
        </p:nvSpPr>
        <p:spPr>
          <a:xfrm>
            <a:off x="796776" y="4449307"/>
            <a:ext cx="5265696" cy="1218777"/>
          </a:xfrm>
          <a:prstGeom prst="rect">
            <a:avLst/>
          </a:prstGeom>
          <a:noFill/>
        </p:spPr>
        <p:txBody>
          <a:bodyPr wrap="square" lIns="109711" tIns="54855" rIns="109711" bIns="54855" rtlCol="0">
            <a:spAutoFit/>
          </a:bodyPr>
          <a:lstStyle/>
          <a:p>
            <a:r>
              <a:rPr lang="en-US" b="1" dirty="0">
                <a:solidFill>
                  <a:srgbClr val="E49140"/>
                </a:solidFill>
                <a:latin typeface="Calibri" panose="020F0502020204030204" pitchFamily="34" charset="0"/>
                <a:ea typeface="Calibri" panose="020F0502020204030204" pitchFamily="34" charset="0"/>
                <a:cs typeface="Calibri" panose="020F0502020204030204" pitchFamily="34" charset="0"/>
              </a:rPr>
              <a:t>By focusing on innovation and user experience, Apple has become a leader in the technology industry and continues to shape the future of technology</a:t>
            </a:r>
            <a:r>
              <a:rPr lang="en-US" b="1" dirty="0"/>
              <a:t>.</a:t>
            </a:r>
          </a:p>
        </p:txBody>
      </p:sp>
      <p:pic>
        <p:nvPicPr>
          <p:cNvPr id="3" name="图片 2">
            <a:extLst>
              <a:ext uri="{FF2B5EF4-FFF2-40B4-BE49-F238E27FC236}">
                <a16:creationId xmlns:a16="http://schemas.microsoft.com/office/drawing/2014/main" id="{CF23D9DB-13C8-4ABF-B973-7220679FE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231" y="1939424"/>
            <a:ext cx="5279689" cy="3652484"/>
          </a:xfrm>
          <a:prstGeom prst="rect">
            <a:avLst/>
          </a:prstGeom>
        </p:spPr>
      </p:pic>
      <p:grpSp>
        <p:nvGrpSpPr>
          <p:cNvPr id="29" name="กลุ่ม 73"/>
          <p:cNvGrpSpPr/>
          <p:nvPr/>
        </p:nvGrpSpPr>
        <p:grpSpPr>
          <a:xfrm>
            <a:off x="2128944" y="-9365"/>
            <a:ext cx="9422976" cy="1094454"/>
            <a:chOff x="10355496" y="5952461"/>
            <a:chExt cx="3419371" cy="753065"/>
          </a:xfrm>
        </p:grpSpPr>
        <p:sp>
          <p:nvSpPr>
            <p:cNvPr id="30" name="Round Same Side Corner Rectangle 59"/>
            <p:cNvSpPr/>
            <p:nvPr/>
          </p:nvSpPr>
          <p:spPr>
            <a:xfrm rot="5400000">
              <a:off x="11571042" y="4736915"/>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31" name="TextBox 30"/>
            <p:cNvSpPr txBox="1"/>
            <p:nvPr/>
          </p:nvSpPr>
          <p:spPr>
            <a:xfrm>
              <a:off x="10481686" y="6180997"/>
              <a:ext cx="3293181" cy="423546"/>
            </a:xfrm>
            <a:prstGeom prst="rect">
              <a:avLst/>
            </a:prstGeom>
            <a:noFill/>
          </p:spPr>
          <p:txBody>
            <a:bodyPr wrap="square" lIns="0" tIns="0" rIns="0" bIns="0" rtlCol="0">
              <a:spAutoFit/>
            </a:bodyPr>
            <a:lstStyle/>
            <a:p>
              <a:r>
                <a:rPr lang="en-IN" sz="2000" b="1" dirty="0" smtClean="0">
                  <a:ea typeface="思源黑体 CN Heavy" panose="020B0A00000000000000"/>
                </a:rPr>
                <a:t>APPLE'S HISTORY WITH TECHNOLOGY</a:t>
              </a:r>
              <a:r>
                <a:rPr lang="en-US" sz="2000" b="1" dirty="0" smtClean="0">
                  <a:ea typeface="思源黑体 CN Heavy" panose="020B0A00000000000000"/>
                </a:rPr>
                <a:t>.</a:t>
              </a:r>
              <a:endParaRPr lang="en-US" sz="2000" b="1" dirty="0">
                <a:ea typeface="思源黑体 CN Heavy" panose="020B0A00000000000000"/>
              </a:endParaRPr>
            </a:p>
            <a:p>
              <a:pPr algn="ctr"/>
              <a:endParaRPr lang="en-US" sz="2000" b="1" dirty="0">
                <a:solidFill>
                  <a:schemeClr val="bg1"/>
                </a:solidFill>
                <a:latin typeface="思源黑体 CN Medium" panose="020B0600000000000000" pitchFamily="34" charset="-122"/>
                <a:ea typeface="思源黑体 CN Medium" panose="020B0600000000000000" pitchFamily="34" charset="-122"/>
                <a:cs typeface="Lato Regular"/>
                <a:sym typeface="字魂59号-创粗黑" panose="00000500000000000000" pitchFamily="2" charset="-122"/>
              </a:endParaRPr>
            </a:p>
          </p:txBody>
        </p:sp>
      </p:grpSp>
      <p:sp>
        <p:nvSpPr>
          <p:cNvPr id="9" name="Freeform 8"/>
          <p:cNvSpPr/>
          <p:nvPr/>
        </p:nvSpPr>
        <p:spPr bwMode="auto">
          <a:xfrm rot="5400000">
            <a:off x="110275" y="1676969"/>
            <a:ext cx="71880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10" name="Freeform 9"/>
          <p:cNvSpPr/>
          <p:nvPr/>
        </p:nvSpPr>
        <p:spPr bwMode="auto">
          <a:xfrm rot="5400000">
            <a:off x="48899" y="3087770"/>
            <a:ext cx="71880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11" name="Freeform 10"/>
          <p:cNvSpPr/>
          <p:nvPr/>
        </p:nvSpPr>
        <p:spPr bwMode="auto">
          <a:xfrm rot="5400000">
            <a:off x="110275" y="4459953"/>
            <a:ext cx="71880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pic>
        <p:nvPicPr>
          <p:cNvPr id="13" name="图片 11">
            <a:extLst>
              <a:ext uri="{FF2B5EF4-FFF2-40B4-BE49-F238E27FC236}">
                <a16:creationId xmlns:a16="http://schemas.microsoft.com/office/drawing/2014/main" id="{882FDD6E-DFB9-4E68-86B8-3544D98CAB6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56571" y="-726378"/>
            <a:ext cx="3111637" cy="2423086"/>
          </a:xfrm>
          <a:prstGeom prst="rect">
            <a:avLst/>
          </a:prstGeom>
        </p:spPr>
      </p:pic>
    </p:spTree>
    <p:extLst>
      <p:ext uri="{BB962C8B-B14F-4D97-AF65-F5344CB8AC3E}">
        <p14:creationId xmlns:p14="http://schemas.microsoft.com/office/powerpoint/2010/main" val="2848267032"/>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50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85"/>
                                        </p:tgtEl>
                                        <p:attrNameLst>
                                          <p:attrName>style.visibility</p:attrName>
                                        </p:attrNameLst>
                                      </p:cBhvr>
                                      <p:to>
                                        <p:strVal val="visible"/>
                                      </p:to>
                                    </p:set>
                                    <p:animEffect transition="in" filter="wipe(down)">
                                      <p:cBhvr>
                                        <p:cTn id="13" dur="500"/>
                                        <p:tgtEl>
                                          <p:spTgt spid="85"/>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2" presetClass="entr" presetSubtype="1" accel="20000" decel="8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1" accel="20000" decel="8000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2500"/>
                            </p:stCondLst>
                            <p:childTnLst>
                              <p:par>
                                <p:cTn id="31" presetID="2" presetClass="entr" presetSubtype="1" accel="20000" decel="8000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81" grpId="0"/>
      <p:bldP spid="85" grpId="0"/>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ound Same Side Corner Rectangle 59"/>
          <p:cNvSpPr/>
          <p:nvPr/>
        </p:nvSpPr>
        <p:spPr>
          <a:xfrm rot="5400000">
            <a:off x="7398586" y="-2495151"/>
            <a:ext cx="701060" cy="7981619"/>
          </a:xfrm>
          <a:prstGeom prst="round2SameRect">
            <a:avLst>
              <a:gd name="adj1" fmla="val 50000"/>
              <a:gd name="adj2" fmla="val 50000"/>
            </a:avLst>
          </a:prstGeom>
          <a:solidFill>
            <a:srgbClr val="E491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146" name="Shape 2146"/>
          <p:cNvSpPr/>
          <p:nvPr/>
        </p:nvSpPr>
        <p:spPr>
          <a:xfrm>
            <a:off x="4418467" y="1235259"/>
            <a:ext cx="537388" cy="53741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45D7E"/>
          </a:solidFill>
          <a:ln w="12700" cap="flat">
            <a:noFill/>
            <a:miter lim="400000"/>
          </a:ln>
          <a:effectLst/>
        </p:spPr>
        <p:txBody>
          <a:bodyPr wrap="square" lIns="0" tIns="0" rIns="0" bIns="0" numCol="1" anchor="ctr">
            <a:noAutofit/>
          </a:bodyPr>
          <a:lstStyle/>
          <a:p>
            <a:pPr lvl="0">
              <a:lnSpc>
                <a:spcPct val="120000"/>
              </a:lnSpc>
              <a:defRPr sz="3200"/>
            </a:pPr>
            <a:endParaRPr sz="1333" dirty="0">
              <a:solidFill>
                <a:schemeClr val="bg1">
                  <a:lumMod val="65000"/>
                </a:schemeClr>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154" name="Shape 2154"/>
          <p:cNvSpPr/>
          <p:nvPr/>
        </p:nvSpPr>
        <p:spPr>
          <a:xfrm>
            <a:off x="6724006" y="4732942"/>
            <a:ext cx="176330" cy="1809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200" dirty="0">
                <a:solidFill>
                  <a:schemeClr val="bg1"/>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03</a:t>
            </a:r>
            <a:endParaRPr sz="1200" dirty="0">
              <a:solidFill>
                <a:schemeClr val="bg1"/>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159" name="Shape 2159"/>
          <p:cNvSpPr/>
          <p:nvPr/>
        </p:nvSpPr>
        <p:spPr>
          <a:xfrm>
            <a:off x="9436725" y="3086659"/>
            <a:ext cx="208391" cy="20345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200" dirty="0" smtClean="0">
                <a:solidFill>
                  <a:schemeClr val="bg1"/>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0</a:t>
            </a:r>
            <a:endParaRPr sz="1200" dirty="0">
              <a:solidFill>
                <a:schemeClr val="bg1"/>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164" name="Shape 2164"/>
          <p:cNvSpPr/>
          <p:nvPr/>
        </p:nvSpPr>
        <p:spPr>
          <a:xfrm>
            <a:off x="9436726" y="4732940"/>
            <a:ext cx="208391" cy="1809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200" dirty="0">
                <a:solidFill>
                  <a:schemeClr val="bg1"/>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04</a:t>
            </a:r>
            <a:endParaRPr sz="1200" dirty="0">
              <a:solidFill>
                <a:schemeClr val="bg1"/>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grpSp>
        <p:nvGrpSpPr>
          <p:cNvPr id="19" name="组合 18">
            <a:extLst>
              <a:ext uri="{FF2B5EF4-FFF2-40B4-BE49-F238E27FC236}">
                <a16:creationId xmlns:a16="http://schemas.microsoft.com/office/drawing/2014/main" id="{606F0877-D353-4B5F-AA19-07C6D708F980}"/>
              </a:ext>
            </a:extLst>
          </p:cNvPr>
          <p:cNvGrpSpPr/>
          <p:nvPr/>
        </p:nvGrpSpPr>
        <p:grpSpPr>
          <a:xfrm>
            <a:off x="5180902" y="1050832"/>
            <a:ext cx="6706298" cy="5555758"/>
            <a:chOff x="125000" y="1269440"/>
            <a:chExt cx="2382076" cy="2665719"/>
          </a:xfrm>
        </p:grpSpPr>
        <p:sp>
          <p:nvSpPr>
            <p:cNvPr id="20" name="TextBox 18">
              <a:extLst>
                <a:ext uri="{FF2B5EF4-FFF2-40B4-BE49-F238E27FC236}">
                  <a16:creationId xmlns:a16="http://schemas.microsoft.com/office/drawing/2014/main" id="{2920FF85-77C4-49A1-9C32-56AF72D3C3D9}"/>
                </a:ext>
              </a:extLst>
            </p:cNvPr>
            <p:cNvSpPr txBox="1"/>
            <p:nvPr/>
          </p:nvSpPr>
          <p:spPr>
            <a:xfrm flipH="1">
              <a:off x="125000" y="1269440"/>
              <a:ext cx="2249828" cy="310117"/>
            </a:xfrm>
            <a:prstGeom prst="rect">
              <a:avLst/>
            </a:prstGeom>
            <a:noFill/>
          </p:spPr>
          <p:txBody>
            <a:bodyPr wrap="none" rtlCol="0">
              <a:spAutoFit/>
            </a:bodyPr>
            <a:lstStyle/>
            <a:p>
              <a:r>
                <a:rPr lang="en-IN" dirty="0"/>
                <a:t/>
              </a:r>
              <a:br>
                <a:rPr lang="en-IN" dirty="0"/>
              </a:br>
              <a:r>
                <a:rPr lang="en-IN" b="1" dirty="0" smtClean="0">
                  <a:solidFill>
                    <a:schemeClr val="accent6">
                      <a:lumMod val="50000"/>
                    </a:schemeClr>
                  </a:solidFill>
                </a:rPr>
                <a:t>APPLE'S RELIANCE ON INFORMATION TECHNOLOGY</a:t>
              </a:r>
              <a:endParaRPr lang="en-US" sz="2400" b="1" dirty="0">
                <a:solidFill>
                  <a:schemeClr val="accent6">
                    <a:lumMod val="50000"/>
                  </a:schemeClr>
                </a:solidFill>
                <a:latin typeface="思源黑体 CN Medium" panose="020B0600000000000000" pitchFamily="34" charset="-122"/>
                <a:ea typeface="思源黑体 CN Medium" panose="020B0600000000000000" pitchFamily="34" charset="-122"/>
                <a:cs typeface="Roboto Black" charset="0"/>
                <a:sym typeface="字魂59号-创粗黑" panose="00000500000000000000" pitchFamily="2" charset="-122"/>
              </a:endParaRPr>
            </a:p>
          </p:txBody>
        </p:sp>
        <p:sp>
          <p:nvSpPr>
            <p:cNvPr id="21" name="矩形 20">
              <a:extLst>
                <a:ext uri="{FF2B5EF4-FFF2-40B4-BE49-F238E27FC236}">
                  <a16:creationId xmlns:a16="http://schemas.microsoft.com/office/drawing/2014/main" id="{49F9C8D3-B4C2-41D2-9ACF-69D68A2ED762}"/>
                </a:ext>
              </a:extLst>
            </p:cNvPr>
            <p:cNvSpPr/>
            <p:nvPr/>
          </p:nvSpPr>
          <p:spPr>
            <a:xfrm>
              <a:off x="625887" y="1930473"/>
              <a:ext cx="1881189" cy="2004686"/>
            </a:xfrm>
            <a:prstGeom prst="rect">
              <a:avLst/>
            </a:prstGeom>
          </p:spPr>
          <p:txBody>
            <a:bodyPr wrap="square">
              <a:spAutoFit/>
            </a:bodyPr>
            <a:lstStyle/>
            <a:p>
              <a:r>
                <a:rPr lang="en-US" b="1" dirty="0">
                  <a:solidFill>
                    <a:srgbClr val="E49140"/>
                  </a:solidFill>
                </a:rPr>
                <a:t>Apple uses technology to streamline operations, improve customer experience, and increase efficiency</a:t>
              </a:r>
              <a:r>
                <a:rPr lang="en-US" b="1" dirty="0" smtClean="0">
                  <a:solidFill>
                    <a:srgbClr val="E49140"/>
                  </a:solidFill>
                </a:rPr>
                <a:t>.</a:t>
              </a:r>
            </a:p>
            <a:p>
              <a:endParaRPr lang="en-US" b="1" dirty="0">
                <a:solidFill>
                  <a:srgbClr val="E49140"/>
                </a:solidFill>
              </a:endParaRPr>
            </a:p>
            <a:p>
              <a:r>
                <a:rPr lang="en-US" b="1" dirty="0">
                  <a:solidFill>
                    <a:srgbClr val="E49140"/>
                  </a:solidFill>
                </a:rPr>
                <a:t>For example, Apple uses RFID technology to manage inventory and track product movement in its retail stores</a:t>
              </a:r>
              <a:r>
                <a:rPr lang="en-US" b="1" dirty="0" smtClean="0">
                  <a:solidFill>
                    <a:srgbClr val="E49140"/>
                  </a:solidFill>
                </a:rPr>
                <a:t>.</a:t>
              </a:r>
            </a:p>
            <a:p>
              <a:endParaRPr lang="en-US" b="1" dirty="0">
                <a:solidFill>
                  <a:srgbClr val="E49140"/>
                </a:solidFill>
              </a:endParaRPr>
            </a:p>
            <a:p>
              <a:r>
                <a:rPr lang="en-US" b="1" dirty="0">
                  <a:solidFill>
                    <a:srgbClr val="E49140"/>
                  </a:solidFill>
                </a:rPr>
                <a:t>Apple also uses mobile devices such as iPads for point-of-sale transactions</a:t>
              </a:r>
              <a:r>
                <a:rPr lang="en-US" b="1" dirty="0" smtClean="0">
                  <a:solidFill>
                    <a:srgbClr val="E49140"/>
                  </a:solidFill>
                </a:rPr>
                <a:t>.</a:t>
              </a:r>
            </a:p>
            <a:p>
              <a:endParaRPr lang="en-US" b="1" dirty="0">
                <a:solidFill>
                  <a:srgbClr val="E49140"/>
                </a:solidFill>
              </a:endParaRPr>
            </a:p>
            <a:p>
              <a:r>
                <a:rPr lang="en-US" b="1" dirty="0">
                  <a:solidFill>
                    <a:srgbClr val="E49140"/>
                  </a:solidFill>
                </a:rPr>
                <a:t>Apple uses technology to improve the customer experience, such as through Siri and Apple Pay.</a:t>
              </a:r>
            </a:p>
            <a:p>
              <a:pPr>
                <a:lnSpc>
                  <a:spcPct val="150000"/>
                </a:lnSpc>
              </a:pPr>
              <a:endParaRPr lang="en-US" altLang="zh-CN" sz="900"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grpSp>
      <p:pic>
        <p:nvPicPr>
          <p:cNvPr id="24" name="图片 23">
            <a:extLst>
              <a:ext uri="{FF2B5EF4-FFF2-40B4-BE49-F238E27FC236}">
                <a16:creationId xmlns:a16="http://schemas.microsoft.com/office/drawing/2014/main" id="{D8265DB1-CB92-45AD-BA12-938D96EEC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195" y="2169076"/>
            <a:ext cx="5467882" cy="3865964"/>
          </a:xfrm>
          <a:prstGeom prst="rect">
            <a:avLst/>
          </a:prstGeom>
        </p:spPr>
      </p:pic>
      <p:grpSp>
        <p:nvGrpSpPr>
          <p:cNvPr id="23" name="กลุ่ม 73"/>
          <p:cNvGrpSpPr/>
          <p:nvPr/>
        </p:nvGrpSpPr>
        <p:grpSpPr>
          <a:xfrm>
            <a:off x="2108781" y="188334"/>
            <a:ext cx="8206667" cy="923454"/>
            <a:chOff x="10055962" y="5978933"/>
            <a:chExt cx="3273937" cy="764492"/>
          </a:xfrm>
        </p:grpSpPr>
        <p:sp>
          <p:nvSpPr>
            <p:cNvPr id="25" name="Round Same Side Corner Rectangle 59"/>
            <p:cNvSpPr/>
            <p:nvPr/>
          </p:nvSpPr>
          <p:spPr>
            <a:xfrm rot="5400000">
              <a:off x="11271508" y="4763387"/>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6" name="TextBox 25"/>
            <p:cNvSpPr txBox="1"/>
            <p:nvPr/>
          </p:nvSpPr>
          <p:spPr>
            <a:xfrm>
              <a:off x="10123717" y="6233832"/>
              <a:ext cx="3206182" cy="509593"/>
            </a:xfrm>
            <a:prstGeom prst="rect">
              <a:avLst/>
            </a:prstGeom>
            <a:noFill/>
          </p:spPr>
          <p:txBody>
            <a:bodyPr wrap="square" lIns="0" tIns="0" rIns="0" bIns="0" rtlCol="0">
              <a:spAutoFit/>
            </a:bodyPr>
            <a:lstStyle/>
            <a:p>
              <a:r>
                <a:rPr lang="en-US" sz="2000" b="1" dirty="0" smtClean="0"/>
                <a:t>INFORMATION TECHNOLOGY IN APPLE'S BUSINESS MODEL</a:t>
              </a:r>
              <a:r>
                <a:rPr lang="en-US" sz="2000" b="1" dirty="0" smtClean="0">
                  <a:ea typeface="思源黑体 CN Heavy" panose="020B0A00000000000000"/>
                </a:rPr>
                <a:t>.</a:t>
              </a:r>
              <a:endParaRPr lang="en-US" sz="2000" b="1" dirty="0">
                <a:ea typeface="思源黑体 CN Heavy" panose="020B0A00000000000000"/>
              </a:endParaRPr>
            </a:p>
            <a:p>
              <a:pPr algn="ctr"/>
              <a:endParaRPr lang="en-US" sz="2000" b="1" dirty="0">
                <a:solidFill>
                  <a:schemeClr val="bg1"/>
                </a:solidFill>
                <a:latin typeface="思源黑体 CN Medium" panose="020B0600000000000000" pitchFamily="34" charset="-122"/>
                <a:ea typeface="思源黑体 CN Medium" panose="020B0600000000000000" pitchFamily="34" charset="-122"/>
                <a:cs typeface="Lato Regular"/>
                <a:sym typeface="字魂59号-创粗黑" panose="00000500000000000000" pitchFamily="2" charset="-122"/>
              </a:endParaRPr>
            </a:p>
          </p:txBody>
        </p:sp>
      </p:grpSp>
      <p:pic>
        <p:nvPicPr>
          <p:cNvPr id="14" name="图片 11">
            <a:extLst>
              <a:ext uri="{FF2B5EF4-FFF2-40B4-BE49-F238E27FC236}">
                <a16:creationId xmlns:a16="http://schemas.microsoft.com/office/drawing/2014/main" id="{882FDD6E-DFB9-4E68-86B8-3544D98CAB6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22165" y="-278367"/>
            <a:ext cx="3393893" cy="2286000"/>
          </a:xfrm>
          <a:prstGeom prst="rect">
            <a:avLst/>
          </a:prstGeom>
        </p:spPr>
      </p:pic>
      <p:sp>
        <p:nvSpPr>
          <p:cNvPr id="17" name="Freeform 16"/>
          <p:cNvSpPr/>
          <p:nvPr/>
        </p:nvSpPr>
        <p:spPr bwMode="auto">
          <a:xfrm rot="5400000">
            <a:off x="6237076" y="5435632"/>
            <a:ext cx="351088" cy="356874"/>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18" name="Freeform 17"/>
          <p:cNvSpPr/>
          <p:nvPr/>
        </p:nvSpPr>
        <p:spPr bwMode="auto">
          <a:xfrm rot="5400000">
            <a:off x="6237076" y="3535303"/>
            <a:ext cx="351088" cy="356874"/>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2" name="Freeform 21"/>
          <p:cNvSpPr/>
          <p:nvPr/>
        </p:nvSpPr>
        <p:spPr bwMode="auto">
          <a:xfrm rot="5400000">
            <a:off x="6237076" y="2436012"/>
            <a:ext cx="351088" cy="356874"/>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7" name="Freeform 26"/>
          <p:cNvSpPr/>
          <p:nvPr/>
        </p:nvSpPr>
        <p:spPr bwMode="auto">
          <a:xfrm rot="5400000">
            <a:off x="6212407" y="4644976"/>
            <a:ext cx="351088" cy="356874"/>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rgbClr val="34A9B3"/>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Tree>
    <p:extLst>
      <p:ext uri="{BB962C8B-B14F-4D97-AF65-F5344CB8AC3E}">
        <p14:creationId xmlns:p14="http://schemas.microsoft.com/office/powerpoint/2010/main" val="386037186"/>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500"/>
                            </p:stCondLst>
                            <p:childTnLst>
                              <p:par>
                                <p:cTn id="17" presetID="2" presetClass="entr" presetSubtype="1" accel="20000" decel="8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 presetClass="entr" presetSubtype="1" accel="20000" decel="8000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1" accel="20000" decel="8000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0-#ppt_h/2"/>
                                          </p:val>
                                        </p:tav>
                                        <p:tav tm="100000">
                                          <p:val>
                                            <p:strVal val="#ppt_y"/>
                                          </p:val>
                                        </p:tav>
                                      </p:tavLst>
                                    </p:anim>
                                  </p:childTnLst>
                                </p:cTn>
                              </p:par>
                            </p:childTnLst>
                          </p:cTn>
                        </p:par>
                        <p:par>
                          <p:cTn id="31" fill="hold">
                            <p:stCondLst>
                              <p:cond delay="3000"/>
                            </p:stCondLst>
                            <p:childTnLst>
                              <p:par>
                                <p:cTn id="32" presetID="2" presetClass="entr" presetSubtype="1" accel="20000" decel="8000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ppt_x"/>
                                          </p:val>
                                        </p:tav>
                                        <p:tav tm="100000">
                                          <p:val>
                                            <p:strVal val="#ppt_x"/>
                                          </p:val>
                                        </p:tav>
                                      </p:tavLst>
                                    </p:anim>
                                    <p:anim calcmode="lin" valueType="num">
                                      <p:cBhvr additive="base">
                                        <p:cTn id="35"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bwMode="auto">
          <a:xfrm rot="5400000">
            <a:off x="6599539" y="1548931"/>
            <a:ext cx="71880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1"/>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0" name="Freeform 19"/>
          <p:cNvSpPr/>
          <p:nvPr/>
        </p:nvSpPr>
        <p:spPr bwMode="auto">
          <a:xfrm rot="5400000">
            <a:off x="6617078" y="2736903"/>
            <a:ext cx="68372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5"/>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46" name="Inhaltsplatzhalter 4"/>
          <p:cNvSpPr txBox="1"/>
          <p:nvPr/>
        </p:nvSpPr>
        <p:spPr>
          <a:xfrm>
            <a:off x="7369330" y="1675820"/>
            <a:ext cx="3835145" cy="4539704"/>
          </a:xfrm>
          <a:prstGeom prst="rect">
            <a:avLst/>
          </a:prstGeom>
        </p:spPr>
        <p:txBody>
          <a:bodyPr wrap="square" lIns="0" tIns="0" rIns="0" bIns="0">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b="1" dirty="0">
                <a:solidFill>
                  <a:srgbClr val="235B7C"/>
                </a:solidFill>
              </a:rPr>
              <a:t>Apple's ecosystem integrates hardware, software, and services to provide a superior user experience.</a:t>
            </a:r>
          </a:p>
          <a:p>
            <a:r>
              <a:rPr lang="en-US" sz="2000" b="1" dirty="0">
                <a:solidFill>
                  <a:srgbClr val="235B7C"/>
                </a:solidFill>
              </a:rPr>
              <a:t>Apple devices work seamlessly with Apple software, creating a cohesive experience.</a:t>
            </a:r>
          </a:p>
          <a:p>
            <a:r>
              <a:rPr lang="en-US" sz="2000" b="1" dirty="0">
                <a:solidFill>
                  <a:srgbClr val="235B7C"/>
                </a:solidFill>
              </a:rPr>
              <a:t>This ecosystem allows for easy data synchronization and a consistent user interface.</a:t>
            </a:r>
          </a:p>
          <a:p>
            <a:r>
              <a:rPr lang="en-US" sz="2000" b="1" dirty="0">
                <a:solidFill>
                  <a:srgbClr val="235B7C"/>
                </a:solidFill>
              </a:rPr>
              <a:t>Information technology is critical for developing software that communicates with hardware in real-time, providing a smooth user experience.</a:t>
            </a:r>
          </a:p>
        </p:txBody>
      </p:sp>
      <p:pic>
        <p:nvPicPr>
          <p:cNvPr id="21" name="图片 20">
            <a:extLst>
              <a:ext uri="{FF2B5EF4-FFF2-40B4-BE49-F238E27FC236}">
                <a16:creationId xmlns:a16="http://schemas.microsoft.com/office/drawing/2014/main" id="{CA168976-549F-479A-97FA-EE4F82CC3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28" y="1385864"/>
            <a:ext cx="5200180" cy="1689317"/>
          </a:xfrm>
          <a:prstGeom prst="rect">
            <a:avLst/>
          </a:prstGeom>
        </p:spPr>
      </p:pic>
      <p:grpSp>
        <p:nvGrpSpPr>
          <p:cNvPr id="22" name="กลุ่ม 73"/>
          <p:cNvGrpSpPr/>
          <p:nvPr/>
        </p:nvGrpSpPr>
        <p:grpSpPr>
          <a:xfrm>
            <a:off x="2267016" y="232070"/>
            <a:ext cx="8690710" cy="909650"/>
            <a:chOff x="9821709" y="5958899"/>
            <a:chExt cx="3467040" cy="753065"/>
          </a:xfrm>
        </p:grpSpPr>
        <p:sp>
          <p:nvSpPr>
            <p:cNvPr id="23" name="Round Same Side Corner Rectangle 59"/>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4" name="TextBox 23"/>
            <p:cNvSpPr txBox="1"/>
            <p:nvPr/>
          </p:nvSpPr>
          <p:spPr>
            <a:xfrm>
              <a:off x="9995568" y="6161016"/>
              <a:ext cx="3293181" cy="254797"/>
            </a:xfrm>
            <a:prstGeom prst="rect">
              <a:avLst/>
            </a:prstGeom>
            <a:noFill/>
          </p:spPr>
          <p:txBody>
            <a:bodyPr wrap="square" lIns="0" tIns="0" rIns="0" bIns="0" rtlCol="0">
              <a:spAutoFit/>
            </a:bodyPr>
            <a:lstStyle/>
            <a:p>
              <a:r>
                <a:rPr lang="en-IN" sz="2000" b="1" dirty="0" smtClean="0"/>
                <a:t>APPLE'S ECOSYSTEM</a:t>
              </a:r>
              <a:endParaRPr lang="en-US" sz="2000" b="1" dirty="0">
                <a:solidFill>
                  <a:schemeClr val="bg1"/>
                </a:solidFill>
                <a:latin typeface="思源黑体 CN Medium" panose="020B0600000000000000" pitchFamily="34" charset="-122"/>
                <a:ea typeface="思源黑体 CN Medium" panose="020B0600000000000000" pitchFamily="34" charset="-122"/>
                <a:cs typeface="Lato Regular"/>
                <a:sym typeface="字魂59号-创粗黑" panose="00000500000000000000" pitchFamily="2" charset="-122"/>
              </a:endParaRPr>
            </a:p>
          </p:txBody>
        </p:sp>
      </p:grpSp>
      <p:sp>
        <p:nvSpPr>
          <p:cNvPr id="25" name="Freeform 24"/>
          <p:cNvSpPr/>
          <p:nvPr/>
        </p:nvSpPr>
        <p:spPr bwMode="auto">
          <a:xfrm rot="5400000">
            <a:off x="6617077" y="3647818"/>
            <a:ext cx="68372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5"/>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6" name="Freeform 25"/>
          <p:cNvSpPr/>
          <p:nvPr/>
        </p:nvSpPr>
        <p:spPr bwMode="auto">
          <a:xfrm rot="5400000">
            <a:off x="6617076" y="4629002"/>
            <a:ext cx="683721"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5"/>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pic>
        <p:nvPicPr>
          <p:cNvPr id="11" name="图片 11">
            <a:extLst>
              <a:ext uri="{FF2B5EF4-FFF2-40B4-BE49-F238E27FC236}">
                <a16:creationId xmlns:a16="http://schemas.microsoft.com/office/drawing/2014/main" id="{882FDD6E-DFB9-4E68-86B8-3544D98CAB6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87829" y="-551652"/>
            <a:ext cx="3319670" cy="247709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842" y="3049405"/>
            <a:ext cx="3901959" cy="36584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20000" decel="8000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1500"/>
                            </p:stCondLst>
                            <p:childTnLst>
                              <p:par>
                                <p:cTn id="21" presetID="2" presetClass="entr" presetSubtype="1" accel="20000" decel="8000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0-#ppt_h/2"/>
                                          </p:val>
                                        </p:tav>
                                        <p:tav tm="100000">
                                          <p:val>
                                            <p:strVal val="#ppt_y"/>
                                          </p:val>
                                        </p:tav>
                                      </p:tavLst>
                                    </p:anim>
                                  </p:childTnLst>
                                </p:cTn>
                              </p:par>
                            </p:childTnLst>
                          </p:cTn>
                        </p:par>
                        <p:par>
                          <p:cTn id="25" fill="hold">
                            <p:stCondLst>
                              <p:cond delay="2000"/>
                            </p:stCondLst>
                            <p:childTnLst>
                              <p:par>
                                <p:cTn id="26" presetID="2" presetClass="entr" presetSubtype="1" accel="20000" decel="8000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500" fill="hold"/>
                                        <p:tgtEl>
                                          <p:spTgt spid="26"/>
                                        </p:tgtEl>
                                        <p:attrNameLst>
                                          <p:attrName>ppt_x</p:attrName>
                                        </p:attrNameLst>
                                      </p:cBhvr>
                                      <p:tavLst>
                                        <p:tav tm="0">
                                          <p:val>
                                            <p:strVal val="#ppt_x"/>
                                          </p:val>
                                        </p:tav>
                                        <p:tav tm="100000">
                                          <p:val>
                                            <p:strVal val="#ppt_x"/>
                                          </p:val>
                                        </p:tav>
                                      </p:tavLst>
                                    </p:anim>
                                    <p:anim calcmode="lin" valueType="num">
                                      <p:cBhvr additive="base">
                                        <p:cTn id="29"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5" name="矩形 1"/>
          <p:cNvSpPr/>
          <p:nvPr/>
        </p:nvSpPr>
        <p:spPr>
          <a:xfrm rot="1891259">
            <a:off x="8398216" y="1715867"/>
            <a:ext cx="2546907" cy="2976652"/>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19034">
              <a:defRPr/>
            </a:pPr>
            <a:endParaRPr lang="zh-CN" altLang="en-US" sz="2400" kern="0" dirty="0">
              <a:solidFill>
                <a:sysClr val="window" lastClr="FFFFFF"/>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36" name="矩形 35"/>
          <p:cNvSpPr/>
          <p:nvPr/>
        </p:nvSpPr>
        <p:spPr>
          <a:xfrm>
            <a:off x="8277574" y="1553841"/>
            <a:ext cx="2366631" cy="3075203"/>
          </a:xfrm>
          <a:prstGeom prst="rect">
            <a:avLst/>
          </a:prstGeom>
          <a:solidFill>
            <a:schemeClr val="accent2"/>
          </a:solidFill>
          <a:ln w="12700" cap="flat" cmpd="sng" algn="ctr">
            <a:noFill/>
            <a:prstDash val="solid"/>
            <a:miter lim="800000"/>
          </a:ln>
          <a:effectLst/>
        </p:spPr>
        <p:txBody>
          <a:bodyPr rtlCol="0" anchor="ctr"/>
          <a:lstStyle/>
          <a:p>
            <a:pPr algn="ctr" defTabSz="1219034">
              <a:defRPr/>
            </a:pPr>
            <a:endParaRPr lang="zh-CN" altLang="en-US" sz="2400" kern="0" dirty="0">
              <a:solidFill>
                <a:sysClr val="window" lastClr="FFFFFF"/>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33" name="矩形 1"/>
          <p:cNvSpPr/>
          <p:nvPr/>
        </p:nvSpPr>
        <p:spPr>
          <a:xfrm rot="765310">
            <a:off x="4577133" y="1355825"/>
            <a:ext cx="2814249" cy="3289105"/>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1219034">
              <a:defRPr/>
            </a:pPr>
            <a:endParaRPr lang="zh-CN" altLang="en-US" sz="2400" kern="0" dirty="0">
              <a:solidFill>
                <a:sysClr val="window" lastClr="FFFFFF"/>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34" name="矩形 33"/>
          <p:cNvSpPr/>
          <p:nvPr/>
        </p:nvSpPr>
        <p:spPr>
          <a:xfrm>
            <a:off x="4847359" y="1553841"/>
            <a:ext cx="2366631" cy="3075203"/>
          </a:xfrm>
          <a:prstGeom prst="rect">
            <a:avLst/>
          </a:prstGeom>
          <a:solidFill>
            <a:schemeClr val="accent4"/>
          </a:solidFill>
          <a:ln w="12700" cap="flat" cmpd="sng" algn="ctr">
            <a:noFill/>
            <a:prstDash val="solid"/>
            <a:miter lim="800000"/>
          </a:ln>
          <a:effectLst/>
        </p:spPr>
        <p:txBody>
          <a:bodyPr rtlCol="0" anchor="ctr"/>
          <a:lstStyle/>
          <a:p>
            <a:pPr algn="ctr" defTabSz="1219034">
              <a:defRPr/>
            </a:pPr>
            <a:endParaRPr lang="zh-CN" altLang="en-US" sz="2400" kern="0" dirty="0">
              <a:solidFill>
                <a:sysClr val="window" lastClr="FFFFFF"/>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31" name="矩形 1"/>
          <p:cNvSpPr/>
          <p:nvPr/>
        </p:nvSpPr>
        <p:spPr>
          <a:xfrm rot="1321971">
            <a:off x="1491957" y="1267186"/>
            <a:ext cx="2546907" cy="2976652"/>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19034">
              <a:defRPr/>
            </a:pPr>
            <a:endParaRPr lang="zh-CN" altLang="en-US" sz="2400" kern="0" dirty="0">
              <a:solidFill>
                <a:sysClr val="window" lastClr="FFFFFF"/>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32" name="矩形 31"/>
          <p:cNvSpPr/>
          <p:nvPr/>
        </p:nvSpPr>
        <p:spPr>
          <a:xfrm>
            <a:off x="1360161" y="1537661"/>
            <a:ext cx="2366631" cy="3075203"/>
          </a:xfrm>
          <a:prstGeom prst="rect">
            <a:avLst/>
          </a:prstGeom>
          <a:solidFill>
            <a:schemeClr val="accent2"/>
          </a:solidFill>
          <a:ln w="12700" cap="flat" cmpd="sng" algn="ctr">
            <a:noFill/>
            <a:prstDash val="solid"/>
            <a:miter lim="800000"/>
          </a:ln>
          <a:effectLst/>
        </p:spPr>
        <p:txBody>
          <a:bodyPr rtlCol="0" anchor="ctr"/>
          <a:lstStyle/>
          <a:p>
            <a:pPr algn="ctr" defTabSz="1219034">
              <a:defRPr/>
            </a:pPr>
            <a:endParaRPr lang="zh-CN" altLang="en-US" sz="2400" kern="0" dirty="0">
              <a:solidFill>
                <a:sysClr val="window" lastClr="FFFFFF"/>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41" name="矩形 40"/>
          <p:cNvSpPr/>
          <p:nvPr/>
        </p:nvSpPr>
        <p:spPr>
          <a:xfrm>
            <a:off x="1474206" y="3879303"/>
            <a:ext cx="2154172" cy="705065"/>
          </a:xfrm>
          <a:prstGeom prst="rect">
            <a:avLst/>
          </a:prstGeom>
        </p:spPr>
        <p:txBody>
          <a:bodyPr wrap="square">
            <a:spAutoFit/>
          </a:bodyPr>
          <a:lstStyle/>
          <a:p>
            <a:pPr algn="just" defTabSz="609570">
              <a:lnSpc>
                <a:spcPct val="150000"/>
              </a:lnSpc>
            </a:pPr>
            <a:r>
              <a:rPr lang="en-US" altLang="zh-CN" sz="1327" dirty="0" smtClean="0">
                <a:solidFill>
                  <a:prstClr val="white"/>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AR &amp; A.I For</a:t>
            </a:r>
          </a:p>
          <a:p>
            <a:pPr algn="just" defTabSz="609570">
              <a:lnSpc>
                <a:spcPct val="150000"/>
              </a:lnSpc>
            </a:pPr>
            <a:r>
              <a:rPr lang="en-US" altLang="zh-CN" sz="1327" dirty="0" smtClean="0">
                <a:solidFill>
                  <a:prstClr val="white"/>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Customer Experience</a:t>
            </a:r>
            <a:endParaRPr lang="zh-CN" altLang="en-US" sz="1327" dirty="0">
              <a:solidFill>
                <a:prstClr val="white"/>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18" name="矩形 18"/>
          <p:cNvSpPr>
            <a:spLocks noChangeArrowheads="1"/>
          </p:cNvSpPr>
          <p:nvPr/>
        </p:nvSpPr>
        <p:spPr bwMode="auto">
          <a:xfrm>
            <a:off x="1122144" y="4773563"/>
            <a:ext cx="1017517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a:solidFill>
                  <a:srgbClr val="34A9B3"/>
                </a:solidFill>
              </a:rPr>
              <a:t>Apple is using AR and AI to improve the customer experience</a:t>
            </a:r>
            <a:r>
              <a:rPr lang="en-US" b="1" dirty="0" smtClean="0">
                <a:solidFill>
                  <a:srgbClr val="34A9B3"/>
                </a:solidFill>
              </a:rPr>
              <a:t>.</a:t>
            </a:r>
          </a:p>
          <a:p>
            <a:endParaRPr lang="en-US" b="1" dirty="0">
              <a:solidFill>
                <a:srgbClr val="34A9B3"/>
              </a:solidFill>
            </a:endParaRPr>
          </a:p>
          <a:p>
            <a:r>
              <a:rPr lang="en-US" b="1" dirty="0">
                <a:solidFill>
                  <a:srgbClr val="34A9B3"/>
                </a:solidFill>
              </a:rPr>
              <a:t>AR will allow customers to interact with products and services in a more immersive way</a:t>
            </a:r>
            <a:r>
              <a:rPr lang="en-US" b="1" dirty="0" smtClean="0">
                <a:solidFill>
                  <a:srgbClr val="34A9B3"/>
                </a:solidFill>
              </a:rPr>
              <a:t>.</a:t>
            </a:r>
          </a:p>
          <a:p>
            <a:endParaRPr lang="en-US" b="1" dirty="0">
              <a:solidFill>
                <a:srgbClr val="34A9B3"/>
              </a:solidFill>
            </a:endParaRPr>
          </a:p>
          <a:p>
            <a:r>
              <a:rPr lang="en-US" b="1" dirty="0">
                <a:solidFill>
                  <a:srgbClr val="34A9B3"/>
                </a:solidFill>
              </a:rPr>
              <a:t>AI will enable more personalized and intuitive interactions with Apple devices, and could also be used to improve healthcare</a:t>
            </a:r>
            <a:r>
              <a:rPr lang="en-US" b="1" dirty="0"/>
              <a:t>.</a:t>
            </a:r>
          </a:p>
        </p:txBody>
      </p:sp>
      <p:sp>
        <p:nvSpPr>
          <p:cNvPr id="21" name="矩形 20"/>
          <p:cNvSpPr/>
          <p:nvPr/>
        </p:nvSpPr>
        <p:spPr>
          <a:xfrm>
            <a:off x="4786230" y="4089626"/>
            <a:ext cx="2651481" cy="398699"/>
          </a:xfrm>
          <a:prstGeom prst="rect">
            <a:avLst/>
          </a:prstGeom>
        </p:spPr>
        <p:txBody>
          <a:bodyPr wrap="square">
            <a:spAutoFit/>
          </a:bodyPr>
          <a:lstStyle/>
          <a:p>
            <a:pPr algn="just" defTabSz="609570">
              <a:lnSpc>
                <a:spcPct val="150000"/>
              </a:lnSpc>
            </a:pPr>
            <a:r>
              <a:rPr lang="en-US" altLang="zh-CN" sz="1327" dirty="0" smtClean="0">
                <a:solidFill>
                  <a:prstClr val="white"/>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Interaction With Product</a:t>
            </a:r>
            <a:endParaRPr lang="zh-CN" altLang="en-US" sz="1327" dirty="0">
              <a:solidFill>
                <a:prstClr val="white"/>
              </a:solidFill>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4" name="矩形 23"/>
          <p:cNvSpPr/>
          <p:nvPr/>
        </p:nvSpPr>
        <p:spPr>
          <a:xfrm>
            <a:off x="8684402" y="4089626"/>
            <a:ext cx="1476686" cy="363305"/>
          </a:xfrm>
          <a:prstGeom prst="rect">
            <a:avLst/>
          </a:prstGeom>
        </p:spPr>
        <p:txBody>
          <a:bodyPr wrap="none">
            <a:spAutoFit/>
          </a:bodyPr>
          <a:lstStyle/>
          <a:p>
            <a:pPr algn="just" defTabSz="609570">
              <a:lnSpc>
                <a:spcPct val="150000"/>
              </a:lnSpc>
            </a:pPr>
            <a:r>
              <a:rPr lang="en-US" altLang="zh-CN" sz="1327" dirty="0" smtClean="0">
                <a:solidFill>
                  <a:prstClr val="white"/>
                </a:solidFill>
                <a:latin typeface="思源黑体 CN Medium" panose="020B0600000000000000" pitchFamily="34" charset="-122"/>
                <a:ea typeface="思源黑体 CN Medium" panose="020B0600000000000000" pitchFamily="34" charset="-122"/>
                <a:sym typeface="字魂59号-创粗黑" panose="00000500000000000000" pitchFamily="2" charset="-122"/>
              </a:rPr>
              <a:t>Apple Devices</a:t>
            </a:r>
          </a:p>
        </p:txBody>
      </p:sp>
      <p:pic>
        <p:nvPicPr>
          <p:cNvPr id="19" name="图片占位符 9">
            <a:extLst>
              <a:ext uri="{FF2B5EF4-FFF2-40B4-BE49-F238E27FC236}">
                <a16:creationId xmlns:a16="http://schemas.microsoft.com/office/drawing/2014/main" id="{50D57DF4-788F-4AE6-9C22-00A78E1C13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505207" y="1863969"/>
            <a:ext cx="1985448" cy="1867926"/>
          </a:xfrm>
        </p:spPr>
      </p:pic>
      <p:pic>
        <p:nvPicPr>
          <p:cNvPr id="23" name="图片占位符 9">
            <a:extLst>
              <a:ext uri="{FF2B5EF4-FFF2-40B4-BE49-F238E27FC236}">
                <a16:creationId xmlns:a16="http://schemas.microsoft.com/office/drawing/2014/main" id="{1DDCD145-C706-4FF4-AF56-3B364D3C5A4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973763" y="1863969"/>
            <a:ext cx="2100263" cy="2015334"/>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pic>
      <p:pic>
        <p:nvPicPr>
          <p:cNvPr id="25" name="图片占位符 9">
            <a:extLst>
              <a:ext uri="{FF2B5EF4-FFF2-40B4-BE49-F238E27FC236}">
                <a16:creationId xmlns:a16="http://schemas.microsoft.com/office/drawing/2014/main" id="{990AB081-A982-4762-9BA2-ED4F6DFBC2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0757" y="1863970"/>
            <a:ext cx="2100263" cy="2015334"/>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pic>
      <p:grpSp>
        <p:nvGrpSpPr>
          <p:cNvPr id="20" name="กลุ่ม 73"/>
          <p:cNvGrpSpPr/>
          <p:nvPr/>
        </p:nvGrpSpPr>
        <p:grpSpPr>
          <a:xfrm>
            <a:off x="2769608" y="185541"/>
            <a:ext cx="8690710" cy="909650"/>
            <a:chOff x="9821709" y="5958899"/>
            <a:chExt cx="3467040" cy="753065"/>
          </a:xfrm>
        </p:grpSpPr>
        <p:sp>
          <p:nvSpPr>
            <p:cNvPr id="22" name="Round Same Side Corner Rectangle 59"/>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6" name="TextBox 25"/>
            <p:cNvSpPr txBox="1"/>
            <p:nvPr/>
          </p:nvSpPr>
          <p:spPr>
            <a:xfrm>
              <a:off x="9995568" y="6161016"/>
              <a:ext cx="3293181" cy="254797"/>
            </a:xfrm>
            <a:prstGeom prst="rect">
              <a:avLst/>
            </a:prstGeom>
            <a:noFill/>
          </p:spPr>
          <p:txBody>
            <a:bodyPr wrap="square" lIns="0" tIns="0" rIns="0" bIns="0" rtlCol="0">
              <a:spAutoFit/>
            </a:bodyPr>
            <a:lstStyle/>
            <a:p>
              <a:r>
                <a:rPr lang="en-US" sz="2000" b="1" dirty="0" smtClean="0">
                  <a:solidFill>
                    <a:schemeClr val="tx1">
                      <a:lumMod val="95000"/>
                      <a:lumOff val="5000"/>
                    </a:schemeClr>
                  </a:solidFill>
                </a:rPr>
                <a:t>APPLE'S FUTURE WITH INFORMATION TECHNOLOGY</a:t>
              </a:r>
              <a:endParaRPr lang="en-US" sz="2000" b="1"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Lato Regular"/>
                <a:sym typeface="字魂59号-创粗黑" panose="00000500000000000000" pitchFamily="2" charset="-122"/>
              </a:endParaRPr>
            </a:p>
          </p:txBody>
        </p:sp>
      </p:grpSp>
      <p:sp>
        <p:nvSpPr>
          <p:cNvPr id="27" name="Freeform 26"/>
          <p:cNvSpPr/>
          <p:nvPr/>
        </p:nvSpPr>
        <p:spPr bwMode="auto">
          <a:xfrm rot="5400000">
            <a:off x="672789" y="4801180"/>
            <a:ext cx="431389" cy="247057"/>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1"/>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8" name="Freeform 27"/>
          <p:cNvSpPr/>
          <p:nvPr/>
        </p:nvSpPr>
        <p:spPr bwMode="auto">
          <a:xfrm rot="5400000">
            <a:off x="714408" y="5511609"/>
            <a:ext cx="370033" cy="268937"/>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1"/>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29" name="Freeform 28"/>
          <p:cNvSpPr/>
          <p:nvPr/>
        </p:nvSpPr>
        <p:spPr bwMode="auto">
          <a:xfrm rot="5400000">
            <a:off x="671127" y="6195569"/>
            <a:ext cx="444948" cy="257291"/>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1"/>
          </a:solidFill>
          <a:ln>
            <a:noFill/>
          </a:ln>
        </p:spPr>
        <p:txBody>
          <a:bodyPr vert="horz" wrap="square" lIns="91440" tIns="45720" rIns="91440" bIns="45720" numCol="1" anchor="t" anchorCtr="0" compatLnSpc="1"/>
          <a:lstStyle/>
          <a:p>
            <a:endParaRPr 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pic>
        <p:nvPicPr>
          <p:cNvPr id="30" name="图片 11">
            <a:extLst>
              <a:ext uri="{FF2B5EF4-FFF2-40B4-BE49-F238E27FC236}">
                <a16:creationId xmlns:a16="http://schemas.microsoft.com/office/drawing/2014/main" id="{882FDD6E-DFB9-4E68-86B8-3544D98CAB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171627" y="-1035664"/>
            <a:ext cx="3828274" cy="2981144"/>
          </a:xfrm>
          <a:prstGeom prst="rect">
            <a:avLst/>
          </a:prstGeom>
        </p:spPr>
      </p:pic>
    </p:spTree>
    <p:extLst>
      <p:ext uri="{BB962C8B-B14F-4D97-AF65-F5344CB8AC3E}">
        <p14:creationId xmlns:p14="http://schemas.microsoft.com/office/powerpoint/2010/main" val="1024986680"/>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5"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ID="22" presetClass="entr" presetSubtype="4"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down)">
                                      <p:cBhvr>
                                        <p:cTn id="14" dur="500"/>
                                        <p:tgtEl>
                                          <p:spTgt spid="32"/>
                                        </p:tgtEl>
                                      </p:cBhvr>
                                    </p:animEffect>
                                  </p:childTnLst>
                                </p:cTn>
                              </p:par>
                            </p:childTnLst>
                          </p:cTn>
                        </p:par>
                        <p:par>
                          <p:cTn id="15" fill="hold">
                            <p:stCondLst>
                              <p:cond delay="2000"/>
                            </p:stCondLst>
                            <p:childTnLst>
                              <p:par>
                                <p:cTn id="16" presetID="53" presetClass="entr" presetSubtype="16"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ppt_w</p:attrName>
                                        </p:attrNameLst>
                                      </p:cBhvr>
                                      <p:tavLst>
                                        <p:tav tm="0">
                                          <p:val>
                                            <p:fltVal val="0"/>
                                          </p:val>
                                        </p:tav>
                                        <p:tav tm="100000">
                                          <p:val>
                                            <p:strVal val="#ppt_w"/>
                                          </p:val>
                                        </p:tav>
                                      </p:tavLst>
                                    </p:anim>
                                    <p:anim calcmode="lin" valueType="num">
                                      <p:cBhvr>
                                        <p:cTn id="19" dur="500" fill="hold"/>
                                        <p:tgtEl>
                                          <p:spTgt spid="41"/>
                                        </p:tgtEl>
                                        <p:attrNameLst>
                                          <p:attrName>ppt_h</p:attrName>
                                        </p:attrNameLst>
                                      </p:cBhvr>
                                      <p:tavLst>
                                        <p:tav tm="0">
                                          <p:val>
                                            <p:fltVal val="0"/>
                                          </p:val>
                                        </p:tav>
                                        <p:tav tm="100000">
                                          <p:val>
                                            <p:strVal val="#ppt_h"/>
                                          </p:val>
                                        </p:tav>
                                      </p:tavLst>
                                    </p:anim>
                                    <p:animEffect transition="in" filter="fade">
                                      <p:cBhvr>
                                        <p:cTn id="20" dur="500"/>
                                        <p:tgtEl>
                                          <p:spTgt spid="41"/>
                                        </p:tgtEl>
                                      </p:cBhvr>
                                    </p:animEffect>
                                  </p:childTnLst>
                                </p:cTn>
                              </p:par>
                            </p:childTnLst>
                          </p:cTn>
                        </p:par>
                        <p:par>
                          <p:cTn id="21" fill="hold">
                            <p:stCondLst>
                              <p:cond delay="2500"/>
                            </p:stCondLst>
                            <p:childTnLst>
                              <p:par>
                                <p:cTn id="22" presetID="15"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1000" fill="hold"/>
                                        <p:tgtEl>
                                          <p:spTgt spid="33"/>
                                        </p:tgtEl>
                                        <p:attrNameLst>
                                          <p:attrName>ppt_w</p:attrName>
                                        </p:attrNameLst>
                                      </p:cBhvr>
                                      <p:tavLst>
                                        <p:tav tm="0">
                                          <p:val>
                                            <p:fltVal val="0"/>
                                          </p:val>
                                        </p:tav>
                                        <p:tav tm="100000">
                                          <p:val>
                                            <p:strVal val="#ppt_w"/>
                                          </p:val>
                                        </p:tav>
                                      </p:tavLst>
                                    </p:anim>
                                    <p:anim calcmode="lin" valueType="num">
                                      <p:cBhvr>
                                        <p:cTn id="25" dur="1000" fill="hold"/>
                                        <p:tgtEl>
                                          <p:spTgt spid="33"/>
                                        </p:tgtEl>
                                        <p:attrNameLst>
                                          <p:attrName>ppt_h</p:attrName>
                                        </p:attrNameLst>
                                      </p:cBhvr>
                                      <p:tavLst>
                                        <p:tav tm="0">
                                          <p:val>
                                            <p:fltVal val="0"/>
                                          </p:val>
                                        </p:tav>
                                        <p:tav tm="100000">
                                          <p:val>
                                            <p:strVal val="#ppt_h"/>
                                          </p:val>
                                        </p:tav>
                                      </p:tavLst>
                                    </p:anim>
                                    <p:anim calcmode="lin" valueType="num">
                                      <p:cBhvr>
                                        <p:cTn id="26"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childTnLst>
                          </p:cTn>
                        </p:par>
                        <p:par>
                          <p:cTn id="32" fill="hold">
                            <p:stCondLst>
                              <p:cond delay="4000"/>
                            </p:stCondLst>
                            <p:childTnLst>
                              <p:par>
                                <p:cTn id="33" presetID="53" presetClass="entr" presetSubtype="16"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childTnLst>
                          </p:cTn>
                        </p:par>
                        <p:par>
                          <p:cTn id="38" fill="hold">
                            <p:stCondLst>
                              <p:cond delay="4500"/>
                            </p:stCondLst>
                            <p:childTnLst>
                              <p:par>
                                <p:cTn id="39" presetID="15"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p:cTn id="41" dur="1000" fill="hold"/>
                                        <p:tgtEl>
                                          <p:spTgt spid="35"/>
                                        </p:tgtEl>
                                        <p:attrNameLst>
                                          <p:attrName>ppt_w</p:attrName>
                                        </p:attrNameLst>
                                      </p:cBhvr>
                                      <p:tavLst>
                                        <p:tav tm="0">
                                          <p:val>
                                            <p:fltVal val="0"/>
                                          </p:val>
                                        </p:tav>
                                        <p:tav tm="100000">
                                          <p:val>
                                            <p:strVal val="#ppt_w"/>
                                          </p:val>
                                        </p:tav>
                                      </p:tavLst>
                                    </p:anim>
                                    <p:anim calcmode="lin" valueType="num">
                                      <p:cBhvr>
                                        <p:cTn id="42" dur="1000" fill="hold"/>
                                        <p:tgtEl>
                                          <p:spTgt spid="35"/>
                                        </p:tgtEl>
                                        <p:attrNameLst>
                                          <p:attrName>ppt_h</p:attrName>
                                        </p:attrNameLst>
                                      </p:cBhvr>
                                      <p:tavLst>
                                        <p:tav tm="0">
                                          <p:val>
                                            <p:fltVal val="0"/>
                                          </p:val>
                                        </p:tav>
                                        <p:tav tm="100000">
                                          <p:val>
                                            <p:strVal val="#ppt_h"/>
                                          </p:val>
                                        </p:tav>
                                      </p:tavLst>
                                    </p:anim>
                                    <p:anim calcmode="lin" valueType="num">
                                      <p:cBhvr>
                                        <p:cTn id="4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5500"/>
                            </p:stCondLst>
                            <p:childTnLst>
                              <p:par>
                                <p:cTn id="46" presetID="22" presetClass="entr" presetSubtype="4"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down)">
                                      <p:cBhvr>
                                        <p:cTn id="48" dur="500"/>
                                        <p:tgtEl>
                                          <p:spTgt spid="36"/>
                                        </p:tgtEl>
                                      </p:cBhvr>
                                    </p:animEffect>
                                  </p:childTnLst>
                                </p:cTn>
                              </p:par>
                            </p:childTnLst>
                          </p:cTn>
                        </p:par>
                        <p:par>
                          <p:cTn id="49" fill="hold">
                            <p:stCondLst>
                              <p:cond delay="6000"/>
                            </p:stCondLst>
                            <p:childTnLst>
                              <p:par>
                                <p:cTn id="50" presetID="53" presetClass="entr" presetSubtype="16"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par>
                          <p:cTn id="55" fill="hold">
                            <p:stCondLst>
                              <p:cond delay="6500"/>
                            </p:stCondLst>
                            <p:childTnLst>
                              <p:par>
                                <p:cTn id="56" presetID="53" presetClass="entr" presetSubtype="16"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7000"/>
                            </p:stCondLst>
                            <p:childTnLst>
                              <p:par>
                                <p:cTn id="62" presetID="2" presetClass="entr" presetSubtype="1" accel="20000" decel="80000"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ppt_x"/>
                                          </p:val>
                                        </p:tav>
                                        <p:tav tm="100000">
                                          <p:val>
                                            <p:strVal val="#ppt_x"/>
                                          </p:val>
                                        </p:tav>
                                      </p:tavLst>
                                    </p:anim>
                                    <p:anim calcmode="lin" valueType="num">
                                      <p:cBhvr additive="base">
                                        <p:cTn id="65" dur="500" fill="hold"/>
                                        <p:tgtEl>
                                          <p:spTgt spid="27"/>
                                        </p:tgtEl>
                                        <p:attrNameLst>
                                          <p:attrName>ppt_y</p:attrName>
                                        </p:attrNameLst>
                                      </p:cBhvr>
                                      <p:tavLst>
                                        <p:tav tm="0">
                                          <p:val>
                                            <p:strVal val="0-#ppt_h/2"/>
                                          </p:val>
                                        </p:tav>
                                        <p:tav tm="100000">
                                          <p:val>
                                            <p:strVal val="#ppt_y"/>
                                          </p:val>
                                        </p:tav>
                                      </p:tavLst>
                                    </p:anim>
                                  </p:childTnLst>
                                </p:cTn>
                              </p:par>
                            </p:childTnLst>
                          </p:cTn>
                        </p:par>
                        <p:par>
                          <p:cTn id="66" fill="hold">
                            <p:stCondLst>
                              <p:cond delay="7500"/>
                            </p:stCondLst>
                            <p:childTnLst>
                              <p:par>
                                <p:cTn id="67" presetID="2" presetClass="entr" presetSubtype="1" accel="20000" decel="80000"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0-#ppt_h/2"/>
                                          </p:val>
                                        </p:tav>
                                        <p:tav tm="100000">
                                          <p:val>
                                            <p:strVal val="#ppt_y"/>
                                          </p:val>
                                        </p:tav>
                                      </p:tavLst>
                                    </p:anim>
                                  </p:childTnLst>
                                </p:cTn>
                              </p:par>
                            </p:childTnLst>
                          </p:cTn>
                        </p:par>
                        <p:par>
                          <p:cTn id="71" fill="hold">
                            <p:stCondLst>
                              <p:cond delay="8000"/>
                            </p:stCondLst>
                            <p:childTnLst>
                              <p:par>
                                <p:cTn id="72" presetID="2" presetClass="entr" presetSubtype="1" accel="20000" decel="8000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3" grpId="0" animBg="1"/>
      <p:bldP spid="34" grpId="0" animBg="1"/>
      <p:bldP spid="31" grpId="0" animBg="1"/>
      <p:bldP spid="32" grpId="0" animBg="1"/>
      <p:bldP spid="41" grpId="0"/>
      <p:bldP spid="21" grpId="0"/>
      <p:bldP spid="24" grpId="0"/>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IN" sz="6600" dirty="0" smtClean="0">
                <a:solidFill>
                  <a:srgbClr val="E49140"/>
                </a:solidFill>
              </a:rPr>
              <a:t>CONCLUSION</a:t>
            </a:r>
            <a:endParaRPr lang="zh-CN" altLang="en-US" sz="6600" b="1" spc="400" dirty="0">
              <a:solidFill>
                <a:srgbClr val="E49140"/>
              </a:solidFill>
              <a:latin typeface="思源黑体 CN Heavy" panose="020B0A00000000000000" pitchFamily="34" charset="-122"/>
              <a:ea typeface="思源黑体 CN Heavy" panose="020B0A00000000000000" pitchFamily="34" charset="-122"/>
              <a:cs typeface="+mn-ea"/>
              <a:sym typeface="字魂59号-创粗黑" panose="00000500000000000000" pitchFamily="2" charset="-122"/>
            </a:endParaRPr>
          </a:p>
        </p:txBody>
      </p:sp>
      <p:sp>
        <p:nvSpPr>
          <p:cNvPr id="52" name="TextBox 7">
            <a:extLst>
              <a:ext uri="{FF2B5EF4-FFF2-40B4-BE49-F238E27FC236}">
                <a16:creationId xmlns:a16="http://schemas.microsoft.com/office/drawing/2014/main" id="{ED6D0B42-C615-4D49-B543-CE1AFBEF8F24}"/>
              </a:ext>
            </a:extLst>
          </p:cNvPr>
          <p:cNvSpPr txBox="1"/>
          <p:nvPr/>
        </p:nvSpPr>
        <p:spPr>
          <a:xfrm>
            <a:off x="2893784" y="3499233"/>
            <a:ext cx="6628168" cy="2246769"/>
          </a:xfrm>
          <a:prstGeom prst="rect">
            <a:avLst/>
          </a:prstGeom>
          <a:noFill/>
        </p:spPr>
        <p:txBody>
          <a:bodyPr wrap="square" rtlCol="0">
            <a:spAutoFit/>
          </a:bodyPr>
          <a:lstStyle/>
          <a:p>
            <a:r>
              <a:rPr lang="en-US" sz="1400" b="1" dirty="0">
                <a:solidFill>
                  <a:srgbClr val="34A9B3"/>
                </a:solidFill>
              </a:rPr>
              <a:t>In conclusion, we have seen how Apple's business model has been successful due to its integration of information technology. By leveraging data analytics, artificial intelligence, and other technologies, Apple has been able to improve its operations and customer experience, leading to increased market share and competitiveness.</a:t>
            </a:r>
          </a:p>
          <a:p>
            <a:r>
              <a:rPr lang="en-US" sz="1400" b="1" dirty="0">
                <a:solidFill>
                  <a:srgbClr val="34A9B3"/>
                </a:solidFill>
              </a:rPr>
              <a:t>It is clear that integrating information technology into your own business can bring similar benefits. By embracing technology, you can streamline your operations, gain valuable insights into your customers, and ultimately grow your business. So don't hesitate to explore the possibilities that technology can offer</a:t>
            </a:r>
            <a:r>
              <a:rPr lang="en-US" sz="1400" b="1" dirty="0"/>
              <a:t>.</a:t>
            </a: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2893784" y="5912391"/>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Medium" panose="020B0600000000000000" pitchFamily="34" charset="-122"/>
                <a:ea typeface="思源黑体 CN Medium" panose="020B0600000000000000" pitchFamily="34" charset="-122"/>
                <a:sym typeface="字魂59号-创粗黑" panose="00000500000000000000" pitchFamily="2"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1593" y="147239"/>
            <a:ext cx="4515868" cy="351658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799" y="722232"/>
            <a:ext cx="2258508" cy="2016525"/>
          </a:xfrm>
          <a:prstGeom prst="rect">
            <a:avLst/>
          </a:prstGeom>
        </p:spPr>
      </p:pic>
    </p:spTree>
    <p:extLst>
      <p:ext uri="{BB962C8B-B14F-4D97-AF65-F5344CB8AC3E}">
        <p14:creationId xmlns:p14="http://schemas.microsoft.com/office/powerpoint/2010/main" val="2603572245"/>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90C29B02-6348-4B5D-9BD8-7DFEB9E008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976140">
            <a:off x="6461348" y="-53309"/>
            <a:ext cx="8943701" cy="6964616"/>
          </a:xfrm>
          <a:prstGeom prst="rect">
            <a:avLst/>
          </a:prstGeom>
        </p:spPr>
      </p:pic>
      <p:graphicFrame>
        <p:nvGraphicFramePr>
          <p:cNvPr id="21" name="对象 20">
            <a:extLst>
              <a:ext uri="{FF2B5EF4-FFF2-40B4-BE49-F238E27FC236}">
                <a16:creationId xmlns:a16="http://schemas.microsoft.com/office/drawing/2014/main" id="{D46C3451-D22F-496E-BE02-845EAE4E180F}"/>
              </a:ext>
            </a:extLst>
          </p:cNvPr>
          <p:cNvGraphicFramePr>
            <a:graphicFrameLocks noChangeAspect="1"/>
          </p:cNvGraphicFramePr>
          <p:nvPr>
            <p:extLst>
              <p:ext uri="{D42A27DB-BD31-4B8C-83A1-F6EECF244321}">
                <p14:modId xmlns:p14="http://schemas.microsoft.com/office/powerpoint/2010/main" val="3620663922"/>
              </p:ext>
            </p:extLst>
          </p:nvPr>
        </p:nvGraphicFramePr>
        <p:xfrm>
          <a:off x="232833" y="2785300"/>
          <a:ext cx="1511301" cy="2927976"/>
        </p:xfrm>
        <a:graphic>
          <a:graphicData uri="http://schemas.openxmlformats.org/presentationml/2006/ole">
            <mc:AlternateContent xmlns:mc="http://schemas.openxmlformats.org/markup-compatibility/2006">
              <mc:Choice xmlns:v="urn:schemas-microsoft-com:vml" Requires="v">
                <p:oleObj spid="_x0000_s3092" name="CorelDRAW" r:id="rId5" imgW="887179" imgH="1719618" progId="CorelDraw.Graphic.18">
                  <p:embed/>
                </p:oleObj>
              </mc:Choice>
              <mc:Fallback>
                <p:oleObj name="CorelDRAW" r:id="rId5" imgW="887179" imgH="1719618" progId="CorelDraw.Graphic.18">
                  <p:embed/>
                  <p:pic>
                    <p:nvPicPr>
                      <p:cNvPr id="14" name="对象 13">
                        <a:extLst>
                          <a:ext uri="{FF2B5EF4-FFF2-40B4-BE49-F238E27FC236}">
                            <a16:creationId xmlns:a16="http://schemas.microsoft.com/office/drawing/2014/main" id="{B54898C4-3DA5-45F7-9ECA-A077B9797AA7}"/>
                          </a:ext>
                        </a:extLst>
                      </p:cNvPr>
                      <p:cNvPicPr/>
                      <p:nvPr/>
                    </p:nvPicPr>
                    <p:blipFill>
                      <a:blip r:embed="rId6"/>
                      <a:stretch>
                        <a:fillRect/>
                      </a:stretch>
                    </p:blipFill>
                    <p:spPr>
                      <a:xfrm>
                        <a:off x="232833" y="2785300"/>
                        <a:ext cx="1511301" cy="2927976"/>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EA850F7D-1582-4C81-9DC8-422B5758C82C}"/>
              </a:ext>
            </a:extLst>
          </p:cNvPr>
          <p:cNvSpPr/>
          <p:nvPr/>
        </p:nvSpPr>
        <p:spPr>
          <a:xfrm>
            <a:off x="883055" y="2615618"/>
            <a:ext cx="6669949" cy="1323439"/>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normalizeH="0" baseline="0" noProof="0" dirty="0">
                <a:ln>
                  <a:noFill/>
                </a:ln>
                <a:solidFill>
                  <a:srgbClr val="39425D"/>
                </a:solidFill>
                <a:effectLst/>
                <a:uLnTx/>
                <a:uFillTx/>
                <a:latin typeface="思源黑体 CN Heavy" panose="020B0A00000000000000" pitchFamily="34" charset="-122"/>
                <a:ea typeface="思源黑体 CN Heavy" panose="020B0A00000000000000" pitchFamily="34" charset="-122"/>
                <a:cs typeface="+mn-ea"/>
                <a:sym typeface="字魂59号-创粗黑" panose="00000500000000000000" pitchFamily="2" charset="-122"/>
              </a:rPr>
              <a:t>Thank You</a:t>
            </a:r>
            <a:endParaRPr kumimoji="0" lang="zh-CN" altLang="en-US" sz="8000" b="0" i="0" u="none" strike="noStrike" kern="1200" cap="none" normalizeH="0" baseline="0" noProof="0" dirty="0">
              <a:ln>
                <a:noFill/>
              </a:ln>
              <a:solidFill>
                <a:srgbClr val="39425D"/>
              </a:solidFill>
              <a:effectLst/>
              <a:uLnTx/>
              <a:uFillTx/>
              <a:latin typeface="思源黑体 CN Heavy" panose="020B0A00000000000000" pitchFamily="34" charset="-122"/>
              <a:ea typeface="思源黑体 CN Heavy" panose="020B0A00000000000000" pitchFamily="34" charset="-122"/>
              <a:cs typeface="+mn-ea"/>
              <a:sym typeface="字魂59号-创粗黑" panose="00000500000000000000" pitchFamily="2" charset="-122"/>
            </a:endParaRPr>
          </a:p>
        </p:txBody>
      </p:sp>
      <p:sp>
        <p:nvSpPr>
          <p:cNvPr id="14" name="矩形 19">
            <a:extLst>
              <a:ext uri="{FF2B5EF4-FFF2-40B4-BE49-F238E27FC236}">
                <a16:creationId xmlns:a16="http://schemas.microsoft.com/office/drawing/2014/main" id="{559D7C4F-CFE1-4D76-B7C0-2B75C0CBEE29}"/>
              </a:ext>
            </a:extLst>
          </p:cNvPr>
          <p:cNvSpPr/>
          <p:nvPr/>
        </p:nvSpPr>
        <p:spPr>
          <a:xfrm>
            <a:off x="7553004" y="6124673"/>
            <a:ext cx="5313219" cy="523220"/>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spc="600" dirty="0" smtClean="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字魂59号-创粗黑" panose="00000500000000000000" pitchFamily="2" charset="-122"/>
              </a:rPr>
              <a:t>Designed &amp; Created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spc="600" dirty="0" smtClean="0">
                <a:solidFill>
                  <a:srgbClr val="000000">
                    <a:lumMod val="75000"/>
                    <a:lumOff val="25000"/>
                  </a:srgbClr>
                </a:solidFill>
                <a:latin typeface="思源黑体 CN Medium" panose="020B0600000000000000" pitchFamily="34" charset="-122"/>
                <a:ea typeface="思源黑体 CN Medium" panose="020B0600000000000000" pitchFamily="34" charset="-122"/>
                <a:cs typeface="+mn-ea"/>
                <a:sym typeface="字魂59号-创粗黑" panose="00000500000000000000" pitchFamily="2" charset="-122"/>
              </a:rPr>
              <a:t>by Praneet </a:t>
            </a:r>
            <a:endParaRPr kumimoji="0" lang="zh-CN" altLang="en-US" sz="1400" b="0" i="0" u="none" strike="noStrike" kern="1200" cap="none" spc="60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cs typeface="+mn-ea"/>
              <a:sym typeface="字魂59号-创粗黑" panose="00000500000000000000" pitchFamily="2" charset="-122"/>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33492" y="2232763"/>
            <a:ext cx="2258508" cy="2016525"/>
          </a:xfrm>
          <a:prstGeom prst="rect">
            <a:avLst/>
          </a:prstGeom>
        </p:spPr>
      </p:pic>
      <p:pic>
        <p:nvPicPr>
          <p:cNvPr id="2" name="Picture 1"/>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8441627" y="2478479"/>
            <a:ext cx="1187005" cy="1356283"/>
          </a:xfrm>
          <a:prstGeom prst="rect">
            <a:avLst/>
          </a:prstGeom>
        </p:spPr>
      </p:pic>
      <p:sp>
        <p:nvSpPr>
          <p:cNvPr id="3" name="TextBox 2"/>
          <p:cNvSpPr txBox="1"/>
          <p:nvPr/>
        </p:nvSpPr>
        <p:spPr>
          <a:xfrm>
            <a:off x="1351162" y="3854822"/>
            <a:ext cx="6201842" cy="1200329"/>
          </a:xfrm>
          <a:prstGeom prst="rect">
            <a:avLst/>
          </a:prstGeom>
          <a:noFill/>
        </p:spPr>
        <p:txBody>
          <a:bodyPr wrap="square" rtlCol="0">
            <a:spAutoFit/>
          </a:bodyPr>
          <a:lstStyle/>
          <a:p>
            <a:r>
              <a:rPr lang="en-US" b="1" dirty="0" smtClean="0">
                <a:solidFill>
                  <a:schemeClr val="tx1">
                    <a:lumMod val="75000"/>
                    <a:lumOff val="25000"/>
                  </a:schemeClr>
                </a:solidFill>
                <a:latin typeface="微软雅黑" panose="020B0503020204020204" pitchFamily="34" charset="-122"/>
                <a:ea typeface="微软雅黑" panose="020B0503020204020204" pitchFamily="34" charset="-122"/>
              </a:rPr>
              <a:t>PRANEET (GROUP LEADER &amp; CREATIVE DIRECTOR)</a:t>
            </a:r>
          </a:p>
          <a:p>
            <a:r>
              <a:rPr lang="en-US" b="1" dirty="0" smtClean="0">
                <a:solidFill>
                  <a:schemeClr val="tx1">
                    <a:lumMod val="75000"/>
                    <a:lumOff val="25000"/>
                  </a:schemeClr>
                </a:solidFill>
                <a:latin typeface="微软雅黑" panose="020B0503020204020204" pitchFamily="34" charset="-122"/>
                <a:ea typeface="微软雅黑" panose="020B0503020204020204" pitchFamily="34" charset="-122"/>
              </a:rPr>
              <a:t>                 (2302570049)</a:t>
            </a:r>
          </a:p>
          <a:p>
            <a:r>
              <a:rPr lang="en-US" b="1" dirty="0" smtClean="0">
                <a:solidFill>
                  <a:schemeClr val="tx1">
                    <a:lumMod val="75000"/>
                    <a:lumOff val="25000"/>
                  </a:schemeClr>
                </a:solidFill>
                <a:latin typeface="微软雅黑" panose="020B0503020204020204" pitchFamily="34" charset="-122"/>
                <a:ea typeface="微软雅黑" panose="020B0503020204020204" pitchFamily="34" charset="-122"/>
              </a:rPr>
              <a:t>NOYAL    (SPEAKER &amp; PRESENTER)</a:t>
            </a:r>
          </a:p>
          <a:p>
            <a:r>
              <a:rPr lang="en-US" b="1" dirty="0" smtClean="0">
                <a:solidFill>
                  <a:schemeClr val="tx1">
                    <a:lumMod val="75000"/>
                    <a:lumOff val="25000"/>
                  </a:schemeClr>
                </a:solidFill>
                <a:latin typeface="微软雅黑" panose="020B0503020204020204" pitchFamily="34" charset="-122"/>
                <a:ea typeface="微软雅黑" panose="020B0503020204020204" pitchFamily="34" charset="-122"/>
              </a:rPr>
              <a:t>                (2302570023)</a:t>
            </a:r>
            <a:endParaRPr lang="en-IN"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8827633"/>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
</p:tagLst>
</file>

<file path=ppt/theme/theme1.xml><?xml version="1.0" encoding="utf-8"?>
<a:theme xmlns:a="http://schemas.openxmlformats.org/drawingml/2006/main" name="第一PPT，www.1ppt.com">
  <a:themeElements>
    <a:clrScheme name="自定义 618">
      <a:dk1>
        <a:srgbClr val="000000"/>
      </a:dk1>
      <a:lt1>
        <a:srgbClr val="FFFFFF"/>
      </a:lt1>
      <a:dk2>
        <a:srgbClr val="778495"/>
      </a:dk2>
      <a:lt2>
        <a:srgbClr val="F0F0F0"/>
      </a:lt2>
      <a:accent1>
        <a:srgbClr val="E49140"/>
      </a:accent1>
      <a:accent2>
        <a:srgbClr val="34A9B3"/>
      </a:accent2>
      <a:accent3>
        <a:srgbClr val="E49140"/>
      </a:accent3>
      <a:accent4>
        <a:srgbClr val="34A9B3"/>
      </a:accent4>
      <a:accent5>
        <a:srgbClr val="E49140"/>
      </a:accent5>
      <a:accent6>
        <a:srgbClr val="34A9B3"/>
      </a:accent6>
      <a:hlink>
        <a:srgbClr val="E49140"/>
      </a:hlink>
      <a:folHlink>
        <a:srgbClr val="34A9B3"/>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414</TotalTime>
  <Words>503</Words>
  <Application>Microsoft Office PowerPoint</Application>
  <PresentationFormat>Widescreen</PresentationFormat>
  <Paragraphs>62</Paragraphs>
  <Slides>9</Slides>
  <Notes>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7" baseType="lpstr">
      <vt:lpstr>微软雅黑</vt:lpstr>
      <vt:lpstr>宋体</vt:lpstr>
      <vt:lpstr>Arial</vt:lpstr>
      <vt:lpstr>Calibri</vt:lpstr>
      <vt:lpstr>Calibri Light</vt:lpstr>
      <vt:lpstr>Cordia New</vt:lpstr>
      <vt:lpstr>Lato Regular</vt:lpstr>
      <vt:lpstr>Leelawadee UI Semilight</vt:lpstr>
      <vt:lpstr>Roboto Black</vt:lpstr>
      <vt:lpstr>Sosa</vt:lpstr>
      <vt:lpstr>Trebuchet MS</vt:lpstr>
      <vt:lpstr>Wingdings</vt:lpstr>
      <vt:lpstr>字魂59号-创粗黑</vt:lpstr>
      <vt:lpstr>思源宋体</vt:lpstr>
      <vt:lpstr>思源黑体 CN Heavy</vt:lpstr>
      <vt:lpstr>思源黑体 CN Medium</vt:lpstr>
      <vt:lpstr>第一PPT，www.1ppt.com</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007</dc:creator>
  <cp:lastModifiedBy>Ayush Kumar</cp:lastModifiedBy>
  <cp:revision>204</cp:revision>
  <dcterms:created xsi:type="dcterms:W3CDTF">2019-03-12T14:06:10Z</dcterms:created>
  <dcterms:modified xsi:type="dcterms:W3CDTF">2023-09-27T00:25:16Z</dcterms:modified>
</cp:coreProperties>
</file>