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5CE4-AB4E-43C5-B1AC-9727DB43C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2A0E-1413-4F76-8785-F5BF02567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36B8-28BE-4160-A030-7D0D76A2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D8B9D-1770-468F-8C19-C10BFFDD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B451-DC39-4A51-821F-A76DFD88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952D-3725-47D9-8328-4A500975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E56A1-FFE5-4AD2-B56A-CE1DE37A6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F16E-D726-4EE9-9691-E6644320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1051-4E6C-404C-9184-FD34DA47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B694-5E91-4D3E-AD90-68E17B23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8DB01-F7FB-4D90-A2B4-AABE1DC53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E0354-AD2C-4196-A565-28500D4F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382A-262E-442C-AD90-EBCA9C8E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912D-EF42-4B02-83BA-8E21E7BA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089D-9B66-44A5-A4C2-B664562F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155E-4250-432D-8F0B-9D20A864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CFCC-3686-41AE-8E72-33F96C25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8753-15B6-452D-822F-0ED7F68F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76EE-7839-4650-81EE-F3AEFB08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481D-0FDC-42A5-A4F3-C8D48D70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A8A6-9EAC-40B2-87D6-B63EF86D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C6BE-E72F-44B2-BE05-C32FA6DD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C0E3-D4F5-4D8A-983D-A543EEBA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9D3B-F37A-49F3-BA57-0955C5A1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19A4-0E89-4AC3-B497-CE7A7BD8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2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CED9-31E5-46D9-A095-7A27E94B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FEA2-B032-41CD-9FF8-E222CCA1E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19473-C99C-400E-8855-7ACEDA9D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41D6-142C-4544-9FB3-439B3917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AC8D2-D2B5-417D-BCA7-54822810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5A1C-6E41-4718-AAAF-F632794E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E22A-D1E9-4234-9379-08C66B33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E9EF9-6F46-49F9-9501-B40E690A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20F1D-A7DE-45BF-ADA0-E28D3FCA4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52B60-9470-4EA2-BBCD-A8D1DF0F7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5D9E7-D952-45F0-BAB9-B1D3BE9D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A9417-F0EF-44CB-BF32-4F4BE208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7C5D0-CB96-406E-82FA-6136FCBC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66DA6-DC2B-48A3-AC34-DFBB1567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20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7237-CC8C-43FA-8A5D-A94784B5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F9452-C883-42B9-97AA-A866E05D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A3A8D-5A2F-4691-80F8-B10A7FE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A220F-CDAE-4E4D-8D5D-E9852AC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01698-B615-450E-9A39-B66A5CE1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A90EC-6F9C-4F96-B405-A0FED741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6C73B-4FAF-4C79-83C5-F7D70EF3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7A1-562B-4F09-A8AC-A5C1DEE8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C092-FB33-4445-8B82-18189BD4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F6CFC-D0EA-43C9-8371-25996A281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21C2B-BEAF-4914-9512-110D8FCD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B2F17-C915-482B-B42E-4B4D9003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DEA71-FE83-4637-BEF0-9A22A90A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8788-2DC4-4C14-B09F-444AF23D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148E7-8717-4557-A408-CE88CC5B1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66598-99C4-4DD0-BDC4-B71557A2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7186-B50C-497D-BD96-F25626D0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666D-C40B-43F3-B926-A18DCAB2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AD50-135F-46C0-B8C8-D1D05017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8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81DF6-37F8-43E7-9FA0-94A1FAE7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70D8-DED3-42F4-96A9-D62E15B5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FB58F-5132-4331-B6FD-1660C83B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FCBA-0875-4503-A5AE-138B374A468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1E95-D362-41B4-AE88-45C0BCBF5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40DC-86A7-4B50-8F02-8E234501E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4AB8-2E73-4FA9-8D21-224AD10F7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6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D_controll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aboutcircuits.com/textbook/digital/chpt-13/digital-analog-convers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42D2-F598-46C0-B08E-1C25EB09D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Designing a PID controller with </a:t>
            </a:r>
            <a:r>
              <a:rPr lang="en-IN" sz="4000" dirty="0" err="1"/>
              <a:t>analog</a:t>
            </a:r>
            <a:r>
              <a:rPr lang="en-IN" sz="4000" dirty="0"/>
              <a:t> input and </a:t>
            </a:r>
            <a:r>
              <a:rPr lang="en-IN" sz="4000" dirty="0" err="1"/>
              <a:t>analog</a:t>
            </a:r>
            <a:r>
              <a:rPr lang="en-IN" sz="4000" dirty="0"/>
              <a:t> output signals using digital and </a:t>
            </a:r>
            <a:r>
              <a:rPr lang="en-IN" sz="4000" dirty="0" err="1"/>
              <a:t>analog</a:t>
            </a:r>
            <a:r>
              <a:rPr lang="en-IN" sz="4000" dirty="0"/>
              <a:t> components for laboratory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D43B5-C0AF-46EA-976A-F07E4015C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6316"/>
            <a:ext cx="9144000" cy="1655762"/>
          </a:xfrm>
        </p:spPr>
        <p:txBody>
          <a:bodyPr/>
          <a:lstStyle/>
          <a:p>
            <a:r>
              <a:rPr lang="en-IN" dirty="0"/>
              <a:t>Pranabendra Prasad Chandra</a:t>
            </a:r>
          </a:p>
          <a:p>
            <a:r>
              <a:rPr lang="en-IN" dirty="0"/>
              <a:t>001610801122</a:t>
            </a:r>
          </a:p>
        </p:txBody>
      </p:sp>
    </p:spTree>
    <p:extLst>
      <p:ext uri="{BB962C8B-B14F-4D97-AF65-F5344CB8AC3E}">
        <p14:creationId xmlns:p14="http://schemas.microsoft.com/office/powerpoint/2010/main" val="49350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49AB-C025-4313-B16B-AAEFED00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B95F-F9E4-4372-B667-3D3229D1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1881671"/>
          </a:xfrm>
        </p:spPr>
        <p:txBody>
          <a:bodyPr>
            <a:normAutofit/>
          </a:bodyPr>
          <a:lstStyle/>
          <a:p>
            <a:r>
              <a:rPr lang="en-US" dirty="0"/>
              <a:t>Digital Controller Notes by </a:t>
            </a:r>
            <a:r>
              <a:rPr lang="en-US" dirty="0" err="1"/>
              <a:t>Anjan</a:t>
            </a:r>
            <a:r>
              <a:rPr lang="en-US" dirty="0"/>
              <a:t> </a:t>
            </a:r>
            <a:r>
              <a:rPr lang="en-US" dirty="0" err="1"/>
              <a:t>Rakshit</a:t>
            </a:r>
            <a:r>
              <a:rPr lang="en-US" dirty="0"/>
              <a:t> and </a:t>
            </a:r>
            <a:r>
              <a:rPr lang="en-US" dirty="0" err="1"/>
              <a:t>Amitava</a:t>
            </a:r>
            <a:r>
              <a:rPr lang="en-US" dirty="0"/>
              <a:t> Chatterjee</a:t>
            </a:r>
          </a:p>
          <a:p>
            <a:r>
              <a:rPr lang="en-US" dirty="0"/>
              <a:t>Mohan, N., </a:t>
            </a:r>
            <a:r>
              <a:rPr lang="en-US" dirty="0" err="1"/>
              <a:t>Undeland</a:t>
            </a:r>
            <a:r>
              <a:rPr lang="en-US" dirty="0"/>
              <a:t>, T.M. and Robbins, W.P., 2003. </a:t>
            </a:r>
            <a:r>
              <a:rPr lang="en-US" i="1" dirty="0"/>
              <a:t>Power electronics: converters, applications, and design</a:t>
            </a:r>
            <a:r>
              <a:rPr lang="en-US" dirty="0"/>
              <a:t>. John </a:t>
            </a:r>
            <a:r>
              <a:rPr lang="en-US" dirty="0" err="1"/>
              <a:t>wiley</a:t>
            </a:r>
            <a:r>
              <a:rPr lang="en-US" dirty="0"/>
              <a:t> &amp; sons.</a:t>
            </a:r>
          </a:p>
          <a:p>
            <a:r>
              <a:rPr lang="en-US" dirty="0" err="1"/>
              <a:t>Shinskey</a:t>
            </a:r>
            <a:r>
              <a:rPr lang="en-US" dirty="0"/>
              <a:t>, F.G., 1979. </a:t>
            </a:r>
            <a:r>
              <a:rPr lang="en-US" i="1" dirty="0"/>
              <a:t>Process control systems</a:t>
            </a:r>
            <a:r>
              <a:rPr lang="en-US" dirty="0"/>
              <a:t>. McGraw-Hill, Inc..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34EE61-7EA8-4544-A512-FD1603C540B0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Tools used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32BEB0-E48F-4B8C-87E8-46DDF7F395D8}"/>
              </a:ext>
            </a:extLst>
          </p:cNvPr>
          <p:cNvSpPr txBox="1">
            <a:spLocks/>
          </p:cNvSpPr>
          <p:nvPr/>
        </p:nvSpPr>
        <p:spPr>
          <a:xfrm>
            <a:off x="838200" y="45980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Proteus 8 (Circuit Schematic Diagram)</a:t>
            </a:r>
          </a:p>
          <a:p>
            <a:r>
              <a:rPr lang="en-US" dirty="0"/>
              <a:t>Latex2PNG (Writing Equations)</a:t>
            </a:r>
          </a:p>
          <a:p>
            <a:r>
              <a:rPr lang="en-US" dirty="0"/>
              <a:t>Draw.io (Block Diagram)</a:t>
            </a:r>
          </a:p>
        </p:txBody>
      </p:sp>
    </p:spTree>
    <p:extLst>
      <p:ext uri="{BB962C8B-B14F-4D97-AF65-F5344CB8AC3E}">
        <p14:creationId xmlns:p14="http://schemas.microsoft.com/office/powerpoint/2010/main" val="20322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3E7E-7EEF-4239-9BC2-0281A67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a PID controller in a loop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6C7A3-B685-4C75-9B1F-7DAFA35BE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2658"/>
            <a:ext cx="10515600" cy="373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A1C75D-4CC8-453D-9FA3-CFF6E1931E35}"/>
              </a:ext>
            </a:extLst>
          </p:cNvPr>
          <p:cNvSpPr txBox="1"/>
          <p:nvPr/>
        </p:nvSpPr>
        <p:spPr>
          <a:xfrm>
            <a:off x="838200" y="595691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Source: PID Controller – Wikipedia (</a:t>
            </a:r>
            <a:r>
              <a:rPr lang="en-IN" dirty="0">
                <a:hlinkClick r:id="rId3"/>
              </a:rPr>
              <a:t>Link</a:t>
            </a:r>
            <a:r>
              <a:rPr lang="en-I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6361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CEA-691C-4509-9A4A-44995EE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PID Equation in Continuous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AAE0-FE87-4BE6-B467-8E878E8D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continuous time domain, the PID equation is given as,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Where, </a:t>
            </a:r>
            <a:br>
              <a:rPr lang="en-IN" dirty="0"/>
            </a:br>
            <a:r>
              <a:rPr lang="en-IN" dirty="0"/>
              <a:t>m(t) = controller output</a:t>
            </a:r>
          </a:p>
          <a:p>
            <a:pPr marL="0" indent="0">
              <a:buNone/>
            </a:pPr>
            <a:r>
              <a:rPr lang="en-IN" dirty="0"/>
              <a:t>e(t) = error signal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CEC5EA-6765-47B3-BF70-6EEF5993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660342"/>
            <a:ext cx="7200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0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dc controller output">
            <a:extLst>
              <a:ext uri="{FF2B5EF4-FFF2-40B4-BE49-F238E27FC236}">
                <a16:creationId xmlns:a16="http://schemas.microsoft.com/office/drawing/2014/main" id="{0A7FF9A3-1CB8-4234-9C4C-DF6678B6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27" y="1804895"/>
            <a:ext cx="5958946" cy="324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80CB9-B83D-42C8-B0E3-4DB27B3F65EA}"/>
              </a:ext>
            </a:extLst>
          </p:cNvPr>
          <p:cNvSpPr txBox="1"/>
          <p:nvPr/>
        </p:nvSpPr>
        <p:spPr>
          <a:xfrm>
            <a:off x="3798163" y="5845699"/>
            <a:ext cx="459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Source: DAC – All About Circuits (</a:t>
            </a:r>
            <a:r>
              <a:rPr lang="en-IN" dirty="0">
                <a:hlinkClick r:id="rId3"/>
              </a:rPr>
              <a:t>Link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91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B8CB-8F0C-4FA5-96CB-0F4A4C99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Controller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2E021-EE2A-40EF-A219-02AFA63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the sampling frequency be f</a:t>
            </a:r>
            <a:r>
              <a:rPr lang="en-IN" baseline="-25000" dirty="0"/>
              <a:t>s</a:t>
            </a:r>
          </a:p>
          <a:p>
            <a:r>
              <a:rPr lang="en-IN" dirty="0"/>
              <a:t>Therefore, the sampling time becomes, </a:t>
            </a:r>
            <a:r>
              <a:rPr lang="el-GR" dirty="0"/>
              <a:t>τ</a:t>
            </a:r>
            <a:r>
              <a:rPr lang="en-IN" dirty="0"/>
              <a:t> = 1/ f</a:t>
            </a:r>
            <a:r>
              <a:rPr lang="en-IN" baseline="-25000" dirty="0"/>
              <a:t>s</a:t>
            </a:r>
            <a:endParaRPr lang="en-IN" b="0" dirty="0"/>
          </a:p>
          <a:p>
            <a:r>
              <a:rPr lang="en-IN" dirty="0"/>
              <a:t>Replacing </a:t>
            </a:r>
            <a:r>
              <a:rPr lang="en-IN" i="1" dirty="0"/>
              <a:t>t </a:t>
            </a:r>
            <a:r>
              <a:rPr lang="en-IN" dirty="0"/>
              <a:t>by </a:t>
            </a:r>
            <a:r>
              <a:rPr lang="en-IN" i="1" dirty="0"/>
              <a:t>n</a:t>
            </a:r>
            <a:r>
              <a:rPr lang="el-GR" i="1" dirty="0"/>
              <a:t>τ</a:t>
            </a:r>
            <a:r>
              <a:rPr lang="en-IN" i="1" dirty="0"/>
              <a:t> </a:t>
            </a:r>
            <a:r>
              <a:rPr lang="en-IN" dirty="0"/>
              <a:t>, in discrete domain, the PID equation becomes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704933-739E-4391-925C-1DEBE37B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3914544"/>
            <a:ext cx="87725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264A9-2C7B-4857-A4BB-9C6C2EF9E011}"/>
              </a:ext>
            </a:extLst>
          </p:cNvPr>
          <p:cNvSpPr txBox="1"/>
          <p:nvPr/>
        </p:nvSpPr>
        <p:spPr>
          <a:xfrm>
            <a:off x="4921189" y="5363877"/>
            <a:ext cx="232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Trapezoidal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2B883-2591-4D4E-918F-FAC68BF2D234}"/>
              </a:ext>
            </a:extLst>
          </p:cNvPr>
          <p:cNvSpPr txBox="1"/>
          <p:nvPr/>
        </p:nvSpPr>
        <p:spPr>
          <a:xfrm>
            <a:off x="8309499" y="5363877"/>
            <a:ext cx="2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Backward Difference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467E08-6595-4C0C-888B-F3F4C03CC409}"/>
              </a:ext>
            </a:extLst>
          </p:cNvPr>
          <p:cNvCxnSpPr>
            <a:cxnSpLocks/>
          </p:cNvCxnSpPr>
          <p:nvPr/>
        </p:nvCxnSpPr>
        <p:spPr>
          <a:xfrm flipV="1">
            <a:off x="6110796" y="4647969"/>
            <a:ext cx="0" cy="715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AFFF8-AAE3-4931-8A44-E732373C04AA}"/>
              </a:ext>
            </a:extLst>
          </p:cNvPr>
          <p:cNvCxnSpPr>
            <a:cxnSpLocks/>
          </p:cNvCxnSpPr>
          <p:nvPr/>
        </p:nvCxnSpPr>
        <p:spPr>
          <a:xfrm flipV="1">
            <a:off x="9321554" y="4647969"/>
            <a:ext cx="0" cy="715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9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E8BE21E5-AC05-40E0-97A8-28415846C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30" y="395566"/>
            <a:ext cx="7168695" cy="90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B2BF150-5CEF-494A-8AF0-93E9A55E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9" y="1685001"/>
            <a:ext cx="771639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928286E4-AEB7-43E9-8ADA-DEF3658A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9" y="3633871"/>
            <a:ext cx="931595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7BEF4975-1789-4D60-B1BD-EFCDCADDE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9" y="2974436"/>
            <a:ext cx="26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812D8FD4-1F8F-4416-8E84-F632373D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9" y="4671306"/>
            <a:ext cx="451459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7C4AB60B-D948-4DE4-9858-059ACB1E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9" y="5558994"/>
            <a:ext cx="7715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359E0876-257C-4E3D-BACD-3E0B48A5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29" y="5349294"/>
            <a:ext cx="302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63F7549D-2F82-4BAE-950D-8B70B768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1" y="5349294"/>
            <a:ext cx="3400095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9878430D-EC35-47F5-9DC6-09FDA5C1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928" y="5349294"/>
            <a:ext cx="119571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31C9-C566-47D8-9C2C-68A2EA9E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2D1D-E099-41D8-B887-901AD45C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1070" cy="4351338"/>
          </a:xfrm>
        </p:spPr>
        <p:txBody>
          <a:bodyPr/>
          <a:lstStyle/>
          <a:p>
            <a:r>
              <a:rPr lang="en-IN" dirty="0"/>
              <a:t>Maximum voltage input = 230V AC, ±340V DC</a:t>
            </a:r>
          </a:p>
          <a:p>
            <a:r>
              <a:rPr lang="en-IN" dirty="0"/>
              <a:t>Sampling frequency = Maximum 9 kHz in Arduino Uno (Will try ESP-32) </a:t>
            </a:r>
            <a:br>
              <a:rPr lang="en-IN" dirty="0"/>
            </a:br>
            <a:r>
              <a:rPr lang="en-IN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71566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BFE9-F087-4C73-A87B-4DC7909B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E4E37-504B-4209-87C9-12176437F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92" y="2471323"/>
            <a:ext cx="9545416" cy="2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5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53F-B490-4734-B0B8-05A9FF7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Rectifier and Attenuator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5FB84-671E-4FB5-B8D1-C6CA2F30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266"/>
            <a:ext cx="12192000" cy="49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192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Designing a PID controller with analog input and analog output signals using digital and analog components for laboratory use</vt:lpstr>
      <vt:lpstr>Block Diagram of a PID controller in a loop</vt:lpstr>
      <vt:lpstr>PID Equation in Continuous Time</vt:lpstr>
      <vt:lpstr>PowerPoint Presentation</vt:lpstr>
      <vt:lpstr>Digital Controller Equations</vt:lpstr>
      <vt:lpstr>PowerPoint Presentation</vt:lpstr>
      <vt:lpstr>Design Specifications</vt:lpstr>
      <vt:lpstr>Block Diagram</vt:lpstr>
      <vt:lpstr>Rectifier and Attenuator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PID controller</dc:title>
  <dc:creator>Pranabendra Prasad Chandra</dc:creator>
  <cp:lastModifiedBy>Pranabendra Prasad Chandra</cp:lastModifiedBy>
  <cp:revision>36</cp:revision>
  <dcterms:created xsi:type="dcterms:W3CDTF">2019-08-22T12:44:25Z</dcterms:created>
  <dcterms:modified xsi:type="dcterms:W3CDTF">2019-08-24T04:34:19Z</dcterms:modified>
</cp:coreProperties>
</file>