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7" r:id="rId5"/>
    <p:sldId id="262" r:id="rId6"/>
    <p:sldId id="257" r:id="rId7"/>
    <p:sldId id="259" r:id="rId8"/>
    <p:sldId id="258" r:id="rId9"/>
    <p:sldId id="260" r:id="rId10"/>
    <p:sldId id="263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3330-F7F5-465D-80DF-252B3A70E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814DB-C52E-4EF3-8F38-0E87A9A7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B230-627F-4C21-B766-A1E42952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FCCAB-DBD5-40C0-8400-C84FE382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3242-A2BF-4E2A-9133-CD0B9C41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4962-0C63-4725-91EB-6081E21E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19FE7-9303-4796-A869-D1F5212A8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D934-6CA5-4DAA-8321-702A75BE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F8867-135F-438D-A563-7B5299B6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B1C3-453E-4631-BA80-708A39A2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6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FAE6F-1170-488D-B3D4-CFA09CF31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2597F-17A6-49B5-A194-459AED180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A9562-E277-4106-B682-589BC95E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567A-0E11-4DC4-9441-0F4FCDED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37BAA-0886-41F6-8D52-266CC606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2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146E-D955-48F6-8632-A1DF332F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DC83-FAE1-42E5-ACDE-5FC6F912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9146-A546-4E56-A58F-148D7D9E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4FA1-F058-469B-A062-5808A702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9554-4104-4B98-9566-DED3BF0F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4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5E4F-90DF-4E05-BD3A-C45667D3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FFF6-719F-483D-962F-B78BF1F9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7C99-0E1A-45AC-98FB-77D93E51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C653-FB61-4424-A873-4C3B513B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2450-060A-4004-87F0-56EE891E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3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99A8-4390-470E-9E4E-6D30596A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AFBC-C261-4671-9D0B-FCD89BA67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569C7-05C2-49C8-9D73-BB909034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491A-B684-452B-AA8E-FFF95561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DE62A-46BA-40E1-B30D-F665E81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8693-A3EB-4201-A29E-BEFC1345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9339-3443-47B0-A55B-E9FEE453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19085-270B-4492-B723-33085DE0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221C5-F83E-4830-9BE7-D9C5ED27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896F5-F5D0-4FCD-A549-53FAEE15F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DB872-0CB6-412F-852D-0CD326024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8A943-224A-4EE0-B464-8516DBEB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F7484-F429-4E2D-8471-F30F6E9D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48380-8A27-44DD-9D44-E61F3FA8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ACEE-59C8-4D4B-850E-ACB6A628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E9AA3-4FE7-4F2B-A3F7-E2BC8F03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5E67D-56D5-4893-83F3-65622EDF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7C8FA-811A-432E-8308-0A7B1F87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3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32F7B-E819-4CA6-AFF3-8A1C3F96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5FFF9-6D5D-4195-B7E9-2192A8EA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07FB7-B117-4616-AD31-906FCB11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4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4D4A-AFC5-4661-97B0-E22FCD66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9D0F-7F5A-4787-BD90-FDD39DC22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DC5BA-E8CB-4F5A-9980-6F649C694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5BF6-13DC-4130-A504-2B46DD1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6624-C454-4F9C-B9D7-1E2410C6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DFF76-5B2B-4B09-BC8B-93A73931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7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1653-FD55-446D-A882-1267787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6DE6A-BD6A-4DE6-9F9F-CFDB6C1F7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82BE1-010E-4BED-9226-2E54F88A5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6B632-BF11-425B-A56F-BADA7F9E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6781E-6C28-4F9A-8630-DFE1A7DD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042CD-14BF-4A65-A0F9-CE7EE1A4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D8BBD-BAED-4CEE-9759-6B0A08F6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4366-251B-4C13-966B-6A8AB332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C639-D38D-4DEC-8542-C2745EBE6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4E0D-52A7-4BF8-963C-6C3AD63AE0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8833-60B3-40DD-9642-AF6762661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36DF-6737-454E-ADB5-3F452ED4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9CA3-BD4B-4AB6-A569-EF81FBBE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3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an/slva721a/slva721a.pdf" TargetMode="External"/><Relationship Id="rId2" Type="http://schemas.openxmlformats.org/officeDocument/2006/relationships/hyperlink" Target="https://www.arduino.cc/en/Tutorial/SecretsOfArduinoPW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5369-4A65-48B0-91ED-DC0827A87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61" y="1122363"/>
            <a:ext cx="11221375" cy="2387600"/>
          </a:xfrm>
        </p:spPr>
        <p:txBody>
          <a:bodyPr>
            <a:normAutofit/>
          </a:bodyPr>
          <a:lstStyle/>
          <a:p>
            <a:r>
              <a:rPr lang="en-IN" sz="4000" b="1" dirty="0"/>
              <a:t>Designing a PID controller using </a:t>
            </a:r>
            <a:r>
              <a:rPr lang="en-IN" sz="4000" b="1" dirty="0" err="1"/>
              <a:t>analog</a:t>
            </a:r>
            <a:r>
              <a:rPr lang="en-IN" sz="4000" b="1" dirty="0"/>
              <a:t> input and </a:t>
            </a:r>
            <a:r>
              <a:rPr lang="en-IN" sz="4000" b="1" dirty="0" err="1"/>
              <a:t>analog</a:t>
            </a:r>
            <a:r>
              <a:rPr lang="en-IN" sz="4000" b="1" dirty="0"/>
              <a:t> output signals using digital and </a:t>
            </a:r>
            <a:r>
              <a:rPr lang="en-IN" sz="4000" b="1" dirty="0" err="1"/>
              <a:t>analog</a:t>
            </a:r>
            <a:r>
              <a:rPr lang="en-IN" sz="4000" b="1" dirty="0"/>
              <a:t> components for laboratory use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28C1C-9929-4FF7-B134-25ECE8123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1949"/>
            <a:ext cx="9144000" cy="1655762"/>
          </a:xfrm>
        </p:spPr>
        <p:txBody>
          <a:bodyPr/>
          <a:lstStyle/>
          <a:p>
            <a:r>
              <a:rPr lang="en-IN" dirty="0"/>
              <a:t>Pranabendra Prasad Chandra</a:t>
            </a:r>
          </a:p>
          <a:p>
            <a:r>
              <a:rPr lang="en-IN" dirty="0"/>
              <a:t>001610801122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9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064F-7F45-4814-B7F6-A6DBD6F5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of digital PID in 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CF04C-1184-40DC-B0FF-6CF2DF11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153"/>
            <a:ext cx="12192000" cy="25916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1D1A8F-210A-4C0D-8A2E-215E6623B62B}"/>
              </a:ext>
            </a:extLst>
          </p:cNvPr>
          <p:cNvSpPr/>
          <p:nvPr/>
        </p:nvSpPr>
        <p:spPr>
          <a:xfrm>
            <a:off x="9454718" y="2133153"/>
            <a:ext cx="1500327" cy="1932820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0C69D-5BCA-4EFD-9F83-2EE00B67C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32" y="4343883"/>
            <a:ext cx="4458172" cy="25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5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34BE-5935-47F4-B46A-95E530A6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9E2EC-23A0-40C2-B4A9-145DC95AC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25" y="1845290"/>
            <a:ext cx="4118550" cy="4351338"/>
          </a:xfrm>
        </p:spPr>
      </p:pic>
    </p:spTree>
    <p:extLst>
      <p:ext uri="{BB962C8B-B14F-4D97-AF65-F5344CB8AC3E}">
        <p14:creationId xmlns:p14="http://schemas.microsoft.com/office/powerpoint/2010/main" val="60202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9A97-B06E-4562-85E4-1162F1FF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36D1-B49C-4F2B-9B26-1EDDA5CB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0444"/>
            <a:ext cx="5157787" cy="865698"/>
          </a:xfrm>
        </p:spPr>
        <p:txBody>
          <a:bodyPr/>
          <a:lstStyle/>
          <a:p>
            <a:r>
              <a:rPr lang="en-IN" dirty="0"/>
              <a:t>Risk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4F0D-5F37-40FB-8221-F106F04FF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355"/>
            <a:ext cx="5157787" cy="4447765"/>
          </a:xfrm>
        </p:spPr>
        <p:txBody>
          <a:bodyPr>
            <a:normAutofit/>
          </a:bodyPr>
          <a:lstStyle/>
          <a:p>
            <a:r>
              <a:rPr lang="en-IN" dirty="0"/>
              <a:t>Chance of pressing multiple buttons together</a:t>
            </a:r>
          </a:p>
          <a:p>
            <a:r>
              <a:rPr lang="en-IN" dirty="0"/>
              <a:t>Shorting the output</a:t>
            </a:r>
            <a:br>
              <a:rPr lang="en-IN" dirty="0"/>
            </a:br>
            <a:endParaRPr lang="en-IN" dirty="0"/>
          </a:p>
          <a:p>
            <a:r>
              <a:rPr lang="en-IN" dirty="0"/>
              <a:t>Putting input signal in output port</a:t>
            </a:r>
          </a:p>
          <a:p>
            <a:r>
              <a:rPr lang="en-IN" dirty="0"/>
              <a:t>Overvoltage in mains</a:t>
            </a:r>
            <a:br>
              <a:rPr lang="en-IN" dirty="0"/>
            </a:br>
            <a:endParaRPr lang="en-IN" dirty="0"/>
          </a:p>
          <a:p>
            <a:r>
              <a:rPr lang="en-IN" dirty="0"/>
              <a:t>Overcurrent from mains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06DAE-7B33-4D04-921F-23AAC4C95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0444"/>
            <a:ext cx="5183188" cy="865698"/>
          </a:xfrm>
        </p:spPr>
        <p:txBody>
          <a:bodyPr/>
          <a:lstStyle/>
          <a:p>
            <a:r>
              <a:rPr lang="en-IN" dirty="0"/>
              <a:t>Remedy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A4A73-E8F5-46CA-9BB0-F81045FBD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355"/>
            <a:ext cx="5183188" cy="4298519"/>
          </a:xfrm>
        </p:spPr>
        <p:txBody>
          <a:bodyPr>
            <a:normAutofit/>
          </a:bodyPr>
          <a:lstStyle/>
          <a:p>
            <a:r>
              <a:rPr lang="en-IN" dirty="0"/>
              <a:t>Latching the first button pressed</a:t>
            </a:r>
            <a:br>
              <a:rPr lang="en-IN" dirty="0"/>
            </a:br>
            <a:endParaRPr lang="en-IN" dirty="0"/>
          </a:p>
          <a:p>
            <a:r>
              <a:rPr lang="en-IN" dirty="0"/>
              <a:t>Current limiting resistor</a:t>
            </a:r>
            <a:br>
              <a:rPr lang="en-IN" dirty="0"/>
            </a:br>
            <a:endParaRPr lang="en-IN" dirty="0"/>
          </a:p>
          <a:p>
            <a:r>
              <a:rPr lang="en-IN" dirty="0"/>
              <a:t>Buffer</a:t>
            </a:r>
            <a:br>
              <a:rPr lang="en-IN" dirty="0"/>
            </a:br>
            <a:endParaRPr lang="en-IN" dirty="0"/>
          </a:p>
          <a:p>
            <a:r>
              <a:rPr lang="en-IN" dirty="0"/>
              <a:t>P.T. + Relay</a:t>
            </a:r>
            <a:br>
              <a:rPr lang="en-IN" dirty="0"/>
            </a:br>
            <a:endParaRPr lang="en-IN" dirty="0"/>
          </a:p>
          <a:p>
            <a:r>
              <a:rPr lang="en-IN" dirty="0"/>
              <a:t>C.T. + Relay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30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102E-B6AF-4162-A880-9E61B814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8195D3-0EBF-461E-82A7-02228450BB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t="18938" r="11887" b="32609"/>
          <a:stretch/>
        </p:blipFill>
        <p:spPr>
          <a:xfrm>
            <a:off x="3463771" y="2601158"/>
            <a:ext cx="5264458" cy="2521258"/>
          </a:xfrm>
        </p:spPr>
      </p:pic>
    </p:spTree>
    <p:extLst>
      <p:ext uri="{BB962C8B-B14F-4D97-AF65-F5344CB8AC3E}">
        <p14:creationId xmlns:p14="http://schemas.microsoft.com/office/powerpoint/2010/main" val="322682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7C99C4-3988-4BA3-956C-D0441F72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E75A98-F522-4F94-B3FA-D4BABCFE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Secrets of Arduino PWM (</a:t>
            </a:r>
            <a:r>
              <a:rPr lang="en-IN" dirty="0">
                <a:hlinkClick r:id="rId2"/>
              </a:rPr>
              <a:t>Link</a:t>
            </a:r>
            <a:r>
              <a:rPr lang="en-IN" dirty="0"/>
              <a:t>)</a:t>
            </a:r>
          </a:p>
          <a:p>
            <a:r>
              <a:rPr lang="en-US" dirty="0"/>
              <a:t>Basic Calculation of an Inverting Buck-Boost Power Stage – Texas Instruments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91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6AE4-3907-44E9-9E49-1F1FA5F8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View of the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39D19-6769-4E46-8CF5-5E6B4890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6" y="1690688"/>
            <a:ext cx="9004287" cy="4646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3AA36-1E92-4992-B23D-1713560626F1}"/>
              </a:ext>
            </a:extLst>
          </p:cNvPr>
          <p:cNvSpPr txBox="1"/>
          <p:nvPr/>
        </p:nvSpPr>
        <p:spPr>
          <a:xfrm>
            <a:off x="5770485" y="3829336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AE414-710C-4388-A982-8786FB36FA6C}"/>
              </a:ext>
            </a:extLst>
          </p:cNvPr>
          <p:cNvSpPr txBox="1"/>
          <p:nvPr/>
        </p:nvSpPr>
        <p:spPr>
          <a:xfrm>
            <a:off x="9163235" y="3829336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758E1-3D92-4FE2-BF85-313A0FC5C9BA}"/>
              </a:ext>
            </a:extLst>
          </p:cNvPr>
          <p:cNvSpPr txBox="1"/>
          <p:nvPr/>
        </p:nvSpPr>
        <p:spPr>
          <a:xfrm>
            <a:off x="5683187" y="2275270"/>
            <a:ext cx="82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SET </a:t>
            </a:r>
          </a:p>
          <a:p>
            <a:pPr algn="ctr"/>
            <a:r>
              <a:rPr lang="en-IN" dirty="0"/>
              <a:t>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5C43D-8D0D-4B70-9A34-329011838BFD}"/>
              </a:ext>
            </a:extLst>
          </p:cNvPr>
          <p:cNvSpPr txBox="1"/>
          <p:nvPr/>
        </p:nvSpPr>
        <p:spPr>
          <a:xfrm>
            <a:off x="9018232" y="2413769"/>
            <a:ext cx="111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PLANT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10185-AA97-4F8B-B81D-DF437974CF1D}"/>
              </a:ext>
            </a:extLst>
          </p:cNvPr>
          <p:cNvSpPr txBox="1"/>
          <p:nvPr/>
        </p:nvSpPr>
        <p:spPr>
          <a:xfrm>
            <a:off x="6596108" y="3829336"/>
            <a:ext cx="116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F7E99-2638-4AD4-9332-5A03DCEBC334}"/>
              </a:ext>
            </a:extLst>
          </p:cNvPr>
          <p:cNvSpPr txBox="1"/>
          <p:nvPr/>
        </p:nvSpPr>
        <p:spPr>
          <a:xfrm>
            <a:off x="7429869" y="2296169"/>
            <a:ext cx="148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CONTROLLER</a:t>
            </a: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488484BE-B343-4778-BF3E-6E16F8ADDD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t="18938" r="11887" b="32609"/>
          <a:stretch/>
        </p:blipFill>
        <p:spPr>
          <a:xfrm>
            <a:off x="2402026" y="2571801"/>
            <a:ext cx="2788023" cy="13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064F-7F45-4814-B7F6-A6DBD6F5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of digital PID in 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CF04C-1184-40DC-B0FF-6CF2DF11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153"/>
            <a:ext cx="12192000" cy="25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76B7-4924-4503-B355-1CFD9629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A2848-957B-461C-B067-0FE869353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7" t="27232" r="56198" b="11968"/>
          <a:stretch/>
        </p:blipFill>
        <p:spPr>
          <a:xfrm>
            <a:off x="3423599" y="1387175"/>
            <a:ext cx="5344802" cy="538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064F-7F45-4814-B7F6-A6DBD6F5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of digital PID in 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CF04C-1184-40DC-B0FF-6CF2DF11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153"/>
            <a:ext cx="12192000" cy="259169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CB89B5E-0E50-4507-8439-1C6B5CBE23F8}"/>
              </a:ext>
            </a:extLst>
          </p:cNvPr>
          <p:cNvSpPr/>
          <p:nvPr/>
        </p:nvSpPr>
        <p:spPr>
          <a:xfrm>
            <a:off x="1083079" y="2681056"/>
            <a:ext cx="195309" cy="204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E62821-36DC-43DB-8479-B9B962F7E0F4}"/>
              </a:ext>
            </a:extLst>
          </p:cNvPr>
          <p:cNvSpPr/>
          <p:nvPr/>
        </p:nvSpPr>
        <p:spPr>
          <a:xfrm>
            <a:off x="1084562" y="2932590"/>
            <a:ext cx="195309" cy="204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8E6E-3686-47AC-BEAE-8FE08064D46D}"/>
              </a:ext>
            </a:extLst>
          </p:cNvPr>
          <p:cNvSpPr/>
          <p:nvPr/>
        </p:nvSpPr>
        <p:spPr>
          <a:xfrm>
            <a:off x="10849989" y="2830496"/>
            <a:ext cx="195309" cy="204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7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064F-7F45-4814-B7F6-A6DBD6F5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of digital PID in 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CF04C-1184-40DC-B0FF-6CF2DF11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153"/>
            <a:ext cx="12192000" cy="25916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3E7F86-63A2-4F26-8067-98851119E10A}"/>
              </a:ext>
            </a:extLst>
          </p:cNvPr>
          <p:cNvSpPr/>
          <p:nvPr/>
        </p:nvSpPr>
        <p:spPr>
          <a:xfrm>
            <a:off x="71021" y="2133152"/>
            <a:ext cx="1003177" cy="2438847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E69ED-ECA8-4577-B697-33EFE0E1ABC0}"/>
              </a:ext>
            </a:extLst>
          </p:cNvPr>
          <p:cNvSpPr txBox="1"/>
          <p:nvPr/>
        </p:nvSpPr>
        <p:spPr>
          <a:xfrm>
            <a:off x="213064" y="4909351"/>
            <a:ext cx="343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Signal Generator – 10 </a:t>
            </a:r>
            <a:r>
              <a:rPr lang="en-IN" dirty="0" err="1"/>
              <a:t>Vp</a:t>
            </a:r>
            <a:r>
              <a:rPr lang="en-IN" dirty="0"/>
              <a:t>-p (max)</a:t>
            </a:r>
          </a:p>
          <a:p>
            <a:r>
              <a:rPr lang="en-IN" dirty="0"/>
              <a:t>	Sine</a:t>
            </a:r>
            <a:br>
              <a:rPr lang="en-IN" dirty="0"/>
            </a:br>
            <a:r>
              <a:rPr lang="en-IN" dirty="0"/>
              <a:t>	Square</a:t>
            </a:r>
            <a:br>
              <a:rPr lang="en-IN" dirty="0"/>
            </a:br>
            <a:r>
              <a:rPr lang="en-IN" dirty="0"/>
              <a:t>	Triangle</a:t>
            </a:r>
          </a:p>
        </p:txBody>
      </p:sp>
    </p:spTree>
    <p:extLst>
      <p:ext uri="{BB962C8B-B14F-4D97-AF65-F5344CB8AC3E}">
        <p14:creationId xmlns:p14="http://schemas.microsoft.com/office/powerpoint/2010/main" val="167528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064F-7F45-4814-B7F6-A6DBD6F5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of digital PID in 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CF04C-1184-40DC-B0FF-6CF2DF11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153"/>
            <a:ext cx="12192000" cy="25916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2E8C9D-0C50-4F40-9CB2-393622ADA901}"/>
              </a:ext>
            </a:extLst>
          </p:cNvPr>
          <p:cNvSpPr/>
          <p:nvPr/>
        </p:nvSpPr>
        <p:spPr>
          <a:xfrm>
            <a:off x="1207363" y="2201662"/>
            <a:ext cx="2645546" cy="1935332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9B9DF-BA08-4A54-A5C2-886C6B51E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4447"/>
            <a:ext cx="5896507" cy="2265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29FF85-718A-42B8-83F5-106D1803289C}"/>
              </a:ext>
            </a:extLst>
          </p:cNvPr>
          <p:cNvSpPr txBox="1"/>
          <p:nvPr/>
        </p:nvSpPr>
        <p:spPr>
          <a:xfrm>
            <a:off x="7261934" y="4660777"/>
            <a:ext cx="4332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V- : 10 </a:t>
            </a:r>
            <a:r>
              <a:rPr lang="en-IN" dirty="0" err="1"/>
              <a:t>Vp</a:t>
            </a:r>
            <a:r>
              <a:rPr lang="en-IN" dirty="0"/>
              <a:t>-p</a:t>
            </a:r>
          </a:p>
          <a:p>
            <a:r>
              <a:rPr lang="en-IN" dirty="0"/>
              <a:t>V+ : 10 </a:t>
            </a:r>
            <a:r>
              <a:rPr lang="en-IN" dirty="0" err="1"/>
              <a:t>Vp</a:t>
            </a:r>
            <a:r>
              <a:rPr lang="en-IN" dirty="0"/>
              <a:t>-p</a:t>
            </a:r>
          </a:p>
          <a:p>
            <a:r>
              <a:rPr lang="en-IN" dirty="0"/>
              <a:t>e(t) : 0-5V</a:t>
            </a:r>
          </a:p>
          <a:p>
            <a:endParaRPr lang="en-IN" dirty="0"/>
          </a:p>
          <a:p>
            <a:r>
              <a:rPr lang="en-IN" dirty="0"/>
              <a:t>Op amp : OP07</a:t>
            </a:r>
          </a:p>
          <a:p>
            <a:r>
              <a:rPr lang="en-IN" dirty="0"/>
              <a:t>2.5V Zener : 1N5222B</a:t>
            </a:r>
          </a:p>
        </p:txBody>
      </p:sp>
    </p:spTree>
    <p:extLst>
      <p:ext uri="{BB962C8B-B14F-4D97-AF65-F5344CB8AC3E}">
        <p14:creationId xmlns:p14="http://schemas.microsoft.com/office/powerpoint/2010/main" val="391250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064F-7F45-4814-B7F6-A6DBD6F5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of digital PID in 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CF04C-1184-40DC-B0FF-6CF2DF11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153"/>
            <a:ext cx="12192000" cy="25916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649312-70EC-44FD-98D8-773C30194297}"/>
              </a:ext>
            </a:extLst>
          </p:cNvPr>
          <p:cNvSpPr/>
          <p:nvPr/>
        </p:nvSpPr>
        <p:spPr>
          <a:xfrm>
            <a:off x="3870664" y="1997476"/>
            <a:ext cx="4598633" cy="2050741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C8B0B-6E68-4F7D-BBE2-59A51F45265E}"/>
              </a:ext>
            </a:extLst>
          </p:cNvPr>
          <p:cNvSpPr txBox="1"/>
          <p:nvPr/>
        </p:nvSpPr>
        <p:spPr>
          <a:xfrm>
            <a:off x="594804" y="5424257"/>
            <a:ext cx="503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Microcontroller 		: Arduino Mega</a:t>
            </a:r>
          </a:p>
          <a:p>
            <a:r>
              <a:rPr lang="en-IN" dirty="0"/>
              <a:t>Voltage Input 		: 5V Regulated DC</a:t>
            </a:r>
          </a:p>
          <a:p>
            <a:r>
              <a:rPr lang="en-IN" dirty="0"/>
              <a:t>Sampling Frequency 	: 5000 Hz (max 9 kHz) </a:t>
            </a:r>
          </a:p>
          <a:p>
            <a:r>
              <a:rPr lang="en-IN" dirty="0"/>
              <a:t>PWM Switching Frequency	: 5000 Hz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A44AD7-186E-4465-9DCD-5EA01637E2D0}"/>
              </a:ext>
            </a:extLst>
          </p:cNvPr>
          <p:cNvCxnSpPr>
            <a:cxnSpLocks/>
          </p:cNvCxnSpPr>
          <p:nvPr/>
        </p:nvCxnSpPr>
        <p:spPr>
          <a:xfrm flipV="1">
            <a:off x="4554245" y="4048217"/>
            <a:ext cx="0" cy="781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FFB14-CD14-4755-97D9-C544A4EB155D}"/>
              </a:ext>
            </a:extLst>
          </p:cNvPr>
          <p:cNvCxnSpPr>
            <a:cxnSpLocks/>
          </p:cNvCxnSpPr>
          <p:nvPr/>
        </p:nvCxnSpPr>
        <p:spPr>
          <a:xfrm flipV="1">
            <a:off x="4759913" y="4049697"/>
            <a:ext cx="0" cy="781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42BC68-6AA1-4622-BEC1-E9802236D145}"/>
              </a:ext>
            </a:extLst>
          </p:cNvPr>
          <p:cNvCxnSpPr>
            <a:cxnSpLocks/>
          </p:cNvCxnSpPr>
          <p:nvPr/>
        </p:nvCxnSpPr>
        <p:spPr>
          <a:xfrm flipV="1">
            <a:off x="4955220" y="4058573"/>
            <a:ext cx="0" cy="781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95568A-144C-409C-B6D9-6222F85A8477}"/>
              </a:ext>
            </a:extLst>
          </p:cNvPr>
          <p:cNvCxnSpPr>
            <a:cxnSpLocks/>
          </p:cNvCxnSpPr>
          <p:nvPr/>
        </p:nvCxnSpPr>
        <p:spPr>
          <a:xfrm flipV="1">
            <a:off x="7361074" y="4049695"/>
            <a:ext cx="0" cy="781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D7321B-22F9-40DD-A3E5-ACABF6A80D07}"/>
              </a:ext>
            </a:extLst>
          </p:cNvPr>
          <p:cNvCxnSpPr>
            <a:cxnSpLocks/>
          </p:cNvCxnSpPr>
          <p:nvPr/>
        </p:nvCxnSpPr>
        <p:spPr>
          <a:xfrm flipV="1">
            <a:off x="7556380" y="4049695"/>
            <a:ext cx="0" cy="781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C69F4-659F-4FC8-A9F2-1E78E46DDADF}"/>
              </a:ext>
            </a:extLst>
          </p:cNvPr>
          <p:cNvCxnSpPr>
            <a:cxnSpLocks/>
          </p:cNvCxnSpPr>
          <p:nvPr/>
        </p:nvCxnSpPr>
        <p:spPr>
          <a:xfrm flipV="1">
            <a:off x="7751694" y="4049694"/>
            <a:ext cx="0" cy="781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52F6C9-B3D6-4991-A8EC-D0FACA1CE8F0}"/>
              </a:ext>
            </a:extLst>
          </p:cNvPr>
          <p:cNvSpPr txBox="1"/>
          <p:nvPr/>
        </p:nvSpPr>
        <p:spPr>
          <a:xfrm>
            <a:off x="4221337" y="4836842"/>
            <a:ext cx="107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20x4 LCD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B4FF7-6DC9-43B5-A0D7-592302AAA2B0}"/>
              </a:ext>
            </a:extLst>
          </p:cNvPr>
          <p:cNvSpPr txBox="1"/>
          <p:nvPr/>
        </p:nvSpPr>
        <p:spPr>
          <a:xfrm>
            <a:off x="7115457" y="4813798"/>
            <a:ext cx="88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Keypad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741B4C-90B9-44A8-84AD-B724F34E66F0}"/>
              </a:ext>
            </a:extLst>
          </p:cNvPr>
          <p:cNvCxnSpPr>
            <a:cxnSpLocks/>
          </p:cNvCxnSpPr>
          <p:nvPr/>
        </p:nvCxnSpPr>
        <p:spPr>
          <a:xfrm flipV="1">
            <a:off x="8469297" y="2131673"/>
            <a:ext cx="763480" cy="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8DD34E-CCCB-406D-A80A-D691890D9BDE}"/>
              </a:ext>
            </a:extLst>
          </p:cNvPr>
          <p:cNvSpPr txBox="1"/>
          <p:nvPr/>
        </p:nvSpPr>
        <p:spPr>
          <a:xfrm>
            <a:off x="9213543" y="1947748"/>
            <a:ext cx="102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5V PWM</a:t>
            </a:r>
          </a:p>
        </p:txBody>
      </p:sp>
    </p:spTree>
    <p:extLst>
      <p:ext uri="{BB962C8B-B14F-4D97-AF65-F5344CB8AC3E}">
        <p14:creationId xmlns:p14="http://schemas.microsoft.com/office/powerpoint/2010/main" val="174714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064F-7F45-4814-B7F6-A6DBD6F5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of digital PID in 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CF04C-1184-40DC-B0FF-6CF2DF11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153"/>
            <a:ext cx="12192000" cy="25916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33F0DF-CE07-4AEA-A4D6-F00B276EEFE4}"/>
              </a:ext>
            </a:extLst>
          </p:cNvPr>
          <p:cNvSpPr/>
          <p:nvPr/>
        </p:nvSpPr>
        <p:spPr>
          <a:xfrm>
            <a:off x="8451542" y="2133153"/>
            <a:ext cx="1100831" cy="1295847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14F1-4902-461F-989E-5DD650EEC179}"/>
              </a:ext>
            </a:extLst>
          </p:cNvPr>
          <p:cNvSpPr txBox="1"/>
          <p:nvPr/>
        </p:nvSpPr>
        <p:spPr>
          <a:xfrm>
            <a:off x="932155" y="4980373"/>
            <a:ext cx="6525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 Pass Filter</a:t>
            </a:r>
          </a:p>
          <a:p>
            <a:r>
              <a:rPr lang="en-IN" dirty="0"/>
              <a:t>Cut-off frequency should be less than the switching frequency</a:t>
            </a:r>
          </a:p>
          <a:p>
            <a:r>
              <a:rPr lang="en-IN" dirty="0"/>
              <a:t>But, cut-off frequency should be high enough to pass the setpoint</a:t>
            </a:r>
          </a:p>
          <a:p>
            <a:endParaRPr lang="en-IN" dirty="0"/>
          </a:p>
          <a:p>
            <a:r>
              <a:rPr lang="en-IN" dirty="0"/>
              <a:t>Here, cut-off frequency is 160 Hz (tuneable)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669FE-36B0-498E-B3DE-6E8B40885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43" y="4833001"/>
            <a:ext cx="4198374" cy="15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1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199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Designing a PID controller using analog input and analog output signals using digital and analog components for laboratory use</vt:lpstr>
      <vt:lpstr>Top View of the Controller</vt:lpstr>
      <vt:lpstr>Block diagram of digital PID in hardware</vt:lpstr>
      <vt:lpstr>Simulation Result</vt:lpstr>
      <vt:lpstr>Block diagram of digital PID in hardware</vt:lpstr>
      <vt:lpstr>Block diagram of digital PID in hardware</vt:lpstr>
      <vt:lpstr>Block diagram of digital PID in hardware</vt:lpstr>
      <vt:lpstr>Block diagram of digital PID in hardware</vt:lpstr>
      <vt:lpstr>Block diagram of digital PID in hardware</vt:lpstr>
      <vt:lpstr>Block diagram of digital PID in hardware</vt:lpstr>
      <vt:lpstr>Power Lines</vt:lpstr>
      <vt:lpstr>Protection 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Pranabendra Prasad Chandra</dc:creator>
  <cp:lastModifiedBy>Pranabendra Prasad Chandra</cp:lastModifiedBy>
  <cp:revision>21</cp:revision>
  <dcterms:created xsi:type="dcterms:W3CDTF">2019-09-12T13:12:02Z</dcterms:created>
  <dcterms:modified xsi:type="dcterms:W3CDTF">2019-09-14T05:41:01Z</dcterms:modified>
</cp:coreProperties>
</file>