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69" r:id="rId5"/>
    <p:sldId id="270" r:id="rId6"/>
    <p:sldId id="259" r:id="rId7"/>
    <p:sldId id="261" r:id="rId8"/>
    <p:sldId id="262" r:id="rId9"/>
    <p:sldId id="263" r:id="rId10"/>
    <p:sldId id="258" r:id="rId11"/>
    <p:sldId id="264"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5EEC3C"/>
    <a:srgbClr val="34164A"/>
    <a:srgbClr val="FA8F00"/>
    <a:srgbClr val="5DF0FF"/>
    <a:srgbClr val="A2023F"/>
    <a:srgbClr val="C23E47"/>
    <a:srgbClr val="5B4101"/>
    <a:srgbClr val="956B01"/>
    <a:srgbClr val="FE7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1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03-Feb-21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03-Feb-21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03-Feb-21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03-Feb-21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03-Feb-21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03-Feb-21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03-Feb-21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b="1" dirty="0">
                <a:solidFill>
                  <a:schemeClr val="bg1"/>
                </a:solidFill>
                <a:latin typeface="Century Schoolbook" panose="02040604050505020304" pitchFamily="18" charset="0"/>
              </a:rPr>
              <a:t>R Project</a:t>
            </a:r>
            <a:r>
              <a:rPr lang="en-US" sz="5400" b="1" u="sng" dirty="0">
                <a:solidFill>
                  <a:schemeClr val="bg1"/>
                </a:solidFill>
                <a:latin typeface="Century Schoolbook" panose="02040604050505020304" pitchFamily="18" charset="0"/>
              </a:rPr>
              <a:t/>
            </a:r>
            <a:br>
              <a:rPr lang="en-US" sz="5400" b="1" u="sng" dirty="0">
                <a:solidFill>
                  <a:schemeClr val="bg1"/>
                </a:solidFill>
                <a:latin typeface="Century Schoolbook" panose="02040604050505020304" pitchFamily="18" charset="0"/>
              </a:rPr>
            </a:br>
            <a:r>
              <a:rPr lang="en-US" b="1" dirty="0">
                <a:solidFill>
                  <a:schemeClr val="bg1"/>
                </a:solidFill>
                <a:latin typeface="Century Schoolbook" panose="02040604050505020304" pitchFamily="18" charset="0"/>
              </a:rPr>
              <a:t>Predictive Analysis of Anime Data</a:t>
            </a:r>
            <a:br>
              <a:rPr lang="en-US" b="1" dirty="0">
                <a:solidFill>
                  <a:schemeClr val="bg1"/>
                </a:solidFill>
                <a:latin typeface="Century Schoolbook" panose="02040604050505020304" pitchFamily="18" charset="0"/>
              </a:rPr>
            </a:br>
            <a:r>
              <a:rPr lang="en-IN" b="1" dirty="0">
                <a:solidFill>
                  <a:schemeClr val="bg1"/>
                </a:solidFill>
                <a:latin typeface="Century Schoolbook" panose="02040604050505020304" pitchFamily="18" charset="0"/>
              </a:rPr>
              <a:t>(</a:t>
            </a:r>
            <a:r>
              <a:rPr lang="en-IN" b="1" dirty="0" smtClean="0">
                <a:solidFill>
                  <a:schemeClr val="bg1"/>
                </a:solidFill>
                <a:latin typeface="Century Schoolbook" panose="02040604050505020304" pitchFamily="18" charset="0"/>
              </a:rPr>
              <a:t>Movie / Web </a:t>
            </a:r>
            <a:r>
              <a:rPr lang="en-IN" b="1" dirty="0">
                <a:solidFill>
                  <a:schemeClr val="bg1"/>
                </a:solidFill>
                <a:latin typeface="Century Schoolbook" panose="02040604050505020304" pitchFamily="18" charset="0"/>
              </a:rPr>
              <a:t>series)</a:t>
            </a:r>
            <a:endParaRPr lang="en-US" b="1" dirty="0">
              <a:solidFill>
                <a:schemeClr val="bg1"/>
              </a:solidFill>
              <a:latin typeface="Century Schoolbook" panose="02040604050505020304" pitchFamily="18" charset="0"/>
            </a:endParaRPr>
          </a:p>
        </p:txBody>
      </p:sp>
      <p:sp>
        <p:nvSpPr>
          <p:cNvPr id="3" name="Subtitle 2"/>
          <p:cNvSpPr>
            <a:spLocks noGrp="1"/>
          </p:cNvSpPr>
          <p:nvPr>
            <p:ph type="subTitle" idx="1"/>
          </p:nvPr>
        </p:nvSpPr>
        <p:spPr>
          <a:xfrm>
            <a:off x="1059785" y="4251506"/>
            <a:ext cx="7787953" cy="610820"/>
          </a:xfrm>
        </p:spPr>
        <p:txBody>
          <a:bodyPr>
            <a:normAutofit fontScale="55000" lnSpcReduction="20000"/>
          </a:bodyPr>
          <a:lstStyle/>
          <a:p>
            <a:r>
              <a:rPr lang="en-US" dirty="0"/>
              <a:t>Created By</a:t>
            </a:r>
          </a:p>
          <a:p>
            <a:r>
              <a:rPr lang="en-US" sz="3200" b="1" dirty="0"/>
              <a:t>Pranab Kumar Paul</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Results Obtained</a:t>
            </a:r>
          </a:p>
        </p:txBody>
      </p:sp>
      <p:sp>
        <p:nvSpPr>
          <p:cNvPr id="10" name="Text Placeholder 9">
            <a:extLst>
              <a:ext uri="{FF2B5EF4-FFF2-40B4-BE49-F238E27FC236}">
                <a16:creationId xmlns:a16="http://schemas.microsoft.com/office/drawing/2014/main" id="{8216FA32-0FC4-4969-9280-2092E8F2ABF8}"/>
              </a:ext>
            </a:extLst>
          </p:cNvPr>
          <p:cNvSpPr>
            <a:spLocks noGrp="1"/>
          </p:cNvSpPr>
          <p:nvPr>
            <p:ph type="body" sz="quarter" idx="3"/>
          </p:nvPr>
        </p:nvSpPr>
        <p:spPr>
          <a:xfrm>
            <a:off x="601670" y="1676399"/>
            <a:ext cx="8012105" cy="2575105"/>
          </a:xfrm>
        </p:spPr>
        <p:txBody>
          <a:bodyPr>
            <a:normAutofit fontScale="85000" lnSpcReduction="20000"/>
          </a:bodyPr>
          <a:lstStyle/>
          <a:p>
            <a:pPr marL="342900" indent="-342900" algn="l">
              <a:lnSpc>
                <a:spcPct val="115000"/>
              </a:lnSpc>
              <a:spcAft>
                <a:spcPts val="1000"/>
              </a:spcAft>
              <a:buFont typeface="Wingdings" panose="05000000000000000000" pitchFamily="2" charset="2"/>
              <a:buChar char="v"/>
            </a:pPr>
            <a:r>
              <a:rPr lang="en-US" b="0" dirty="0">
                <a:effectLst/>
                <a:latin typeface="Calibri" panose="020F0502020204030204" pitchFamily="34" charset="0"/>
                <a:ea typeface="Calibri" panose="020F0502020204030204" pitchFamily="34" charset="0"/>
                <a:cs typeface="Times New Roman" panose="02020603050405020304" pitchFamily="18" charset="0"/>
              </a:rPr>
              <a:t>It was found from MAPE (Mean and Median error percentage) that our regression model is predicting the outcome </a:t>
            </a:r>
            <a:r>
              <a:rPr lang="en-US" dirty="0">
                <a:latin typeface="Calibri" panose="020F0502020204030204" pitchFamily="34" charset="0"/>
                <a:ea typeface="Calibri" panose="020F0502020204030204" pitchFamily="34" charset="0"/>
                <a:cs typeface="Times New Roman" panose="02020603050405020304" pitchFamily="18" charset="0"/>
              </a:rPr>
              <a:t>81.19</a:t>
            </a:r>
            <a:r>
              <a:rPr lang="en-US"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Mean)</a:t>
            </a:r>
            <a:r>
              <a:rPr lang="en-US" b="0" dirty="0">
                <a:effectLst/>
                <a:latin typeface="Calibri" panose="020F0502020204030204" pitchFamily="34" charset="0"/>
                <a:ea typeface="Calibri" panose="020F0502020204030204" pitchFamily="34" charset="0"/>
                <a:cs typeface="Times New Roman" panose="02020603050405020304" pitchFamily="18" charset="0"/>
              </a:rPr>
              <a:t> &amp; </a:t>
            </a:r>
            <a:r>
              <a:rPr lang="en-US" dirty="0" smtClean="0">
                <a:latin typeface="Calibri" panose="020F0502020204030204" pitchFamily="34" charset="0"/>
                <a:ea typeface="Calibri" panose="020F0502020204030204" pitchFamily="34" charset="0"/>
                <a:cs typeface="Times New Roman" panose="02020603050405020304" pitchFamily="18" charset="0"/>
              </a:rPr>
              <a:t>87.77%(</a:t>
            </a:r>
            <a:r>
              <a:rPr lang="en-US" dirty="0">
                <a:effectLst/>
                <a:latin typeface="Calibri" panose="020F0502020204030204" pitchFamily="34" charset="0"/>
                <a:ea typeface="Calibri" panose="020F0502020204030204" pitchFamily="34" charset="0"/>
                <a:cs typeface="Times New Roman" panose="02020603050405020304" pitchFamily="18" charset="0"/>
              </a:rPr>
              <a:t>Median) </a:t>
            </a:r>
            <a:r>
              <a:rPr lang="en-US" b="0" dirty="0">
                <a:effectLst/>
                <a:latin typeface="Calibri" panose="020F0502020204030204" pitchFamily="34" charset="0"/>
                <a:ea typeface="Calibri" panose="020F0502020204030204" pitchFamily="34" charset="0"/>
                <a:cs typeface="Times New Roman" panose="02020603050405020304" pitchFamily="18" charset="0"/>
              </a:rPr>
              <a:t>accurately and error percentage is varying from 13% to </a:t>
            </a:r>
            <a:r>
              <a:rPr lang="en-US" b="0" dirty="0" smtClean="0">
                <a:latin typeface="Calibri" panose="020F0502020204030204" pitchFamily="34" charset="0"/>
                <a:ea typeface="Calibri" panose="020F0502020204030204" pitchFamily="34" charset="0"/>
                <a:cs typeface="Times New Roman" panose="02020603050405020304" pitchFamily="18" charset="0"/>
              </a:rPr>
              <a:t>19</a:t>
            </a:r>
            <a:r>
              <a:rPr lang="en-US" b="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b="0" dirty="0">
                <a:effectLst/>
                <a:latin typeface="Calibri" panose="020F0502020204030204" pitchFamily="34" charset="0"/>
                <a:ea typeface="Calibri" panose="020F0502020204030204" pitchFamily="34" charset="0"/>
                <a:cs typeface="Times New Roman" panose="02020603050405020304" pitchFamily="18" charset="0"/>
              </a:rPr>
              <a:t>which is pretty good for prediction model.</a:t>
            </a:r>
            <a:endParaRPr lang="en-IN" b="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15000"/>
              </a:lnSpc>
              <a:spcAft>
                <a:spcPts val="1000"/>
              </a:spcAft>
              <a:buFont typeface="Wingdings" panose="05000000000000000000" pitchFamily="2" charset="2"/>
              <a:buChar char="v"/>
            </a:pPr>
            <a:r>
              <a:rPr lang="en-US" b="0" dirty="0">
                <a:effectLst/>
                <a:latin typeface="Calibri" panose="020F0502020204030204" pitchFamily="34" charset="0"/>
                <a:ea typeface="Calibri" panose="020F0502020204030204" pitchFamily="34" charset="0"/>
                <a:cs typeface="Times New Roman" panose="02020603050405020304" pitchFamily="18" charset="0"/>
              </a:rPr>
              <a:t>The R-square value is found to be </a:t>
            </a:r>
            <a:r>
              <a:rPr lang="en-US" dirty="0">
                <a:latin typeface="Calibri" panose="020F0502020204030204" pitchFamily="34" charset="0"/>
                <a:ea typeface="Calibri" panose="020F0502020204030204" pitchFamily="34" charset="0"/>
                <a:cs typeface="Times New Roman" panose="02020603050405020304" pitchFamily="18" charset="0"/>
              </a:rPr>
              <a:t>0.5542</a:t>
            </a:r>
            <a:r>
              <a:rPr lang="en-US" b="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b="0" dirty="0">
                <a:effectLst/>
                <a:latin typeface="Calibri" panose="020F0502020204030204" pitchFamily="34" charset="0"/>
                <a:ea typeface="Calibri" panose="020F0502020204030204" pitchFamily="34" charset="0"/>
                <a:cs typeface="Times New Roman" panose="02020603050405020304" pitchFamily="18" charset="0"/>
              </a:rPr>
              <a:t>and adjusted R-square value is </a:t>
            </a:r>
            <a:r>
              <a:rPr lang="en-US" dirty="0">
                <a:latin typeface="Calibri" panose="020F0502020204030204" pitchFamily="34" charset="0"/>
                <a:ea typeface="Calibri" panose="020F0502020204030204" pitchFamily="34" charset="0"/>
                <a:cs typeface="Times New Roman" panose="02020603050405020304" pitchFamily="18" charset="0"/>
              </a:rPr>
              <a:t>0.5538</a:t>
            </a:r>
            <a:r>
              <a:rPr lang="en-US" b="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b="0" dirty="0">
                <a:effectLst/>
                <a:latin typeface="Calibri" panose="020F0502020204030204" pitchFamily="34" charset="0"/>
                <a:ea typeface="Calibri" panose="020F0502020204030204" pitchFamily="34" charset="0"/>
                <a:cs typeface="Times New Roman" panose="02020603050405020304" pitchFamily="18" charset="0"/>
              </a:rPr>
              <a:t>As these values are between 0.5 to 0.95, so this is good predictive model.</a:t>
            </a:r>
            <a:endParaRPr lang="en-IN" b="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Business Recommendation</a:t>
            </a:r>
          </a:p>
        </p:txBody>
      </p:sp>
      <p:sp>
        <p:nvSpPr>
          <p:cNvPr id="10" name="Text Placeholder 9">
            <a:extLst>
              <a:ext uri="{FF2B5EF4-FFF2-40B4-BE49-F238E27FC236}">
                <a16:creationId xmlns:a16="http://schemas.microsoft.com/office/drawing/2014/main" id="{8216FA32-0FC4-4969-9280-2092E8F2ABF8}"/>
              </a:ext>
            </a:extLst>
          </p:cNvPr>
          <p:cNvSpPr>
            <a:spLocks noGrp="1"/>
          </p:cNvSpPr>
          <p:nvPr>
            <p:ph type="body" sz="quarter" idx="3"/>
          </p:nvPr>
        </p:nvSpPr>
        <p:spPr>
          <a:xfrm>
            <a:off x="601670" y="1197406"/>
            <a:ext cx="8398775" cy="3946094"/>
          </a:xfrm>
        </p:spPr>
        <p:txBody>
          <a:bodyPr>
            <a:normAutofit/>
          </a:bodyPr>
          <a:lstStyle/>
          <a:p>
            <a:pPr marL="342900" indent="-342900" algn="l">
              <a:lnSpc>
                <a:spcPct val="115000"/>
              </a:lnSpc>
              <a:spcAft>
                <a:spcPts val="1000"/>
              </a:spcAft>
              <a:buFont typeface="Wingdings" panose="05000000000000000000" pitchFamily="2" charset="2"/>
              <a:buChar char="v"/>
            </a:pPr>
            <a:r>
              <a:rPr lang="en-US" sz="1800" b="0" dirty="0">
                <a:latin typeface="Calibri" panose="020F0502020204030204" pitchFamily="34" charset="0"/>
                <a:cs typeface="Times New Roman" panose="02020603050405020304" pitchFamily="18" charset="0"/>
              </a:rPr>
              <a:t>For better rating, it is required to focused on movie type </a:t>
            </a:r>
            <a:r>
              <a:rPr lang="en-US" sz="1800" b="0" dirty="0" smtClean="0">
                <a:latin typeface="Calibri" panose="020F0502020204030204" pitchFamily="34" charset="0"/>
                <a:cs typeface="Times New Roman" panose="02020603050405020304" pitchFamily="18" charset="0"/>
              </a:rPr>
              <a:t>-</a:t>
            </a:r>
            <a:r>
              <a:rPr lang="en-IN" sz="1800" dirty="0"/>
              <a:t> Movie, </a:t>
            </a:r>
            <a:r>
              <a:rPr lang="en-IN" sz="1800" dirty="0" err="1" smtClean="0"/>
              <a:t>Tv</a:t>
            </a:r>
            <a:r>
              <a:rPr lang="en-IN" sz="1800" dirty="0" smtClean="0"/>
              <a:t>, </a:t>
            </a:r>
            <a:r>
              <a:rPr lang="en-IN" sz="1800" dirty="0" err="1" smtClean="0"/>
              <a:t>Tv</a:t>
            </a:r>
            <a:r>
              <a:rPr lang="en-IN" sz="1800" dirty="0" smtClean="0"/>
              <a:t>-Special</a:t>
            </a:r>
            <a:r>
              <a:rPr lang="en-US" sz="1800" b="0" dirty="0" smtClean="0">
                <a:latin typeface="Calibri" panose="020F0502020204030204" pitchFamily="34" charset="0"/>
                <a:cs typeface="Times New Roman" panose="02020603050405020304" pitchFamily="18" charset="0"/>
              </a:rPr>
              <a:t> </a:t>
            </a:r>
            <a:r>
              <a:rPr lang="en-US" sz="1800" b="0" dirty="0">
                <a:latin typeface="Calibri" panose="020F0502020204030204" pitchFamily="34" charset="0"/>
                <a:cs typeface="Times New Roman" panose="02020603050405020304" pitchFamily="18" charset="0"/>
              </a:rPr>
              <a:t>as this categories are famous to maximum audience.</a:t>
            </a:r>
          </a:p>
          <a:p>
            <a:pPr marL="342900" indent="-342900" algn="l">
              <a:lnSpc>
                <a:spcPct val="115000"/>
              </a:lnSpc>
              <a:spcAft>
                <a:spcPts val="1000"/>
              </a:spcAft>
              <a:buFont typeface="Wingdings" panose="05000000000000000000" pitchFamily="2" charset="2"/>
              <a:buChar char="v"/>
            </a:pPr>
            <a:r>
              <a:rPr lang="en-US" sz="1800" b="0" dirty="0">
                <a:latin typeface="Calibri" panose="020F0502020204030204" pitchFamily="34" charset="0"/>
                <a:cs typeface="Times New Roman" panose="02020603050405020304" pitchFamily="18" charset="0"/>
              </a:rPr>
              <a:t>Over the past few years audience change there way of watching movie. Now peoples are mostly interested to watch movie in Multiplex Theater also they like </a:t>
            </a:r>
            <a:r>
              <a:rPr lang="en-US" sz="1800" b="0" dirty="0" smtClean="0">
                <a:latin typeface="Calibri" panose="020F0502020204030204" pitchFamily="34" charset="0"/>
                <a:cs typeface="Times New Roman" panose="02020603050405020304" pitchFamily="18" charset="0"/>
              </a:rPr>
              <a:t>web series. So we have to focus on this </a:t>
            </a:r>
            <a:r>
              <a:rPr lang="en-US" sz="1800" b="0" dirty="0" smtClean="0">
                <a:latin typeface="Calibri" panose="020F0502020204030204" pitchFamily="34" charset="0"/>
                <a:cs typeface="Times New Roman" panose="02020603050405020304" pitchFamily="18" charset="0"/>
              </a:rPr>
              <a:t>type of platform </a:t>
            </a:r>
            <a:r>
              <a:rPr lang="en-US" sz="1800" b="0" dirty="0">
                <a:latin typeface="Calibri" panose="020F0502020204030204" pitchFamily="34" charset="0"/>
                <a:cs typeface="Times New Roman" panose="02020603050405020304" pitchFamily="18" charset="0"/>
              </a:rPr>
              <a:t>to release Animation type of movie</a:t>
            </a:r>
            <a:r>
              <a:rPr lang="en-US" sz="1800" b="0" dirty="0" smtClean="0">
                <a:latin typeface="Calibri" panose="020F0502020204030204" pitchFamily="34" charset="0"/>
                <a:cs typeface="Times New Roman" panose="02020603050405020304" pitchFamily="18" charset="0"/>
              </a:rPr>
              <a:t>.</a:t>
            </a:r>
          </a:p>
          <a:p>
            <a:pPr marL="342900" indent="-342900" algn="l">
              <a:lnSpc>
                <a:spcPct val="115000"/>
              </a:lnSpc>
              <a:spcAft>
                <a:spcPts val="1000"/>
              </a:spcAft>
              <a:buFont typeface="Wingdings" panose="05000000000000000000" pitchFamily="2" charset="2"/>
              <a:buChar char="v"/>
            </a:pPr>
            <a:r>
              <a:rPr lang="en-US" sz="1800" b="0" dirty="0" smtClean="0">
                <a:latin typeface="Calibri" panose="020F0502020204030204" pitchFamily="34" charset="0"/>
                <a:cs typeface="Times New Roman" panose="02020603050405020304" pitchFamily="18" charset="0"/>
              </a:rPr>
              <a:t>We have to launch the teaser of </a:t>
            </a:r>
            <a:r>
              <a:rPr lang="en-US" sz="1800" b="0" dirty="0">
                <a:latin typeface="Calibri" panose="020F0502020204030204" pitchFamily="34" charset="0"/>
                <a:cs typeface="Times New Roman" panose="02020603050405020304" pitchFamily="18" charset="0"/>
              </a:rPr>
              <a:t>Animation type of </a:t>
            </a:r>
            <a:r>
              <a:rPr lang="en-US" sz="1800" b="0" dirty="0" smtClean="0">
                <a:latin typeface="Calibri" panose="020F0502020204030204" pitchFamily="34" charset="0"/>
                <a:cs typeface="Times New Roman" panose="02020603050405020304" pitchFamily="18" charset="0"/>
              </a:rPr>
              <a:t>movie on social media platform for better reach among public.</a:t>
            </a:r>
          </a:p>
          <a:p>
            <a:endParaRPr lang="en-IN" dirty="0"/>
          </a:p>
        </p:txBody>
      </p:sp>
    </p:spTree>
    <p:extLst>
      <p:ext uri="{BB962C8B-B14F-4D97-AF65-F5344CB8AC3E}">
        <p14:creationId xmlns:p14="http://schemas.microsoft.com/office/powerpoint/2010/main" val="985953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31E37-E52C-4632-A0AB-73A0ECAA1363}"/>
              </a:ext>
            </a:extLst>
          </p:cNvPr>
          <p:cNvSpPr txBox="1"/>
          <p:nvPr/>
        </p:nvSpPr>
        <p:spPr>
          <a:xfrm>
            <a:off x="2892245" y="2113635"/>
            <a:ext cx="3512215" cy="830997"/>
          </a:xfrm>
          <a:prstGeom prst="rect">
            <a:avLst/>
          </a:prstGeom>
          <a:noFill/>
        </p:spPr>
        <p:txBody>
          <a:bodyPr wrap="square" rtlCol="0">
            <a:spAutoFit/>
          </a:bodyPr>
          <a:lstStyle/>
          <a:p>
            <a:pPr algn="ctr"/>
            <a:r>
              <a:rPr lang="en-IN" sz="4800" dirty="0">
                <a:solidFill>
                  <a:schemeClr val="bg1"/>
                </a:solidFill>
                <a:latin typeface="Century Schoolbook" panose="02040604050505020304" pitchFamily="18" charset="0"/>
              </a:rPr>
              <a:t>Thank You</a:t>
            </a:r>
          </a:p>
        </p:txBody>
      </p:sp>
    </p:spTree>
    <p:extLst>
      <p:ext uri="{BB962C8B-B14F-4D97-AF65-F5344CB8AC3E}">
        <p14:creationId xmlns:p14="http://schemas.microsoft.com/office/powerpoint/2010/main" val="3751050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6" cy="916230"/>
          </a:xfrm>
        </p:spPr>
        <p:txBody>
          <a:bodyPr>
            <a:normAutofit/>
          </a:bodyPr>
          <a:lstStyle/>
          <a:p>
            <a:r>
              <a:rPr lang="en-US" b="1" dirty="0">
                <a:effectLst/>
                <a:latin typeface="Century Schoolbook" panose="02040604050505020304" pitchFamily="18" charset="0"/>
              </a:rPr>
              <a:t>Aims and Objectives</a:t>
            </a:r>
            <a:endParaRPr lang="en-US" dirty="0">
              <a:effectLst/>
              <a:latin typeface="Century Schoolbook" panose="02040604050505020304" pitchFamily="18" charset="0"/>
            </a:endParaRPr>
          </a:p>
        </p:txBody>
      </p:sp>
      <p:sp>
        <p:nvSpPr>
          <p:cNvPr id="3" name="Content Placeholder 2"/>
          <p:cNvSpPr>
            <a:spLocks noGrp="1"/>
          </p:cNvSpPr>
          <p:nvPr>
            <p:ph idx="1"/>
          </p:nvPr>
        </p:nvSpPr>
        <p:spPr>
          <a:xfrm>
            <a:off x="448965" y="1502815"/>
            <a:ext cx="8246071" cy="3359510"/>
          </a:xfrm>
        </p:spPr>
        <p:txBody>
          <a:bodyPr>
            <a:normAutofit/>
          </a:bodyPr>
          <a:lstStyle/>
          <a:p>
            <a:endParaRPr lang="en-US" sz="2200" dirty="0" smtClean="0"/>
          </a:p>
          <a:p>
            <a:r>
              <a:rPr lang="en-US" sz="2200" dirty="0" smtClean="0"/>
              <a:t>The </a:t>
            </a:r>
            <a:r>
              <a:rPr lang="en-US" sz="2200" dirty="0"/>
              <a:t>main objectives of this project is to create a Linear Regression Business model from the "Anime" data in </a:t>
            </a:r>
            <a:r>
              <a:rPr lang="en-US" sz="2200" dirty="0" smtClean="0"/>
              <a:t>R &amp; </a:t>
            </a:r>
            <a:r>
              <a:rPr lang="en-US" sz="2200" dirty="0"/>
              <a:t>Predict the Rating</a:t>
            </a:r>
            <a:r>
              <a:rPr lang="en-US" sz="2200" dirty="0" smtClean="0"/>
              <a:t>.</a:t>
            </a:r>
          </a:p>
          <a:p>
            <a:r>
              <a:rPr lang="en-US" sz="2200" dirty="0"/>
              <a:t>Find the </a:t>
            </a:r>
            <a:r>
              <a:rPr lang="en-US" sz="2200" dirty="0" smtClean="0"/>
              <a:t>Significant Variables</a:t>
            </a:r>
            <a:r>
              <a:rPr lang="en-US" sz="2200" dirty="0"/>
              <a:t>, Interpretations and giving useful business recommendations.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F5EED-AA9D-4C30-9FAC-02505F9A6694}"/>
              </a:ext>
            </a:extLst>
          </p:cNvPr>
          <p:cNvSpPr txBox="1"/>
          <p:nvPr/>
        </p:nvSpPr>
        <p:spPr>
          <a:xfrm>
            <a:off x="4724705" y="49409"/>
            <a:ext cx="4114800" cy="1038746"/>
          </a:xfrm>
          <a:prstGeom prst="rect">
            <a:avLst/>
          </a:prstGeom>
          <a:noFill/>
        </p:spPr>
        <p:txBody>
          <a:bodyPr wrap="square" rtlCol="0">
            <a:spAutoFit/>
          </a:bodyPr>
          <a:lstStyle/>
          <a:p>
            <a:pPr algn="ctr"/>
            <a:r>
              <a:rPr lang="en-US" sz="3075" b="1" u="sng" dirty="0">
                <a:solidFill>
                  <a:schemeClr val="bg1"/>
                </a:solidFill>
              </a:rPr>
              <a:t>Univariate </a:t>
            </a:r>
            <a:r>
              <a:rPr lang="en-US" sz="3075" b="1" u="sng" dirty="0" smtClean="0">
                <a:solidFill>
                  <a:schemeClr val="bg1"/>
                </a:solidFill>
              </a:rPr>
              <a:t>Analysis</a:t>
            </a:r>
          </a:p>
          <a:p>
            <a:pPr algn="ctr"/>
            <a:r>
              <a:rPr lang="en-US" sz="3075" b="1" u="sng" dirty="0" smtClean="0">
                <a:solidFill>
                  <a:schemeClr val="bg1"/>
                </a:solidFill>
              </a:rPr>
              <a:t>Boxplot</a:t>
            </a:r>
            <a:endParaRPr lang="en-IN" sz="3075" b="1" u="sng" dirty="0">
              <a:solidFill>
                <a:schemeClr val="bg1"/>
              </a:solidFill>
            </a:endParaRPr>
          </a:p>
        </p:txBody>
      </p:sp>
      <p:pic>
        <p:nvPicPr>
          <p:cNvPr id="6" name="Picture 5">
            <a:extLst>
              <a:ext uri="{FF2B5EF4-FFF2-40B4-BE49-F238E27FC236}">
                <a16:creationId xmlns:a16="http://schemas.microsoft.com/office/drawing/2014/main" id="{CD5BE464-BD75-4FDD-91D2-2EF3CF09D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1378649"/>
            <a:ext cx="3772220" cy="2988305"/>
          </a:xfrm>
          <a:prstGeom prst="rect">
            <a:avLst/>
          </a:prstGeom>
        </p:spPr>
      </p:pic>
      <p:sp>
        <p:nvSpPr>
          <p:cNvPr id="7" name="TextBox 6">
            <a:extLst>
              <a:ext uri="{FF2B5EF4-FFF2-40B4-BE49-F238E27FC236}">
                <a16:creationId xmlns:a16="http://schemas.microsoft.com/office/drawing/2014/main" id="{2A9FA5C7-A993-474E-AD22-B87B891ABB05}"/>
              </a:ext>
            </a:extLst>
          </p:cNvPr>
          <p:cNvSpPr txBox="1"/>
          <p:nvPr/>
        </p:nvSpPr>
        <p:spPr>
          <a:xfrm>
            <a:off x="597552" y="4404210"/>
            <a:ext cx="7787955" cy="338554"/>
          </a:xfrm>
          <a:prstGeom prst="rect">
            <a:avLst/>
          </a:prstGeom>
          <a:noFill/>
        </p:spPr>
        <p:txBody>
          <a:bodyPr wrap="square" rtlCol="0">
            <a:spAutoFit/>
          </a:bodyPr>
          <a:lstStyle/>
          <a:p>
            <a:r>
              <a:rPr lang="en-US" sz="1600" dirty="0">
                <a:solidFill>
                  <a:schemeClr val="bg1"/>
                </a:solidFill>
              </a:rPr>
              <a:t>We need outlier treatment for each continuous columns except the target column</a:t>
            </a:r>
            <a:r>
              <a:rPr lang="en-US" sz="1600" dirty="0" smtClean="0">
                <a:solidFill>
                  <a:schemeClr val="bg1"/>
                </a:solidFill>
              </a:rPr>
              <a:t>.</a:t>
            </a:r>
            <a:endParaRPr lang="en-IN" sz="1600" dirty="0">
              <a:solidFill>
                <a:schemeClr val="bg1"/>
              </a:solidFill>
            </a:endParaRPr>
          </a:p>
        </p:txBody>
      </p:sp>
    </p:spTree>
    <p:extLst>
      <p:ext uri="{BB962C8B-B14F-4D97-AF65-F5344CB8AC3E}">
        <p14:creationId xmlns:p14="http://schemas.microsoft.com/office/powerpoint/2010/main" val="6818476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9E100-2409-4B1F-8DC4-9FD7615C1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770" y="1236246"/>
            <a:ext cx="5355794" cy="3778784"/>
          </a:xfrm>
          <a:prstGeom prst="rect">
            <a:avLst/>
          </a:prstGeom>
        </p:spPr>
      </p:pic>
      <p:sp>
        <p:nvSpPr>
          <p:cNvPr id="4" name="TextBox 3">
            <a:extLst>
              <a:ext uri="{FF2B5EF4-FFF2-40B4-BE49-F238E27FC236}">
                <a16:creationId xmlns:a16="http://schemas.microsoft.com/office/drawing/2014/main" id="{26113438-FF81-4D15-B827-D88FDAB422C0}"/>
              </a:ext>
            </a:extLst>
          </p:cNvPr>
          <p:cNvSpPr txBox="1"/>
          <p:nvPr/>
        </p:nvSpPr>
        <p:spPr>
          <a:xfrm>
            <a:off x="240119" y="2266340"/>
            <a:ext cx="3359509" cy="2062103"/>
          </a:xfrm>
          <a:prstGeom prst="rect">
            <a:avLst/>
          </a:prstGeom>
          <a:noFill/>
        </p:spPr>
        <p:txBody>
          <a:bodyPr wrap="square" rtlCol="0">
            <a:spAutoFit/>
          </a:bodyPr>
          <a:lstStyle/>
          <a:p>
            <a:r>
              <a:rPr lang="en-US" sz="1600" dirty="0">
                <a:solidFill>
                  <a:schemeClr val="bg1"/>
                </a:solidFill>
              </a:rPr>
              <a:t>As we can see from </a:t>
            </a:r>
            <a:r>
              <a:rPr lang="en-US" sz="1600" dirty="0" smtClean="0">
                <a:solidFill>
                  <a:schemeClr val="bg1"/>
                </a:solidFill>
              </a:rPr>
              <a:t>this </a:t>
            </a:r>
            <a:r>
              <a:rPr lang="en-US" sz="1600" dirty="0">
                <a:solidFill>
                  <a:schemeClr val="bg1"/>
                </a:solidFill>
              </a:rPr>
              <a:t>histogram plot that each and every continuous columns are highly positively skewed except “Rating” column. So, we need log transform to make those data normally distributed which will help us to increase the accuracy of the model.</a:t>
            </a:r>
            <a:endParaRPr lang="en-IN" sz="1600" dirty="0">
              <a:solidFill>
                <a:schemeClr val="bg1"/>
              </a:solidFill>
            </a:endParaRPr>
          </a:p>
        </p:txBody>
      </p:sp>
      <p:sp>
        <p:nvSpPr>
          <p:cNvPr id="5" name="TextBox 4">
            <a:extLst>
              <a:ext uri="{FF2B5EF4-FFF2-40B4-BE49-F238E27FC236}">
                <a16:creationId xmlns:a16="http://schemas.microsoft.com/office/drawing/2014/main" id="{19AF5EED-AA9D-4C30-9FAC-02505F9A6694}"/>
              </a:ext>
            </a:extLst>
          </p:cNvPr>
          <p:cNvSpPr txBox="1"/>
          <p:nvPr/>
        </p:nvSpPr>
        <p:spPr>
          <a:xfrm>
            <a:off x="4744059" y="107613"/>
            <a:ext cx="4114800" cy="1038746"/>
          </a:xfrm>
          <a:prstGeom prst="rect">
            <a:avLst/>
          </a:prstGeom>
          <a:noFill/>
        </p:spPr>
        <p:txBody>
          <a:bodyPr wrap="square" rtlCol="0">
            <a:spAutoFit/>
          </a:bodyPr>
          <a:lstStyle/>
          <a:p>
            <a:pPr algn="ctr"/>
            <a:r>
              <a:rPr lang="en-US" sz="3075" b="1" u="sng" dirty="0">
                <a:solidFill>
                  <a:schemeClr val="bg1"/>
                </a:solidFill>
              </a:rPr>
              <a:t>Univariate </a:t>
            </a:r>
            <a:r>
              <a:rPr lang="en-US" sz="3075" b="1" u="sng" dirty="0" smtClean="0">
                <a:solidFill>
                  <a:schemeClr val="bg1"/>
                </a:solidFill>
              </a:rPr>
              <a:t>Analysis</a:t>
            </a:r>
          </a:p>
          <a:p>
            <a:pPr algn="ctr"/>
            <a:r>
              <a:rPr lang="en-US" sz="3075" b="1" u="sng" dirty="0" smtClean="0">
                <a:solidFill>
                  <a:schemeClr val="bg1"/>
                </a:solidFill>
              </a:rPr>
              <a:t>Histogram</a:t>
            </a:r>
            <a:endParaRPr lang="en-IN" sz="3075" b="1" u="sng" dirty="0">
              <a:solidFill>
                <a:schemeClr val="bg1"/>
              </a:solidFill>
            </a:endParaRPr>
          </a:p>
        </p:txBody>
      </p:sp>
    </p:spTree>
    <p:extLst>
      <p:ext uri="{BB962C8B-B14F-4D97-AF65-F5344CB8AC3E}">
        <p14:creationId xmlns:p14="http://schemas.microsoft.com/office/powerpoint/2010/main" val="10878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EE8B5-E60D-4DEF-B009-2201BAE9EDF7}"/>
              </a:ext>
            </a:extLst>
          </p:cNvPr>
          <p:cNvSpPr txBox="1"/>
          <p:nvPr/>
        </p:nvSpPr>
        <p:spPr>
          <a:xfrm>
            <a:off x="4561818" y="171450"/>
            <a:ext cx="4514850" cy="565539"/>
          </a:xfrm>
          <a:prstGeom prst="rect">
            <a:avLst/>
          </a:prstGeom>
          <a:noFill/>
        </p:spPr>
        <p:txBody>
          <a:bodyPr wrap="square" rtlCol="0">
            <a:spAutoFit/>
          </a:bodyPr>
          <a:lstStyle/>
          <a:p>
            <a:pPr algn="ctr"/>
            <a:r>
              <a:rPr lang="en-US" sz="3075" b="1" u="sng" dirty="0">
                <a:solidFill>
                  <a:schemeClr val="bg1"/>
                </a:solidFill>
              </a:rPr>
              <a:t>Bivariate Analysis</a:t>
            </a:r>
            <a:endParaRPr lang="en-IN" sz="3075" b="1" u="sng" dirty="0">
              <a:solidFill>
                <a:schemeClr val="bg1"/>
              </a:solidFill>
            </a:endParaRPr>
          </a:p>
        </p:txBody>
      </p:sp>
      <p:sp>
        <p:nvSpPr>
          <p:cNvPr id="3" name="TextBox 2">
            <a:extLst>
              <a:ext uri="{FF2B5EF4-FFF2-40B4-BE49-F238E27FC236}">
                <a16:creationId xmlns:a16="http://schemas.microsoft.com/office/drawing/2014/main" id="{F6E4CA6D-B8E1-4600-8D32-30955B418D28}"/>
              </a:ext>
            </a:extLst>
          </p:cNvPr>
          <p:cNvSpPr txBox="1"/>
          <p:nvPr/>
        </p:nvSpPr>
        <p:spPr>
          <a:xfrm>
            <a:off x="754375" y="1655520"/>
            <a:ext cx="7329840" cy="2146742"/>
          </a:xfrm>
          <a:prstGeom prst="rect">
            <a:avLst/>
          </a:prstGeom>
          <a:noFill/>
        </p:spPr>
        <p:txBody>
          <a:bodyPr wrap="square" rtlCol="0">
            <a:spAutoFit/>
          </a:bodyPr>
          <a:lstStyle/>
          <a:p>
            <a:r>
              <a:rPr lang="en-US" sz="2000" b="1" i="1" u="sng" dirty="0">
                <a:solidFill>
                  <a:schemeClr val="bg1"/>
                </a:solidFill>
              </a:rPr>
              <a:t>Correlation Test</a:t>
            </a:r>
            <a:r>
              <a:rPr lang="en-US" sz="2000" dirty="0">
                <a:solidFill>
                  <a:schemeClr val="bg1"/>
                </a:solidFill>
              </a:rPr>
              <a:t>:- After log transformation we have found---- "watched"  ,"watching" </a:t>
            </a:r>
            <a:r>
              <a:rPr lang="en-US" sz="2000" dirty="0" smtClean="0">
                <a:solidFill>
                  <a:schemeClr val="bg1"/>
                </a:solidFill>
              </a:rPr>
              <a:t>,“</a:t>
            </a:r>
            <a:r>
              <a:rPr lang="en-US" sz="2000" dirty="0" err="1" smtClean="0">
                <a:solidFill>
                  <a:schemeClr val="bg1"/>
                </a:solidFill>
              </a:rPr>
              <a:t>WantWatch</a:t>
            </a:r>
            <a:r>
              <a:rPr lang="en-US" sz="2000" dirty="0">
                <a:solidFill>
                  <a:schemeClr val="bg1"/>
                </a:solidFill>
              </a:rPr>
              <a:t>“,"dropped" ,"votes" columns are strongly correlated with the target variable column</a:t>
            </a:r>
            <a:r>
              <a:rPr lang="en-US" sz="2000" dirty="0" smtClean="0">
                <a:solidFill>
                  <a:schemeClr val="bg1"/>
                </a:solidFill>
              </a:rPr>
              <a:t>.</a:t>
            </a:r>
          </a:p>
          <a:p>
            <a:endParaRPr lang="en-US" sz="2000" dirty="0">
              <a:solidFill>
                <a:schemeClr val="bg1"/>
              </a:solidFill>
            </a:endParaRPr>
          </a:p>
          <a:p>
            <a:r>
              <a:rPr lang="en-US" sz="2000" b="1" i="1" u="sng" dirty="0" err="1">
                <a:solidFill>
                  <a:schemeClr val="bg1"/>
                </a:solidFill>
              </a:rPr>
              <a:t>Annova</a:t>
            </a:r>
            <a:r>
              <a:rPr lang="en-US" sz="2000" b="1" i="1" u="sng" dirty="0">
                <a:solidFill>
                  <a:schemeClr val="bg1"/>
                </a:solidFill>
              </a:rPr>
              <a:t> Test</a:t>
            </a:r>
            <a:r>
              <a:rPr lang="en-US" sz="2000" dirty="0">
                <a:solidFill>
                  <a:schemeClr val="bg1"/>
                </a:solidFill>
              </a:rPr>
              <a:t>:- “MediaType” &amp; “ongoing” categorical columns are strongly correlated with “Rating” column.(cause, p-</a:t>
            </a:r>
            <a:r>
              <a:rPr lang="en-US" sz="2000" dirty="0" err="1">
                <a:solidFill>
                  <a:schemeClr val="bg1"/>
                </a:solidFill>
              </a:rPr>
              <a:t>Vaue</a:t>
            </a:r>
            <a:r>
              <a:rPr lang="en-US" sz="2000" dirty="0">
                <a:solidFill>
                  <a:schemeClr val="bg1"/>
                </a:solidFill>
              </a:rPr>
              <a:t>&lt;0.05)</a:t>
            </a:r>
          </a:p>
          <a:p>
            <a:endParaRPr lang="en-IN" sz="1350" dirty="0"/>
          </a:p>
        </p:txBody>
      </p:sp>
      <p:sp>
        <p:nvSpPr>
          <p:cNvPr id="4" name="Rectangle 1">
            <a:extLst>
              <a:ext uri="{FF2B5EF4-FFF2-40B4-BE49-F238E27FC236}">
                <a16:creationId xmlns:a16="http://schemas.microsoft.com/office/drawing/2014/main" id="{B27E54CF-D96A-4E0D-9E7B-97EEE5522E7F}"/>
              </a:ext>
            </a:extLst>
          </p:cNvPr>
          <p:cNvSpPr>
            <a:spLocks noChangeArrowheads="1"/>
          </p:cNvSpPr>
          <p:nvPr/>
        </p:nvSpPr>
        <p:spPr bwMode="auto">
          <a:xfrm>
            <a:off x="1143000" y="67576"/>
            <a:ext cx="65" cy="207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sz="1350"/>
          </a:p>
        </p:txBody>
      </p:sp>
    </p:spTree>
    <p:extLst>
      <p:ext uri="{BB962C8B-B14F-4D97-AF65-F5344CB8AC3E}">
        <p14:creationId xmlns:p14="http://schemas.microsoft.com/office/powerpoint/2010/main" val="3099829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b="1" dirty="0">
                <a:effectLst/>
                <a:latin typeface="Century Schoolbook" panose="02040604050505020304" pitchFamily="18" charset="0"/>
              </a:rPr>
              <a:t>Significant Variables</a:t>
            </a:r>
          </a:p>
        </p:txBody>
      </p:sp>
      <p:sp>
        <p:nvSpPr>
          <p:cNvPr id="5" name="Content Placeholder 4"/>
          <p:cNvSpPr>
            <a:spLocks noGrp="1"/>
          </p:cNvSpPr>
          <p:nvPr>
            <p:ph idx="1"/>
          </p:nvPr>
        </p:nvSpPr>
        <p:spPr>
          <a:xfrm>
            <a:off x="2586834" y="1197405"/>
            <a:ext cx="6108205" cy="3512215"/>
          </a:xfrm>
        </p:spPr>
        <p:txBody>
          <a:bodyPr>
            <a:normAutofit/>
          </a:bodyPr>
          <a:lstStyle/>
          <a:p>
            <a:pPr marL="0" indent="0">
              <a:buNone/>
            </a:pPr>
            <a:r>
              <a:rPr lang="en-US" sz="2000" dirty="0"/>
              <a:t>Among the 15 Independent variables, the variables which were found to be most significant in final model are as </a:t>
            </a:r>
            <a:r>
              <a:rPr lang="en-US" sz="2000" dirty="0" smtClean="0"/>
              <a:t>follows:</a:t>
            </a:r>
            <a:endParaRPr lang="en-US" sz="2000" dirty="0"/>
          </a:p>
          <a:p>
            <a:pPr lvl="1">
              <a:buFont typeface="Wingdings" panose="05000000000000000000" pitchFamily="2" charset="2"/>
              <a:buChar char="v"/>
            </a:pPr>
            <a:r>
              <a:rPr lang="en-US" sz="2400" b="1" dirty="0"/>
              <a:t>W</a:t>
            </a:r>
            <a:r>
              <a:rPr lang="en-US" sz="2400" b="1" dirty="0" smtClean="0"/>
              <a:t>atched</a:t>
            </a:r>
            <a:r>
              <a:rPr lang="en-US" sz="2400" dirty="0" smtClean="0"/>
              <a:t> </a:t>
            </a:r>
            <a:r>
              <a:rPr lang="en-US" sz="2400" dirty="0"/>
              <a:t>:</a:t>
            </a:r>
            <a:r>
              <a:rPr lang="en-US" sz="2000" dirty="0"/>
              <a:t> </a:t>
            </a:r>
            <a:r>
              <a:rPr lang="en-US" sz="2000" dirty="0" smtClean="0"/>
              <a:t>The </a:t>
            </a:r>
            <a:r>
              <a:rPr lang="en-US" sz="2000" dirty="0"/>
              <a:t>number of users who completed watching it</a:t>
            </a:r>
            <a:r>
              <a:rPr lang="en-US" sz="2000" dirty="0" smtClean="0"/>
              <a:t>.</a:t>
            </a:r>
            <a:endParaRPr lang="en-US" sz="2000" dirty="0"/>
          </a:p>
          <a:p>
            <a:pPr lvl="1">
              <a:buFont typeface="Wingdings" panose="05000000000000000000" pitchFamily="2" charset="2"/>
              <a:buChar char="v"/>
            </a:pPr>
            <a:r>
              <a:rPr lang="en-US" sz="2400" b="1" dirty="0"/>
              <a:t>MediaType</a:t>
            </a:r>
            <a:r>
              <a:rPr lang="en-US" sz="2400" dirty="0"/>
              <a:t>:</a:t>
            </a:r>
            <a:r>
              <a:rPr lang="en-US" sz="2000" dirty="0"/>
              <a:t> Format of publication of the anime releases </a:t>
            </a:r>
            <a:r>
              <a:rPr lang="en-US" sz="2000" dirty="0" smtClean="0"/>
              <a:t>(Movie/TV/TV special). </a:t>
            </a:r>
            <a:endParaRPr lang="en-US" sz="20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6" cy="916230"/>
          </a:xfrm>
        </p:spPr>
        <p:txBody>
          <a:bodyPr>
            <a:normAutofit/>
          </a:bodyPr>
          <a:lstStyle/>
          <a:p>
            <a:r>
              <a:rPr lang="en-US" b="1" dirty="0">
                <a:effectLst/>
                <a:latin typeface="Century Schoolbook" panose="02040604050505020304" pitchFamily="18" charset="0"/>
              </a:rPr>
              <a:t>Interpretations of the </a:t>
            </a:r>
            <a:r>
              <a:rPr lang="en-US" b="1" dirty="0" smtClean="0">
                <a:effectLst/>
                <a:latin typeface="Century Schoolbook" panose="02040604050505020304" pitchFamily="18" charset="0"/>
              </a:rPr>
              <a:t>variables</a:t>
            </a:r>
            <a:endParaRPr lang="en-US" b="1" dirty="0">
              <a:effectLst/>
              <a:latin typeface="Century Schoolbook" panose="02040604050505020304" pitchFamily="18" charset="0"/>
            </a:endParaRPr>
          </a:p>
        </p:txBody>
      </p:sp>
      <p:sp>
        <p:nvSpPr>
          <p:cNvPr id="3" name="Content Placeholder 2"/>
          <p:cNvSpPr>
            <a:spLocks noGrp="1"/>
          </p:cNvSpPr>
          <p:nvPr>
            <p:ph idx="1"/>
          </p:nvPr>
        </p:nvSpPr>
        <p:spPr>
          <a:xfrm>
            <a:off x="448965" y="1808225"/>
            <a:ext cx="8246071" cy="2290575"/>
          </a:xfrm>
        </p:spPr>
        <p:txBody>
          <a:bodyPr>
            <a:normAutofit/>
          </a:bodyPr>
          <a:lstStyle/>
          <a:p>
            <a:pPr marL="109728" indent="0" algn="ctr">
              <a:buNone/>
            </a:pPr>
            <a:endParaRPr lang="en-US" sz="2400" dirty="0"/>
          </a:p>
          <a:p>
            <a:pPr marL="109728" indent="0" algn="ctr">
              <a:buNone/>
            </a:pPr>
            <a:r>
              <a:rPr lang="en-US" sz="2400" dirty="0"/>
              <a:t>The variables which are found to be significant are discussed one by one as </a:t>
            </a:r>
            <a:r>
              <a:rPr lang="en-US" sz="2400" dirty="0" smtClean="0"/>
              <a:t>follows:</a:t>
            </a:r>
            <a:endParaRPr lang="en-US" sz="2400" dirty="0"/>
          </a:p>
          <a:p>
            <a:endParaRPr lang="en-US" sz="2000" dirty="0"/>
          </a:p>
          <a:p>
            <a:endParaRPr lang="en-US" dirty="0"/>
          </a:p>
        </p:txBody>
      </p:sp>
    </p:spTree>
    <p:extLst>
      <p:ext uri="{BB962C8B-B14F-4D97-AF65-F5344CB8AC3E}">
        <p14:creationId xmlns:p14="http://schemas.microsoft.com/office/powerpoint/2010/main" val="281297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pPr algn="ctr"/>
            <a:r>
              <a:rPr lang="en-US" b="1" dirty="0" smtClean="0">
                <a:effectLst/>
                <a:latin typeface="Century Schoolbook" panose="02040604050505020304" pitchFamily="18" charset="0"/>
              </a:rPr>
              <a:t>Watched vs Rating</a:t>
            </a:r>
            <a:endParaRPr lang="en-US" b="1" dirty="0">
              <a:effectLst/>
              <a:latin typeface="Century Schoolbook" panose="02040604050505020304" pitchFamily="18" charset="0"/>
            </a:endParaRPr>
          </a:p>
        </p:txBody>
      </p:sp>
      <p:sp>
        <p:nvSpPr>
          <p:cNvPr id="7" name="TextBox 6">
            <a:extLst>
              <a:ext uri="{FF2B5EF4-FFF2-40B4-BE49-F238E27FC236}">
                <a16:creationId xmlns:a16="http://schemas.microsoft.com/office/drawing/2014/main" id="{7F065369-454B-4069-8EF9-ED87A74872D5}"/>
              </a:ext>
            </a:extLst>
          </p:cNvPr>
          <p:cNvSpPr txBox="1"/>
          <p:nvPr/>
        </p:nvSpPr>
        <p:spPr>
          <a:xfrm>
            <a:off x="2281425" y="3421754"/>
            <a:ext cx="6566315" cy="1200329"/>
          </a:xfrm>
          <a:prstGeom prst="rect">
            <a:avLst/>
          </a:prstGeom>
          <a:noFill/>
        </p:spPr>
        <p:txBody>
          <a:bodyPr wrap="square">
            <a:spAutoFit/>
          </a:bodyPr>
          <a:lstStyle/>
          <a:p>
            <a:r>
              <a:rPr lang="en-IN" dirty="0" smtClean="0">
                <a:solidFill>
                  <a:schemeClr val="bg1"/>
                </a:solidFill>
              </a:rPr>
              <a:t>It </a:t>
            </a:r>
            <a:r>
              <a:rPr lang="en-IN" dirty="0">
                <a:solidFill>
                  <a:schemeClr val="bg1"/>
                </a:solidFill>
              </a:rPr>
              <a:t>has been observed from </a:t>
            </a:r>
            <a:r>
              <a:rPr lang="en-IN" dirty="0" smtClean="0">
                <a:solidFill>
                  <a:schemeClr val="bg1"/>
                </a:solidFill>
              </a:rPr>
              <a:t>this curve </a:t>
            </a:r>
            <a:r>
              <a:rPr lang="en-IN" dirty="0">
                <a:solidFill>
                  <a:schemeClr val="bg1"/>
                </a:solidFill>
              </a:rPr>
              <a:t>that </a:t>
            </a:r>
            <a:r>
              <a:rPr lang="en-IN" dirty="0" smtClean="0">
                <a:solidFill>
                  <a:schemeClr val="bg1"/>
                </a:solidFill>
              </a:rPr>
              <a:t>“Rating” </a:t>
            </a:r>
            <a:r>
              <a:rPr lang="en-IN" dirty="0">
                <a:solidFill>
                  <a:schemeClr val="bg1"/>
                </a:solidFill>
              </a:rPr>
              <a:t>is increasing with increase of </a:t>
            </a:r>
            <a:r>
              <a:rPr lang="en-IN" dirty="0">
                <a:solidFill>
                  <a:schemeClr val="bg1"/>
                </a:solidFill>
              </a:rPr>
              <a:t>“Watched”. </a:t>
            </a:r>
            <a:r>
              <a:rPr lang="en-IN" dirty="0" smtClean="0">
                <a:solidFill>
                  <a:schemeClr val="bg1"/>
                </a:solidFill>
              </a:rPr>
              <a:t>So, </a:t>
            </a:r>
            <a:r>
              <a:rPr lang="en-IN" dirty="0">
                <a:solidFill>
                  <a:schemeClr val="bg1"/>
                </a:solidFill>
              </a:rPr>
              <a:t>these two columns are positively correlated. Increasing rate of </a:t>
            </a:r>
            <a:r>
              <a:rPr lang="en-IN" dirty="0" smtClean="0">
                <a:solidFill>
                  <a:schemeClr val="bg1"/>
                </a:solidFill>
              </a:rPr>
              <a:t>Watched </a:t>
            </a:r>
            <a:r>
              <a:rPr lang="en-IN" dirty="0">
                <a:solidFill>
                  <a:schemeClr val="bg1"/>
                </a:solidFill>
              </a:rPr>
              <a:t>help to increase the rating of the anime series which makes it more popular than others.</a:t>
            </a:r>
          </a:p>
        </p:txBody>
      </p:sp>
      <p:pic>
        <p:nvPicPr>
          <p:cNvPr id="12" name="Content Placeholder 11"/>
          <p:cNvPicPr>
            <a:picLocks noGrp="1" noChangeAspect="1"/>
          </p:cNvPicPr>
          <p:nvPr>
            <p:ph idx="1"/>
          </p:nvPr>
        </p:nvPicPr>
        <p:blipFill>
          <a:blip r:embed="rId3"/>
          <a:stretch>
            <a:fillRect/>
          </a:stretch>
        </p:blipFill>
        <p:spPr>
          <a:xfrm>
            <a:off x="2868631" y="1009966"/>
            <a:ext cx="5391902" cy="2372056"/>
          </a:xfrm>
          <a:prstGeom prst="rect">
            <a:avLst/>
          </a:prstGeom>
        </p:spPr>
      </p:pic>
    </p:spTree>
    <p:extLst>
      <p:ext uri="{BB962C8B-B14F-4D97-AF65-F5344CB8AC3E}">
        <p14:creationId xmlns:p14="http://schemas.microsoft.com/office/powerpoint/2010/main" val="784802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pPr algn="ctr"/>
            <a:r>
              <a:rPr lang="en-US" b="1" dirty="0">
                <a:effectLst/>
                <a:latin typeface="Century Schoolbook" panose="02040604050505020304" pitchFamily="18" charset="0"/>
              </a:rPr>
              <a:t>Media </a:t>
            </a:r>
            <a:r>
              <a:rPr lang="en-US" b="1" dirty="0" smtClean="0">
                <a:effectLst/>
                <a:latin typeface="Century Schoolbook" panose="02040604050505020304" pitchFamily="18" charset="0"/>
              </a:rPr>
              <a:t>Type vs Rating</a:t>
            </a:r>
            <a:endParaRPr lang="en-US" b="1" dirty="0">
              <a:effectLst/>
              <a:latin typeface="Century Schoolbook" panose="02040604050505020304" pitchFamily="18" charset="0"/>
            </a:endParaRPr>
          </a:p>
        </p:txBody>
      </p:sp>
      <p:sp>
        <p:nvSpPr>
          <p:cNvPr id="7" name="TextBox 6">
            <a:extLst>
              <a:ext uri="{FF2B5EF4-FFF2-40B4-BE49-F238E27FC236}">
                <a16:creationId xmlns:a16="http://schemas.microsoft.com/office/drawing/2014/main" id="{7F065369-454B-4069-8EF9-ED87A74872D5}"/>
              </a:ext>
            </a:extLst>
          </p:cNvPr>
          <p:cNvSpPr txBox="1"/>
          <p:nvPr/>
        </p:nvSpPr>
        <p:spPr>
          <a:xfrm>
            <a:off x="2128720" y="3487980"/>
            <a:ext cx="6719020" cy="1015663"/>
          </a:xfrm>
          <a:prstGeom prst="rect">
            <a:avLst/>
          </a:prstGeom>
          <a:noFill/>
        </p:spPr>
        <p:txBody>
          <a:bodyPr wrap="square">
            <a:spAutoFit/>
          </a:bodyPr>
          <a:lstStyle/>
          <a:p>
            <a:r>
              <a:rPr lang="en-IN" sz="2000" dirty="0" smtClean="0">
                <a:solidFill>
                  <a:schemeClr val="bg1"/>
                </a:solidFill>
              </a:rPr>
              <a:t>Movie</a:t>
            </a:r>
            <a:r>
              <a:rPr lang="en-IN" sz="2000" dirty="0">
                <a:solidFill>
                  <a:schemeClr val="bg1"/>
                </a:solidFill>
              </a:rPr>
              <a:t>, </a:t>
            </a:r>
            <a:r>
              <a:rPr lang="en-IN" sz="2000" dirty="0" err="1" smtClean="0">
                <a:solidFill>
                  <a:schemeClr val="bg1"/>
                </a:solidFill>
              </a:rPr>
              <a:t>Tv</a:t>
            </a:r>
            <a:r>
              <a:rPr lang="en-IN" sz="2000" dirty="0" smtClean="0">
                <a:solidFill>
                  <a:schemeClr val="bg1"/>
                </a:solidFill>
              </a:rPr>
              <a:t>, </a:t>
            </a:r>
            <a:r>
              <a:rPr lang="en-IN" sz="2000" dirty="0" err="1" smtClean="0">
                <a:solidFill>
                  <a:schemeClr val="bg1"/>
                </a:solidFill>
              </a:rPr>
              <a:t>Tv</a:t>
            </a:r>
            <a:r>
              <a:rPr lang="en-IN" sz="2000" dirty="0" smtClean="0">
                <a:solidFill>
                  <a:schemeClr val="bg1"/>
                </a:solidFill>
              </a:rPr>
              <a:t> </a:t>
            </a:r>
            <a:r>
              <a:rPr lang="en-IN" sz="2000" dirty="0">
                <a:solidFill>
                  <a:schemeClr val="bg1"/>
                </a:solidFill>
              </a:rPr>
              <a:t>Special </a:t>
            </a:r>
            <a:r>
              <a:rPr lang="en-IN" sz="2000" dirty="0" smtClean="0">
                <a:solidFill>
                  <a:schemeClr val="bg1"/>
                </a:solidFill>
              </a:rPr>
              <a:t>are the </a:t>
            </a:r>
            <a:r>
              <a:rPr lang="en-IN" sz="2000" dirty="0">
                <a:solidFill>
                  <a:schemeClr val="bg1"/>
                </a:solidFill>
              </a:rPr>
              <a:t>significant category </a:t>
            </a:r>
            <a:r>
              <a:rPr lang="en-IN" sz="2000" dirty="0" smtClean="0">
                <a:solidFill>
                  <a:schemeClr val="bg1"/>
                </a:solidFill>
              </a:rPr>
              <a:t> of </a:t>
            </a:r>
            <a:r>
              <a:rPr lang="en-IN" sz="2000" dirty="0" err="1" smtClean="0">
                <a:solidFill>
                  <a:schemeClr val="bg1"/>
                </a:solidFill>
              </a:rPr>
              <a:t>MediaType</a:t>
            </a:r>
            <a:r>
              <a:rPr lang="en-IN" sz="2000" dirty="0" smtClean="0">
                <a:solidFill>
                  <a:schemeClr val="bg1"/>
                </a:solidFill>
              </a:rPr>
              <a:t> </a:t>
            </a:r>
            <a:r>
              <a:rPr lang="en-IN" sz="2000" dirty="0" smtClean="0">
                <a:solidFill>
                  <a:schemeClr val="bg1"/>
                </a:solidFill>
              </a:rPr>
              <a:t>as per final model. These types </a:t>
            </a:r>
            <a:r>
              <a:rPr lang="en-IN" sz="2000" dirty="0">
                <a:solidFill>
                  <a:schemeClr val="bg1"/>
                </a:solidFill>
              </a:rPr>
              <a:t>have more rating value and popularity than </a:t>
            </a:r>
            <a:r>
              <a:rPr lang="en-IN" sz="2000" dirty="0" smtClean="0">
                <a:solidFill>
                  <a:schemeClr val="bg1"/>
                </a:solidFill>
              </a:rPr>
              <a:t>others.</a:t>
            </a:r>
            <a:endParaRPr lang="en-IN" sz="2000" dirty="0">
              <a:solidFill>
                <a:schemeClr val="bg1"/>
              </a:solidFill>
            </a:endParaRPr>
          </a:p>
        </p:txBody>
      </p:sp>
      <p:pic>
        <p:nvPicPr>
          <p:cNvPr id="5" name="Picture 4"/>
          <p:cNvPicPr>
            <a:picLocks noChangeAspect="1"/>
          </p:cNvPicPr>
          <p:nvPr/>
        </p:nvPicPr>
        <p:blipFill>
          <a:blip r:embed="rId3"/>
          <a:stretch>
            <a:fillRect/>
          </a:stretch>
        </p:blipFill>
        <p:spPr>
          <a:xfrm>
            <a:off x="2739540" y="1156403"/>
            <a:ext cx="5391902" cy="2076740"/>
          </a:xfrm>
          <a:prstGeom prst="rect">
            <a:avLst/>
          </a:prstGeom>
        </p:spPr>
      </p:pic>
    </p:spTree>
    <p:extLst>
      <p:ext uri="{BB962C8B-B14F-4D97-AF65-F5344CB8AC3E}">
        <p14:creationId xmlns:p14="http://schemas.microsoft.com/office/powerpoint/2010/main" val="422965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511</Words>
  <Application>Microsoft Office PowerPoint</Application>
  <PresentationFormat>On-screen Show (16:9)</PresentationFormat>
  <Paragraphs>37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Times New Roman</vt:lpstr>
      <vt:lpstr>Wingdings</vt:lpstr>
      <vt:lpstr>Office Theme</vt:lpstr>
      <vt:lpstr>R Project Predictive Analysis of Anime Data (Movie / Web series)</vt:lpstr>
      <vt:lpstr>Aims and Objectives</vt:lpstr>
      <vt:lpstr>PowerPoint Presentation</vt:lpstr>
      <vt:lpstr>PowerPoint Presentation</vt:lpstr>
      <vt:lpstr>PowerPoint Presentation</vt:lpstr>
      <vt:lpstr>Significant Variables</vt:lpstr>
      <vt:lpstr>Interpretations of the variables</vt:lpstr>
      <vt:lpstr>Watched vs Rating</vt:lpstr>
      <vt:lpstr>Media Type vs Rating</vt:lpstr>
      <vt:lpstr>Results Obtained</vt:lpstr>
      <vt:lpstr>Business Recommendation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Pranab Kumar Paul</dc:creator>
  <cp:lastModifiedBy>Pranab Kumar Paul</cp:lastModifiedBy>
  <cp:revision>225</cp:revision>
  <dcterms:created xsi:type="dcterms:W3CDTF">2013-08-21T19:17:07Z</dcterms:created>
  <dcterms:modified xsi:type="dcterms:W3CDTF">2021-02-03T17:43:02Z</dcterms:modified>
</cp:coreProperties>
</file>