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1"/>
  </p:notesMasterIdLst>
  <p:handoutMasterIdLst>
    <p:handoutMasterId r:id="rId12"/>
  </p:handoutMasterIdLst>
  <p:sldIdLst>
    <p:sldId id="256" r:id="rId5"/>
    <p:sldId id="289" r:id="rId6"/>
    <p:sldId id="265" r:id="rId7"/>
    <p:sldId id="296" r:id="rId8"/>
    <p:sldId id="297" r:id="rId9"/>
    <p:sldId id="295" r:id="rId1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6" d="100"/>
          <a:sy n="96" d="100"/>
        </p:scale>
        <p:origin x="1152" y="31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49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245C065-7973-41A8-A2CC-441A8BA3384C}" type="datetime1">
              <a:rPr lang="en-GB" smtClean="0"/>
              <a:t>07/04/2025</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7A586-3225-45EC-B90F-43F9676D14C2}" type="datetime1">
              <a:rPr lang="en-GB" smtClean="0"/>
              <a:pPr/>
              <a:t>07/04/2025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77233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a:t>
            </a:fld>
            <a:endParaRPr lang="en-GB"/>
          </a:p>
        </p:txBody>
      </p:sp>
    </p:spTree>
    <p:extLst>
      <p:ext uri="{BB962C8B-B14F-4D97-AF65-F5344CB8AC3E}">
        <p14:creationId xmlns:p14="http://schemas.microsoft.com/office/powerpoint/2010/main" val="2839078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err="1"/>
              <a:t>Autogen</a:t>
            </a:r>
            <a:r>
              <a:rPr lang="en-SG"/>
              <a:t> was created from Microsoft Research Team and is a python library to simplify creation of multi-agent workflows</a:t>
            </a:r>
          </a:p>
          <a:p>
            <a:r>
              <a:rPr lang="en-SG"/>
              <a:t>spinoff from FLAML project on Mar 29, 2023</a:t>
            </a:r>
          </a:p>
        </p:txBody>
      </p:sp>
      <p:sp>
        <p:nvSpPr>
          <p:cNvPr id="4" name="Slide Number Placeholder 3"/>
          <p:cNvSpPr>
            <a:spLocks noGrp="1"/>
          </p:cNvSpPr>
          <p:nvPr>
            <p:ph type="sldNum" sz="quarter" idx="5"/>
          </p:nvPr>
        </p:nvSpPr>
        <p:spPr/>
        <p:txBody>
          <a:bodyPr/>
          <a:lstStyle/>
          <a:p>
            <a:fld id="{4B9C1B0D-3430-4D03-BAC5-F48BEACC17C0}" type="slidenum">
              <a:rPr lang="en-SG" smtClean="0"/>
              <a:t>3</a:t>
            </a:fld>
            <a:endParaRPr lang="en-SG"/>
          </a:p>
        </p:txBody>
      </p:sp>
    </p:spTree>
    <p:extLst>
      <p:ext uri="{BB962C8B-B14F-4D97-AF65-F5344CB8AC3E}">
        <p14:creationId xmlns:p14="http://schemas.microsoft.com/office/powerpoint/2010/main" val="33026247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n-GB" noProof="0"/>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a:p>
            <a:pPr lvl="1" rtl="0"/>
            <a:r>
              <a:rPr lang="en-US" noProof="0"/>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n-US" noProof="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n-US" noProof="0"/>
              <a:t>Click icon to add chart</a:t>
            </a:r>
            <a:endParaRPr lang="en-GB" noProof="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n-US" noProof="0"/>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n-US" noProof="0"/>
              <a:t>Click icon to add SmartArt graphic</a:t>
            </a:r>
            <a:endParaRPr lang="en-GB" noProof="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n-US" noProof="0"/>
              <a:t>Click icon to add picture</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n-US" noProof="0"/>
              <a:t>Click icon to add picture</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n-US" noProof="0"/>
              <a:t>Click icon to add picture</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US" noProof="0"/>
              <a:t>Click icon to add picture</a:t>
            </a:r>
            <a:endParaRPr lang="en-GB" noProof="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US" noProof="0"/>
              <a:t>Click icon to add picture</a:t>
            </a:r>
            <a:endParaRPr lang="en-GB" noProof="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US" noProof="0"/>
              <a:t>Click icon to add picture</a:t>
            </a:r>
            <a:endParaRPr lang="en-GB" noProof="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GB"/>
              <a:t>Click to edit Master title style</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491432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 id="2147483701"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21.xml"/><Relationship Id="rId6" Type="http://schemas.openxmlformats.org/officeDocument/2006/relationships/hyperlink" Target="https://microsoft.github.io/autogen/" TargetMode="External"/><Relationship Id="rId5" Type="http://schemas.openxmlformats.org/officeDocument/2006/relationships/image" Target="../media/image28.png"/><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rosoft/autogen/tree/0.2"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pPr rtl="0"/>
            <a:r>
              <a:rPr lang="en-GB" dirty="0" err="1"/>
              <a:t>Autogen</a:t>
            </a:r>
            <a:endParaRPr lang="en-GB"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rtlCol="0"/>
          <a:lstStyle/>
          <a:p>
            <a:pPr rtl="0"/>
            <a:r>
              <a:rPr lang="en-GB" dirty="0"/>
              <a:t>Pranab Paul</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336770" y="4305492"/>
            <a:ext cx="3139440" cy="1325563"/>
          </a:xfrm>
        </p:spPr>
        <p:txBody>
          <a:bodyPr rtlCol="0"/>
          <a:lstStyle/>
          <a:p>
            <a:pPr rtl="0"/>
            <a:r>
              <a:rPr lang="en-GB" dirty="0"/>
              <a:t>What is </a:t>
            </a:r>
            <a:r>
              <a:rPr lang="en-GB" dirty="0" err="1"/>
              <a:t>AutoGen</a:t>
            </a:r>
            <a:endParaRPr lang="en-GB" dirty="0"/>
          </a:p>
        </p:txBody>
      </p:sp>
      <p:sp>
        <p:nvSpPr>
          <p:cNvPr id="31" name="TextBox 30">
            <a:extLst>
              <a:ext uri="{FF2B5EF4-FFF2-40B4-BE49-F238E27FC236}">
                <a16:creationId xmlns:a16="http://schemas.microsoft.com/office/drawing/2014/main" id="{2ADCA3C1-8476-F7F6-2037-464D3DCBE4AF}"/>
              </a:ext>
            </a:extLst>
          </p:cNvPr>
          <p:cNvSpPr txBox="1"/>
          <p:nvPr/>
        </p:nvSpPr>
        <p:spPr>
          <a:xfrm>
            <a:off x="3476210" y="843677"/>
            <a:ext cx="8888068" cy="4893647"/>
          </a:xfrm>
          <a:prstGeom prst="rect">
            <a:avLst/>
          </a:prstGeom>
          <a:noFill/>
        </p:spPr>
        <p:txBody>
          <a:bodyPr wrap="square">
            <a:spAutoFit/>
          </a:bodyPr>
          <a:lstStyle/>
          <a:p>
            <a:pPr marL="285750" indent="-285750">
              <a:buFont typeface="Arial" panose="020B0604020202020204" pitchFamily="34" charset="0"/>
              <a:buChar char="•"/>
            </a:pPr>
            <a:r>
              <a:rPr lang="en-GB" sz="2400" b="0" i="0" dirty="0">
                <a:solidFill>
                  <a:srgbClr val="242424"/>
                </a:solidFill>
                <a:effectLst/>
                <a:latin typeface="Segoe UI Light" panose="020B0502040204020203" pitchFamily="34" charset="0"/>
                <a:cs typeface="Segoe UI Light" panose="020B0502040204020203" pitchFamily="34" charset="0"/>
              </a:rPr>
              <a:t>An open-source framework designed by Microsoft Research’s AI Frontiers Lab to build AI agent systems. It simplifies the creation and orchestration of event-driven, distributed agentic applications, enabling multiple LLMs and SLM’s, tools, and advanced multi-agent design patterns. </a:t>
            </a:r>
          </a:p>
          <a:p>
            <a:pPr marL="285750" indent="-285750">
              <a:buFont typeface="Arial" panose="020B0604020202020204" pitchFamily="34" charset="0"/>
              <a:buChar char="•"/>
            </a:pPr>
            <a:r>
              <a:rPr lang="en-GB" sz="2400" b="0" i="0" dirty="0" err="1">
                <a:solidFill>
                  <a:srgbClr val="242424"/>
                </a:solidFill>
                <a:effectLst/>
                <a:latin typeface="Segoe UI Light" panose="020B0502040204020203" pitchFamily="34" charset="0"/>
                <a:cs typeface="Segoe UI Light" panose="020B0502040204020203" pitchFamily="34" charset="0"/>
              </a:rPr>
              <a:t>AutoGen</a:t>
            </a:r>
            <a:r>
              <a:rPr lang="en-GB" sz="2400" b="0" i="0" dirty="0">
                <a:solidFill>
                  <a:srgbClr val="242424"/>
                </a:solidFill>
                <a:effectLst/>
                <a:latin typeface="Segoe UI Light" panose="020B0502040204020203" pitchFamily="34" charset="0"/>
                <a:cs typeface="Segoe UI Light" panose="020B0502040204020203" pitchFamily="34" charset="0"/>
              </a:rPr>
              <a:t> supports scenarios where multiple agents interact with each other to complete complex tasks autonomously or with human oversight. </a:t>
            </a:r>
          </a:p>
          <a:p>
            <a:pPr marL="285750" indent="-285750">
              <a:buFont typeface="Arial" panose="020B0604020202020204" pitchFamily="34" charset="0"/>
              <a:buChar char="•"/>
            </a:pPr>
            <a:r>
              <a:rPr lang="en-GB" sz="2400" b="0" i="0" dirty="0">
                <a:solidFill>
                  <a:srgbClr val="242424"/>
                </a:solidFill>
                <a:effectLst/>
                <a:latin typeface="Segoe UI Light" panose="020B0502040204020203" pitchFamily="34" charset="0"/>
                <a:cs typeface="Segoe UI Light" panose="020B0502040204020203" pitchFamily="34" charset="0"/>
              </a:rPr>
              <a:t>The event-driven and distributed architecture makes it suitable for workflows that require long-running autonomous agents that collaborate across information boundaries with variable degrees of human involvement. </a:t>
            </a:r>
          </a:p>
          <a:p>
            <a:pPr marL="285750" indent="-285750">
              <a:buFont typeface="Arial" panose="020B0604020202020204" pitchFamily="34" charset="0"/>
              <a:buChar char="•"/>
            </a:pPr>
            <a:r>
              <a:rPr lang="en-GB" sz="2400" b="0" i="0" dirty="0" err="1">
                <a:solidFill>
                  <a:srgbClr val="242424"/>
                </a:solidFill>
                <a:effectLst/>
                <a:latin typeface="Segoe UI Light" panose="020B0502040204020203" pitchFamily="34" charset="0"/>
                <a:cs typeface="Segoe UI Light" panose="020B0502040204020203" pitchFamily="34" charset="0"/>
              </a:rPr>
              <a:t>AutoGen</a:t>
            </a:r>
            <a:r>
              <a:rPr lang="en-GB" sz="2400" b="0" i="0" dirty="0">
                <a:solidFill>
                  <a:srgbClr val="242424"/>
                </a:solidFill>
                <a:effectLst/>
                <a:latin typeface="Segoe UI Light" panose="020B0502040204020203" pitchFamily="34" charset="0"/>
                <a:cs typeface="Segoe UI Light" panose="020B0502040204020203" pitchFamily="34" charset="0"/>
              </a:rPr>
              <a:t> currently supports C# and Python.</a:t>
            </a:r>
            <a:endParaRPr lang="en-GB" sz="24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44941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7B0E15-ADB1-694A-75A9-37A6CBCC1735}"/>
              </a:ext>
            </a:extLst>
          </p:cNvPr>
          <p:cNvSpPr>
            <a:spLocks noGrp="1"/>
          </p:cNvSpPr>
          <p:nvPr>
            <p:ph type="title"/>
          </p:nvPr>
        </p:nvSpPr>
        <p:spPr>
          <a:xfrm>
            <a:off x="768626" y="136536"/>
            <a:ext cx="10515600" cy="1325563"/>
          </a:xfrm>
        </p:spPr>
        <p:txBody>
          <a:bodyPr>
            <a:normAutofit/>
          </a:bodyPr>
          <a:lstStyle/>
          <a:p>
            <a:r>
              <a:rPr lang="en-GB" sz="3600" dirty="0" err="1"/>
              <a:t>AutoGen</a:t>
            </a:r>
            <a:r>
              <a:rPr lang="en-GB" sz="3600" dirty="0"/>
              <a:t> concepts</a:t>
            </a:r>
            <a:endParaRPr lang="en-SG" sz="3600" dirty="0"/>
          </a:p>
        </p:txBody>
      </p:sp>
      <p:sp>
        <p:nvSpPr>
          <p:cNvPr id="12" name="Content Placeholder 11">
            <a:extLst>
              <a:ext uri="{FF2B5EF4-FFF2-40B4-BE49-F238E27FC236}">
                <a16:creationId xmlns:a16="http://schemas.microsoft.com/office/drawing/2014/main" id="{5C6797CD-0A5C-7A3F-DB33-D7DDFA1CF9AC}"/>
              </a:ext>
            </a:extLst>
          </p:cNvPr>
          <p:cNvSpPr>
            <a:spLocks noGrp="1"/>
          </p:cNvSpPr>
          <p:nvPr>
            <p:ph sz="quarter" idx="10"/>
          </p:nvPr>
        </p:nvSpPr>
        <p:spPr>
          <a:xfrm>
            <a:off x="584200" y="1435100"/>
            <a:ext cx="5871840" cy="4514180"/>
          </a:xfrm>
        </p:spPr>
        <p:txBody>
          <a:bodyPr/>
          <a:lstStyle/>
          <a:p>
            <a:pPr algn="l" rtl="0" fontAlgn="base">
              <a:buFont typeface="Arial" panose="020B0604020202020204" pitchFamily="34" charset="0"/>
              <a:buChar char="•"/>
            </a:pPr>
            <a:r>
              <a:rPr lang="en-US" sz="2400" b="1" i="0" u="none" strike="noStrike" dirty="0">
                <a:effectLst/>
                <a:latin typeface="Segoe UI Light" panose="020B0502040204020203" pitchFamily="34" charset="0"/>
                <a:cs typeface="Segoe UI Light" panose="020B0502040204020203" pitchFamily="34" charset="0"/>
              </a:rPr>
              <a:t>Customizable and conversable agents</a:t>
            </a:r>
            <a:r>
              <a:rPr lang="en-US" sz="2400" b="0" i="0" u="none" strike="noStrike" dirty="0">
                <a:effectLst/>
                <a:latin typeface="Segoe UI Light" panose="020B0502040204020203" pitchFamily="34" charset="0"/>
                <a:cs typeface="Segoe UI Light" panose="020B0502040204020203" pitchFamily="34" charset="0"/>
              </a:rPr>
              <a:t>:</a:t>
            </a:r>
            <a:r>
              <a:rPr lang="en-US" sz="2400" b="0" i="0" dirty="0">
                <a:effectLst/>
                <a:latin typeface="Segoe UI Light" panose="020B0502040204020203" pitchFamily="34" charset="0"/>
                <a:cs typeface="Segoe UI Light" panose="020B0502040204020203" pitchFamily="34" charset="0"/>
              </a:rPr>
              <a:t>​</a:t>
            </a:r>
          </a:p>
          <a:p>
            <a:pPr lvl="1" fontAlgn="base">
              <a:buFont typeface="Arial" panose="020B0604020202020204" pitchFamily="34" charset="0"/>
              <a:buChar char="•"/>
            </a:pPr>
            <a:r>
              <a:rPr lang="en-US" sz="2400" b="0" i="0" u="none" strike="noStrike" dirty="0" err="1">
                <a:effectLst/>
                <a:latin typeface="Segoe UI Light" panose="020B0502040204020203" pitchFamily="34" charset="0"/>
                <a:cs typeface="Segoe UI Light" panose="020B0502040204020203" pitchFamily="34" charset="0"/>
              </a:rPr>
              <a:t>AutoGen</a:t>
            </a:r>
            <a:r>
              <a:rPr lang="en-US" sz="2400" b="0" i="0" u="none" strike="noStrike" dirty="0">
                <a:effectLst/>
                <a:latin typeface="Segoe UI Light" panose="020B0502040204020203" pitchFamily="34" charset="0"/>
                <a:cs typeface="Segoe UI Light" panose="020B0502040204020203" pitchFamily="34" charset="0"/>
              </a:rPr>
              <a:t> uses a generic design of agents that can leverage LLMs, human inputs, tools, or a combination of them </a:t>
            </a:r>
            <a:r>
              <a:rPr lang="en-US" sz="2400" b="0" i="0" dirty="0">
                <a:effectLst/>
                <a:latin typeface="Segoe UI Light" panose="020B0502040204020203" pitchFamily="34" charset="0"/>
                <a:cs typeface="Segoe UI Light" panose="020B0502040204020203" pitchFamily="34" charset="0"/>
              </a:rPr>
              <a:t>​​</a:t>
            </a:r>
          </a:p>
          <a:p>
            <a:pPr algn="l" rtl="0" fontAlgn="base">
              <a:buFont typeface="Arial" panose="020B0604020202020204" pitchFamily="34" charset="0"/>
              <a:buChar char="•"/>
            </a:pPr>
            <a:r>
              <a:rPr lang="en-US" sz="2400" b="1" i="0" u="none" strike="noStrike" dirty="0">
                <a:effectLst/>
                <a:latin typeface="Segoe UI Light" panose="020B0502040204020203" pitchFamily="34" charset="0"/>
                <a:cs typeface="Segoe UI Light" panose="020B0502040204020203" pitchFamily="34" charset="0"/>
              </a:rPr>
              <a:t>Conversation programming</a:t>
            </a:r>
            <a:r>
              <a:rPr lang="en-US" sz="2400" b="0" i="0" u="none" strike="noStrike" dirty="0">
                <a:effectLst/>
                <a:latin typeface="Segoe UI Light" panose="020B0502040204020203" pitchFamily="34" charset="0"/>
                <a:cs typeface="Segoe UI Light" panose="020B0502040204020203" pitchFamily="34" charset="0"/>
              </a:rPr>
              <a:t>:</a:t>
            </a:r>
            <a:r>
              <a:rPr lang="en-US" sz="2400" b="0" i="0" dirty="0">
                <a:effectLst/>
                <a:latin typeface="Segoe UI Light" panose="020B0502040204020203" pitchFamily="34" charset="0"/>
                <a:cs typeface="Segoe UI Light" panose="020B0502040204020203" pitchFamily="34" charset="0"/>
              </a:rPr>
              <a:t>​</a:t>
            </a:r>
          </a:p>
          <a:p>
            <a:pPr lvl="1" fontAlgn="base">
              <a:buFont typeface="Arial" panose="020B0604020202020204" pitchFamily="34" charset="0"/>
              <a:buChar char="•"/>
            </a:pPr>
            <a:r>
              <a:rPr lang="en-US" sz="2400" b="0" i="0" u="none" strike="noStrike" dirty="0">
                <a:effectLst/>
                <a:latin typeface="Segoe UI Light" panose="020B0502040204020203" pitchFamily="34" charset="0"/>
                <a:cs typeface="Segoe UI Light" panose="020B0502040204020203" pitchFamily="34" charset="0"/>
              </a:rPr>
              <a:t>defining a set of conversable agents with specific capabilities and roles</a:t>
            </a:r>
            <a:r>
              <a:rPr lang="en-US" sz="2400" b="0" i="0" dirty="0">
                <a:effectLst/>
                <a:latin typeface="Segoe UI Light" panose="020B0502040204020203" pitchFamily="34" charset="0"/>
                <a:cs typeface="Segoe UI Light" panose="020B0502040204020203" pitchFamily="34" charset="0"/>
              </a:rPr>
              <a:t>​</a:t>
            </a:r>
            <a:r>
              <a:rPr lang="en-US" sz="2400" dirty="0">
                <a:latin typeface="Segoe UI Light" panose="020B0502040204020203" pitchFamily="34" charset="0"/>
                <a:cs typeface="Segoe UI Light" panose="020B0502040204020203" pitchFamily="34" charset="0"/>
              </a:rPr>
              <a:t> </a:t>
            </a:r>
          </a:p>
          <a:p>
            <a:pPr lvl="1" fontAlgn="base">
              <a:buFont typeface="Arial" panose="020B0604020202020204" pitchFamily="34" charset="0"/>
              <a:buChar char="•"/>
            </a:pPr>
            <a:r>
              <a:rPr lang="en-US" sz="2400" b="0" i="0" u="none" strike="noStrike" dirty="0">
                <a:effectLst/>
                <a:latin typeface="Segoe UI Light" panose="020B0502040204020203" pitchFamily="34" charset="0"/>
                <a:cs typeface="Segoe UI Light" panose="020B0502040204020203" pitchFamily="34" charset="0"/>
              </a:rPr>
              <a:t>programming the interaction behavior between agents via conversation centric computation and control. </a:t>
            </a:r>
            <a:r>
              <a:rPr lang="en-US" sz="2400" b="0" i="0" dirty="0">
                <a:effectLst/>
                <a:latin typeface="Segoe UI Light" panose="020B0502040204020203" pitchFamily="34" charset="0"/>
                <a:cs typeface="Segoe UI Light" panose="020B0502040204020203" pitchFamily="34" charset="0"/>
              </a:rPr>
              <a:t>​</a:t>
            </a:r>
          </a:p>
        </p:txBody>
      </p:sp>
      <p:pic>
        <p:nvPicPr>
          <p:cNvPr id="4098" name="Picture 2" descr="AutoGen Overview">
            <a:extLst>
              <a:ext uri="{FF2B5EF4-FFF2-40B4-BE49-F238E27FC236}">
                <a16:creationId xmlns:a16="http://schemas.microsoft.com/office/drawing/2014/main" id="{E71D1F80-E41A-8751-198A-C7BCB58BFD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2024" y="428599"/>
            <a:ext cx="5645952" cy="2708338"/>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A diagram of a company&#10;&#10;Description automatically generated">
            <a:extLst>
              <a:ext uri="{FF2B5EF4-FFF2-40B4-BE49-F238E27FC236}">
                <a16:creationId xmlns:a16="http://schemas.microsoft.com/office/drawing/2014/main" id="{DFAFE056-EC91-6295-5078-0B8F83268C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446" y="3429000"/>
            <a:ext cx="4859109" cy="282341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0BCEBAD-2018-A99C-3C78-776B50AC4C4A}"/>
              </a:ext>
            </a:extLst>
          </p:cNvPr>
          <p:cNvPicPr>
            <a:picLocks noChangeAspect="1"/>
          </p:cNvPicPr>
          <p:nvPr/>
        </p:nvPicPr>
        <p:blipFill>
          <a:blip r:embed="rId5"/>
          <a:stretch>
            <a:fillRect/>
          </a:stretch>
        </p:blipFill>
        <p:spPr>
          <a:xfrm>
            <a:off x="10416480" y="4840708"/>
            <a:ext cx="980728" cy="980728"/>
          </a:xfrm>
          <a:prstGeom prst="rect">
            <a:avLst/>
          </a:prstGeom>
        </p:spPr>
      </p:pic>
      <p:sp>
        <p:nvSpPr>
          <p:cNvPr id="4" name="TextBox 3">
            <a:extLst>
              <a:ext uri="{FF2B5EF4-FFF2-40B4-BE49-F238E27FC236}">
                <a16:creationId xmlns:a16="http://schemas.microsoft.com/office/drawing/2014/main" id="{C8BABE38-9B19-2194-6296-D63E6E01FA4A}"/>
              </a:ext>
            </a:extLst>
          </p:cNvPr>
          <p:cNvSpPr txBox="1"/>
          <p:nvPr/>
        </p:nvSpPr>
        <p:spPr>
          <a:xfrm>
            <a:off x="2211122" y="5949280"/>
            <a:ext cx="2617996" cy="635559"/>
          </a:xfrm>
          <a:prstGeom prst="rect">
            <a:avLst/>
          </a:prstGeom>
          <a:noFill/>
        </p:spPr>
        <p:txBody>
          <a:bodyPr wrap="square">
            <a:spAutoFit/>
          </a:bodyPr>
          <a:lstStyle/>
          <a:p>
            <a:r>
              <a:rPr lang="en-US" err="1">
                <a:hlinkClick r:id="rId6"/>
              </a:rPr>
              <a:t>AutoGen</a:t>
            </a:r>
            <a:r>
              <a:rPr lang="en-US">
                <a:hlinkClick r:id="rId6"/>
              </a:rPr>
              <a:t> | </a:t>
            </a:r>
            <a:r>
              <a:rPr lang="en-US" err="1">
                <a:hlinkClick r:id="rId6"/>
              </a:rPr>
              <a:t>AutoGen</a:t>
            </a:r>
            <a:r>
              <a:rPr lang="en-US">
                <a:hlinkClick r:id="rId6"/>
              </a:rPr>
              <a:t> (microsoft.github.io)</a:t>
            </a:r>
            <a:endParaRPr lang="en-US"/>
          </a:p>
        </p:txBody>
      </p:sp>
    </p:spTree>
    <p:extLst>
      <p:ext uri="{BB962C8B-B14F-4D97-AF65-F5344CB8AC3E}">
        <p14:creationId xmlns:p14="http://schemas.microsoft.com/office/powerpoint/2010/main" val="96523898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BCF2D-97F1-89FD-601E-574712C5186D}"/>
              </a:ext>
            </a:extLst>
          </p:cNvPr>
          <p:cNvSpPr>
            <a:spLocks noGrp="1"/>
          </p:cNvSpPr>
          <p:nvPr>
            <p:ph type="title"/>
          </p:nvPr>
        </p:nvSpPr>
        <p:spPr>
          <a:xfrm>
            <a:off x="554603" y="4434701"/>
            <a:ext cx="3139440" cy="1325563"/>
          </a:xfrm>
        </p:spPr>
        <p:txBody>
          <a:bodyPr/>
          <a:lstStyle/>
          <a:p>
            <a:r>
              <a:rPr lang="en-GB" dirty="0" err="1"/>
              <a:t>Autogen</a:t>
            </a:r>
            <a:r>
              <a:rPr lang="en-GB" dirty="0"/>
              <a:t> Libraries</a:t>
            </a:r>
          </a:p>
        </p:txBody>
      </p:sp>
      <p:sp>
        <p:nvSpPr>
          <p:cNvPr id="15" name="TextBox 14">
            <a:extLst>
              <a:ext uri="{FF2B5EF4-FFF2-40B4-BE49-F238E27FC236}">
                <a16:creationId xmlns:a16="http://schemas.microsoft.com/office/drawing/2014/main" id="{DEB07E14-5AE7-33E8-80F4-9188C7AF9CE0}"/>
              </a:ext>
            </a:extLst>
          </p:cNvPr>
          <p:cNvSpPr txBox="1"/>
          <p:nvPr/>
        </p:nvSpPr>
        <p:spPr>
          <a:xfrm>
            <a:off x="4368081" y="843028"/>
            <a:ext cx="7479361" cy="5262979"/>
          </a:xfrm>
          <a:prstGeom prst="rect">
            <a:avLst/>
          </a:prstGeom>
          <a:noFill/>
        </p:spPr>
        <p:txBody>
          <a:bodyPr wrap="square">
            <a:spAutoFit/>
          </a:bodyPr>
          <a:lstStyle/>
          <a:p>
            <a:pPr algn="l">
              <a:buNone/>
            </a:pPr>
            <a:r>
              <a:rPr lang="en-GB" sz="2800" b="0" i="0" dirty="0" err="1">
                <a:solidFill>
                  <a:srgbClr val="1C1E21"/>
                </a:solidFill>
                <a:effectLst/>
                <a:latin typeface="Segoe UI Light" panose="020B0502040204020203" pitchFamily="34" charset="0"/>
                <a:cs typeface="Segoe UI Light" panose="020B0502040204020203" pitchFamily="34" charset="0"/>
              </a:rPr>
              <a:t>AutoGen</a:t>
            </a:r>
            <a:r>
              <a:rPr lang="en-GB" sz="2800" b="0" i="0" dirty="0">
                <a:solidFill>
                  <a:srgbClr val="1C1E21"/>
                </a:solidFill>
                <a:effectLst/>
                <a:latin typeface="Segoe UI Light" panose="020B0502040204020203" pitchFamily="34" charset="0"/>
                <a:cs typeface="Segoe UI Light" panose="020B0502040204020203" pitchFamily="34" charset="0"/>
              </a:rPr>
              <a:t> 0.4, the project will have three main libraries:</a:t>
            </a:r>
          </a:p>
          <a:p>
            <a:pPr algn="l">
              <a:buFont typeface="Arial" panose="020B0604020202020204" pitchFamily="34" charset="0"/>
              <a:buChar char="•"/>
            </a:pPr>
            <a:r>
              <a:rPr lang="en-GB" sz="2800" b="1" i="0" dirty="0">
                <a:solidFill>
                  <a:srgbClr val="1C1E21"/>
                </a:solidFill>
                <a:effectLst/>
                <a:latin typeface="Segoe UI Light" panose="020B0502040204020203" pitchFamily="34" charset="0"/>
                <a:cs typeface="Segoe UI Light" panose="020B0502040204020203" pitchFamily="34" charset="0"/>
              </a:rPr>
              <a:t> Core</a:t>
            </a:r>
            <a:r>
              <a:rPr lang="en-GB" sz="2800" b="0" i="0" dirty="0">
                <a:solidFill>
                  <a:srgbClr val="1C1E21"/>
                </a:solidFill>
                <a:effectLst/>
                <a:latin typeface="Segoe UI Light" panose="020B0502040204020203" pitchFamily="34" charset="0"/>
                <a:cs typeface="Segoe UI Light" panose="020B0502040204020203" pitchFamily="34" charset="0"/>
              </a:rPr>
              <a:t> - the building blocks for an event-driven agentic system.</a:t>
            </a:r>
          </a:p>
          <a:p>
            <a:pPr algn="l">
              <a:buFont typeface="Arial" panose="020B0604020202020204" pitchFamily="34" charset="0"/>
              <a:buChar char="•"/>
            </a:pPr>
            <a:r>
              <a:rPr lang="en-GB" sz="2800" b="1" i="0" dirty="0">
                <a:solidFill>
                  <a:srgbClr val="1C1E21"/>
                </a:solidFill>
                <a:effectLst/>
                <a:latin typeface="Segoe UI Light" panose="020B0502040204020203" pitchFamily="34" charset="0"/>
                <a:cs typeface="Segoe UI Light" panose="020B0502040204020203" pitchFamily="34" charset="0"/>
              </a:rPr>
              <a:t> </a:t>
            </a:r>
            <a:r>
              <a:rPr lang="en-GB" sz="2800" b="1" i="0" dirty="0" err="1">
                <a:solidFill>
                  <a:srgbClr val="1C1E21"/>
                </a:solidFill>
                <a:effectLst/>
                <a:latin typeface="Segoe UI Light" panose="020B0502040204020203" pitchFamily="34" charset="0"/>
                <a:cs typeface="Segoe UI Light" panose="020B0502040204020203" pitchFamily="34" charset="0"/>
              </a:rPr>
              <a:t>AgentChat</a:t>
            </a:r>
            <a:r>
              <a:rPr lang="en-GB" sz="2800" b="0" i="0" dirty="0">
                <a:solidFill>
                  <a:srgbClr val="1C1E21"/>
                </a:solidFill>
                <a:effectLst/>
                <a:latin typeface="Segoe UI Light" panose="020B0502040204020203" pitchFamily="34" charset="0"/>
                <a:cs typeface="Segoe UI Light" panose="020B0502040204020203" pitchFamily="34" charset="0"/>
              </a:rPr>
              <a:t> - a task-driven, high-level API built with core, including group chat, code execution, pre-built agents, and more. This is the most similar API to </a:t>
            </a:r>
            <a:r>
              <a:rPr lang="en-GB" sz="2800" b="0" i="0" dirty="0" err="1">
                <a:solidFill>
                  <a:srgbClr val="1C1E21"/>
                </a:solidFill>
                <a:effectLst/>
                <a:latin typeface="Segoe UI Light" panose="020B0502040204020203" pitchFamily="34" charset="0"/>
                <a:cs typeface="Segoe UI Light" panose="020B0502040204020203" pitchFamily="34" charset="0"/>
              </a:rPr>
              <a:t>AutoGen</a:t>
            </a:r>
            <a:r>
              <a:rPr lang="en-GB" sz="2800" b="0" i="0" dirty="0">
                <a:solidFill>
                  <a:srgbClr val="1C1E21"/>
                </a:solidFill>
                <a:effectLst/>
                <a:latin typeface="Segoe UI Light" panose="020B0502040204020203" pitchFamily="34" charset="0"/>
                <a:cs typeface="Segoe UI Light" panose="020B0502040204020203" pitchFamily="34" charset="0"/>
              </a:rPr>
              <a:t> </a:t>
            </a:r>
            <a:r>
              <a:rPr lang="en-GB" sz="2800" b="1" i="0" dirty="0">
                <a:solidFill>
                  <a:srgbClr val="1C1E21"/>
                </a:solidFill>
                <a:effectLst/>
                <a:latin typeface="Segoe UI Light" panose="020B0502040204020203" pitchFamily="34" charset="0"/>
                <a:cs typeface="Segoe UI Light" panose="020B0502040204020203" pitchFamily="34" charset="0"/>
                <a:hlinkClick r:id="rId2"/>
              </a:rPr>
              <a:t>0.2</a:t>
            </a:r>
            <a:r>
              <a:rPr lang="en-GB" sz="2800" b="0" i="0" dirty="0">
                <a:solidFill>
                  <a:srgbClr val="1C1E21"/>
                </a:solidFill>
                <a:effectLst/>
                <a:latin typeface="Segoe UI Light" panose="020B0502040204020203" pitchFamily="34" charset="0"/>
                <a:cs typeface="Segoe UI Light" panose="020B0502040204020203" pitchFamily="34" charset="0"/>
              </a:rPr>
              <a:t> and will be the easiest API to migrate to.</a:t>
            </a:r>
          </a:p>
          <a:p>
            <a:pPr algn="l">
              <a:buFont typeface="Arial" panose="020B0604020202020204" pitchFamily="34" charset="0"/>
              <a:buChar char="•"/>
            </a:pPr>
            <a:r>
              <a:rPr lang="en-GB" sz="2800" b="1" i="0" dirty="0">
                <a:solidFill>
                  <a:srgbClr val="1C1E21"/>
                </a:solidFill>
                <a:effectLst/>
                <a:latin typeface="Segoe UI Light" panose="020B0502040204020203" pitchFamily="34" charset="0"/>
                <a:cs typeface="Segoe UI Light" panose="020B0502040204020203" pitchFamily="34" charset="0"/>
              </a:rPr>
              <a:t> Extensions</a:t>
            </a:r>
            <a:r>
              <a:rPr lang="en-GB" sz="2800" b="0" i="0" dirty="0">
                <a:solidFill>
                  <a:srgbClr val="1C1E21"/>
                </a:solidFill>
                <a:effectLst/>
                <a:latin typeface="Segoe UI Light" panose="020B0502040204020203" pitchFamily="34" charset="0"/>
                <a:cs typeface="Segoe UI Light" panose="020B0502040204020203" pitchFamily="34" charset="0"/>
              </a:rPr>
              <a:t> - implementations of core interfaces and third-party integrations (e.g., Azure code executor and OpenAI model client).</a:t>
            </a:r>
          </a:p>
        </p:txBody>
      </p:sp>
    </p:spTree>
    <p:extLst>
      <p:ext uri="{BB962C8B-B14F-4D97-AF65-F5344CB8AC3E}">
        <p14:creationId xmlns:p14="http://schemas.microsoft.com/office/powerpoint/2010/main" val="4039470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4C1D-3E1A-746E-2AF8-C802723DAEBC}"/>
              </a:ext>
            </a:extLst>
          </p:cNvPr>
          <p:cNvSpPr>
            <a:spLocks noGrp="1"/>
          </p:cNvSpPr>
          <p:nvPr>
            <p:ph type="title"/>
          </p:nvPr>
        </p:nvSpPr>
        <p:spPr>
          <a:xfrm>
            <a:off x="326004" y="4593727"/>
            <a:ext cx="3139440" cy="1325563"/>
          </a:xfrm>
        </p:spPr>
        <p:txBody>
          <a:bodyPr/>
          <a:lstStyle/>
          <a:p>
            <a:r>
              <a:rPr lang="en-GB" dirty="0" err="1"/>
              <a:t>Autogen</a:t>
            </a:r>
            <a:r>
              <a:rPr lang="en-GB" dirty="0"/>
              <a:t> Advantages</a:t>
            </a:r>
          </a:p>
        </p:txBody>
      </p:sp>
      <p:sp>
        <p:nvSpPr>
          <p:cNvPr id="15" name="TextBox 14">
            <a:extLst>
              <a:ext uri="{FF2B5EF4-FFF2-40B4-BE49-F238E27FC236}">
                <a16:creationId xmlns:a16="http://schemas.microsoft.com/office/drawing/2014/main" id="{37368A01-3AC1-874E-8E18-B13F2DB51A6E}"/>
              </a:ext>
            </a:extLst>
          </p:cNvPr>
          <p:cNvSpPr txBox="1"/>
          <p:nvPr/>
        </p:nvSpPr>
        <p:spPr>
          <a:xfrm>
            <a:off x="4529758" y="387626"/>
            <a:ext cx="7336238" cy="6247864"/>
          </a:xfrm>
          <a:prstGeom prst="rect">
            <a:avLst/>
          </a:prstGeom>
          <a:noFill/>
        </p:spPr>
        <p:txBody>
          <a:bodyPr wrap="square">
            <a:spAutoFit/>
          </a:bodyPr>
          <a:lstStyle/>
          <a:p>
            <a:pPr algn="l">
              <a:buNone/>
            </a:pPr>
            <a:r>
              <a:rPr lang="en-GB" sz="2000" b="0" i="0" dirty="0" err="1">
                <a:solidFill>
                  <a:srgbClr val="1C1E21"/>
                </a:solidFill>
                <a:effectLst/>
                <a:latin typeface="Segoe UI Light" panose="020B0502040204020203" pitchFamily="34" charset="0"/>
                <a:cs typeface="Segoe UI Light" panose="020B0502040204020203" pitchFamily="34" charset="0"/>
              </a:rPr>
              <a:t>AutoGen</a:t>
            </a:r>
            <a:r>
              <a:rPr lang="en-GB" sz="2000" b="0" i="0" dirty="0">
                <a:solidFill>
                  <a:srgbClr val="1C1E21"/>
                </a:solidFill>
                <a:effectLst/>
                <a:latin typeface="Segoe UI Light" panose="020B0502040204020203" pitchFamily="34" charset="0"/>
                <a:cs typeface="Segoe UI Light" panose="020B0502040204020203" pitchFamily="34" charset="0"/>
              </a:rPr>
              <a:t> 0.4 embraces the actor model of computing to support distributed, highly scalable, event-driven agentic systems. This approach offers many advantages, such as:</a:t>
            </a:r>
          </a:p>
          <a:p>
            <a:pPr algn="l">
              <a:buFont typeface="Arial" panose="020B0604020202020204" pitchFamily="34" charset="0"/>
              <a:buChar char="•"/>
            </a:pPr>
            <a:r>
              <a:rPr lang="en-GB" sz="2000" b="1" i="0" dirty="0">
                <a:solidFill>
                  <a:srgbClr val="1C1E21"/>
                </a:solidFill>
                <a:effectLst/>
                <a:latin typeface="Segoe UI Light" panose="020B0502040204020203" pitchFamily="34" charset="0"/>
                <a:cs typeface="Segoe UI Light" panose="020B0502040204020203" pitchFamily="34" charset="0"/>
              </a:rPr>
              <a:t>Composability</a:t>
            </a:r>
            <a:r>
              <a:rPr lang="en-GB" sz="2000" b="0" i="0" dirty="0">
                <a:solidFill>
                  <a:srgbClr val="1C1E21"/>
                </a:solidFill>
                <a:effectLst/>
                <a:latin typeface="Segoe UI Light" panose="020B0502040204020203" pitchFamily="34" charset="0"/>
                <a:cs typeface="Segoe UI Light" panose="020B0502040204020203" pitchFamily="34" charset="0"/>
              </a:rPr>
              <a:t>. Systems designed in this way are more composable, allowing developers to bring their own agents implemented in different frameworks or programming languages and to build more powerful systems using complex agentic patterns.</a:t>
            </a:r>
          </a:p>
          <a:p>
            <a:pPr algn="l">
              <a:buFont typeface="Arial" panose="020B0604020202020204" pitchFamily="34" charset="0"/>
              <a:buChar char="•"/>
            </a:pPr>
            <a:r>
              <a:rPr lang="en-GB" sz="2000" b="1" i="0" dirty="0">
                <a:solidFill>
                  <a:srgbClr val="1C1E21"/>
                </a:solidFill>
                <a:effectLst/>
                <a:latin typeface="Segoe UI Light" panose="020B0502040204020203" pitchFamily="34" charset="0"/>
                <a:cs typeface="Segoe UI Light" panose="020B0502040204020203" pitchFamily="34" charset="0"/>
              </a:rPr>
              <a:t>Flexibility</a:t>
            </a:r>
            <a:r>
              <a:rPr lang="en-GB" sz="2000" b="0" i="0" dirty="0">
                <a:solidFill>
                  <a:srgbClr val="1C1E21"/>
                </a:solidFill>
                <a:effectLst/>
                <a:latin typeface="Segoe UI Light" panose="020B0502040204020203" pitchFamily="34" charset="0"/>
                <a:cs typeface="Segoe UI Light" panose="020B0502040204020203" pitchFamily="34" charset="0"/>
              </a:rPr>
              <a:t>. It allows for the creation of both deterministic, ordered workflows and event-driven or decentralized workflows, enabling customers to bring their own orchestration or integrate with other systems more easily. It also opens more opportunities for human-in-the-loop scenarios, both active and reactive.</a:t>
            </a:r>
          </a:p>
          <a:p>
            <a:pPr algn="l">
              <a:buFont typeface="Arial" panose="020B0604020202020204" pitchFamily="34" charset="0"/>
              <a:buChar char="•"/>
            </a:pPr>
            <a:r>
              <a:rPr lang="en-GB" sz="2000" b="1" i="0" dirty="0">
                <a:solidFill>
                  <a:srgbClr val="1C1E21"/>
                </a:solidFill>
                <a:effectLst/>
                <a:latin typeface="Segoe UI Light" panose="020B0502040204020203" pitchFamily="34" charset="0"/>
                <a:cs typeface="Segoe UI Light" panose="020B0502040204020203" pitchFamily="34" charset="0"/>
              </a:rPr>
              <a:t>Debugging and Observability</a:t>
            </a:r>
            <a:r>
              <a:rPr lang="en-GB" sz="2000" b="0" i="0" dirty="0">
                <a:solidFill>
                  <a:srgbClr val="1C1E21"/>
                </a:solidFill>
                <a:effectLst/>
                <a:latin typeface="Segoe UI Light" panose="020B0502040204020203" pitchFamily="34" charset="0"/>
                <a:cs typeface="Segoe UI Light" panose="020B0502040204020203" pitchFamily="34" charset="0"/>
              </a:rPr>
              <a:t>. Event-driven communication moves message delivery away from agents to a centralized component, making it easier to observe and debug their activities regardless of agent implementation.</a:t>
            </a:r>
          </a:p>
          <a:p>
            <a:pPr algn="l">
              <a:buFont typeface="Arial" panose="020B0604020202020204" pitchFamily="34" charset="0"/>
              <a:buChar char="•"/>
            </a:pPr>
            <a:r>
              <a:rPr lang="en-GB" sz="2000" b="1" i="0" dirty="0">
                <a:solidFill>
                  <a:srgbClr val="1C1E21"/>
                </a:solidFill>
                <a:effectLst/>
                <a:latin typeface="Segoe UI Light" panose="020B0502040204020203" pitchFamily="34" charset="0"/>
                <a:cs typeface="Segoe UI Light" panose="020B0502040204020203" pitchFamily="34" charset="0"/>
              </a:rPr>
              <a:t>Scalability</a:t>
            </a:r>
            <a:r>
              <a:rPr lang="en-GB" sz="2000" b="0" i="0" dirty="0">
                <a:solidFill>
                  <a:srgbClr val="1C1E21"/>
                </a:solidFill>
                <a:effectLst/>
                <a:latin typeface="Segoe UI Light" panose="020B0502040204020203" pitchFamily="34" charset="0"/>
                <a:cs typeface="Segoe UI Light" panose="020B0502040204020203" pitchFamily="34" charset="0"/>
              </a:rPr>
              <a:t>. An event-based architecture enables distributed and cloud-deployed agents, which is essential for building scalable AI services and applications.</a:t>
            </a:r>
          </a:p>
        </p:txBody>
      </p:sp>
    </p:spTree>
    <p:extLst>
      <p:ext uri="{BB962C8B-B14F-4D97-AF65-F5344CB8AC3E}">
        <p14:creationId xmlns:p14="http://schemas.microsoft.com/office/powerpoint/2010/main" val="36646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7951-8DEB-3F6E-ECAB-34D9ABF38824}"/>
              </a:ext>
            </a:extLst>
          </p:cNvPr>
          <p:cNvSpPr>
            <a:spLocks noGrp="1"/>
          </p:cNvSpPr>
          <p:nvPr>
            <p:ph type="title"/>
          </p:nvPr>
        </p:nvSpPr>
        <p:spPr>
          <a:xfrm>
            <a:off x="544260" y="4400245"/>
            <a:ext cx="3139440" cy="1325563"/>
          </a:xfrm>
        </p:spPr>
        <p:txBody>
          <a:bodyPr/>
          <a:lstStyle/>
          <a:p>
            <a:r>
              <a:rPr lang="en-GB" dirty="0" err="1"/>
              <a:t>Autogen</a:t>
            </a:r>
            <a:r>
              <a:rPr lang="en-GB" dirty="0"/>
              <a:t> Studio</a:t>
            </a:r>
          </a:p>
        </p:txBody>
      </p:sp>
      <p:sp>
        <p:nvSpPr>
          <p:cNvPr id="13" name="Slide Number Placeholder 12">
            <a:extLst>
              <a:ext uri="{FF2B5EF4-FFF2-40B4-BE49-F238E27FC236}">
                <a16:creationId xmlns:a16="http://schemas.microsoft.com/office/drawing/2014/main" id="{F526A97C-7A91-A2BC-E83B-E461713C1C90}"/>
              </a:ext>
            </a:extLst>
          </p:cNvPr>
          <p:cNvSpPr>
            <a:spLocks noGrp="1"/>
          </p:cNvSpPr>
          <p:nvPr>
            <p:ph type="sldNum" sz="quarter" idx="22"/>
          </p:nvPr>
        </p:nvSpPr>
        <p:spPr/>
        <p:txBody>
          <a:bodyPr/>
          <a:lstStyle/>
          <a:p>
            <a:pPr rtl="0"/>
            <a:fld id="{B5CEABB6-07DC-46E8-9B57-56EC44A396E5}" type="slidenum">
              <a:rPr lang="en-GB" noProof="0" smtClean="0"/>
              <a:pPr rtl="0"/>
              <a:t>6</a:t>
            </a:fld>
            <a:endParaRPr lang="en-GB" noProof="0"/>
          </a:p>
        </p:txBody>
      </p:sp>
      <p:pic>
        <p:nvPicPr>
          <p:cNvPr id="2050" name="Picture 2" descr="AutoGen Studio Playground View: Solving a task with multiple agents that generate a pdf document with images.">
            <a:extLst>
              <a:ext uri="{FF2B5EF4-FFF2-40B4-BE49-F238E27FC236}">
                <a16:creationId xmlns:a16="http://schemas.microsoft.com/office/drawing/2014/main" id="{34885A73-47DB-4CD6-0915-7CC3A1136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3700" y="599121"/>
            <a:ext cx="8303333" cy="5939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49611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3419047_TF22318419_Win32" id="{DA6E7C03-7C07-46B9-8D9D-F061C4AB5C28}" vid="{0874F78C-8308-4EE6-8F19-85387B8691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446390-8521-40A2-A462-EA068123BED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{DAC19D64-643C-48CA-BDB9-576E840E9334}tf22318419_win32</Template>
  <TotalTime>19</TotalTime>
  <Words>467</Words>
  <Application>Microsoft Office PowerPoint</Application>
  <PresentationFormat>Widescreen</PresentationFormat>
  <Paragraphs>32</Paragraphs>
  <Slides>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Segoe UI Light</vt:lpstr>
      <vt:lpstr>Tenorite</vt:lpstr>
      <vt:lpstr>Monoline</vt:lpstr>
      <vt:lpstr>Autogen</vt:lpstr>
      <vt:lpstr>What is AutoGen</vt:lpstr>
      <vt:lpstr>AutoGen concepts</vt:lpstr>
      <vt:lpstr>Autogen Libraries</vt:lpstr>
      <vt:lpstr>Autogen Advantages</vt:lpstr>
      <vt:lpstr>Autogen Studio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Pranab Paul</dc:creator>
  <cp:lastModifiedBy>Pranab Paul</cp:lastModifiedBy>
  <cp:revision>1</cp:revision>
  <dcterms:created xsi:type="dcterms:W3CDTF">2025-04-07T10:31:57Z</dcterms:created>
  <dcterms:modified xsi:type="dcterms:W3CDTF">2025-04-07T10:51:39Z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