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4" r:id="rId9"/>
    <p:sldId id="282" r:id="rId10"/>
    <p:sldId id="279" r:id="rId11"/>
    <p:sldId id="271" r:id="rId12"/>
    <p:sldId id="266" r:id="rId13"/>
    <p:sldId id="280" r:id="rId14"/>
    <p:sldId id="272" r:id="rId15"/>
    <p:sldId id="264" r:id="rId16"/>
    <p:sldId id="281" r:id="rId17"/>
    <p:sldId id="278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6315-0CE8-4243-87E7-622DB866B93B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11DA-7861-4496-9366-29D2CF08F3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CUTE 3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Shreya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Reddy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Validation</a:t>
            </a:r>
          </a:p>
          <a:p>
            <a:endParaRPr lang="en-US" dirty="0" smtClean="0"/>
          </a:p>
        </p:txBody>
      </p:sp>
      <p:pic>
        <p:nvPicPr>
          <p:cNvPr id="5" name="Picture 4" descr="Train 0.8 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1"/>
            <a:ext cx="4191000" cy="1752600"/>
          </a:xfrm>
          <a:prstGeom prst="rect">
            <a:avLst/>
          </a:prstGeom>
        </p:spPr>
      </p:pic>
      <p:pic>
        <p:nvPicPr>
          <p:cNvPr id="6" name="Picture 5" descr="Val 0.8 l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648200"/>
            <a:ext cx="4343399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Validation: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NB_Smoting_tr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667878" cy="1524000"/>
          </a:xfrm>
          <a:prstGeom prst="rect">
            <a:avLst/>
          </a:prstGeom>
        </p:spPr>
      </p:pic>
      <p:pic>
        <p:nvPicPr>
          <p:cNvPr id="5" name="Picture 4" descr="NB_Smoting_v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24400"/>
            <a:ext cx="3959117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Trees rpart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Rplot_rpar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776"/>
            <a:ext cx="9144000" cy="5098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rpart-Optimum cp</a:t>
            </a:r>
            <a:endParaRPr lang="en-US" dirty="0"/>
          </a:p>
        </p:txBody>
      </p:sp>
      <p:pic>
        <p:nvPicPr>
          <p:cNvPr id="4" name="Content Placeholder 3" descr="Rplot_cp_opt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257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endParaRPr lang="en-US" dirty="0"/>
          </a:p>
        </p:txBody>
      </p:sp>
      <p:pic>
        <p:nvPicPr>
          <p:cNvPr id="4" name="Picture 3" descr="Rplo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c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64" y="1509444"/>
            <a:ext cx="5887272" cy="3839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</a:t>
            </a:r>
            <a:endParaRPr lang="en-US" dirty="0"/>
          </a:p>
        </p:txBody>
      </p:sp>
      <p:pic>
        <p:nvPicPr>
          <p:cNvPr id="4" name="Content Placeholder 3" descr="xgb_plot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0600" y="1143000"/>
            <a:ext cx="101346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: 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: C 50 +5 trials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Tree: rpart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Tree: rpart + optimum</a:t>
                      </a:r>
                      <a:r>
                        <a:rPr lang="en-US" baseline="0" dirty="0" smtClean="0"/>
                        <a:t> 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724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35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00911">
                <a:tc>
                  <a:txBody>
                    <a:bodyPr/>
                    <a:lstStyle/>
                    <a:p>
                      <a:r>
                        <a:rPr lang="en-US" dirty="0" smtClean="0"/>
                        <a:t>   Model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r>
                        <a:rPr lang="en-US" baseline="0" dirty="0" smtClean="0"/>
                        <a:t> score on test</a:t>
                      </a:r>
                      <a:endParaRPr lang="en-US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 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c5.0 +</a:t>
                      </a:r>
                      <a:r>
                        <a:rPr lang="en-US" baseline="0" dirty="0" smtClean="0"/>
                        <a:t> 5 trials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 rpart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0.24</a:t>
                      </a:r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rpart + optimum</a:t>
                      </a:r>
                      <a:r>
                        <a:rPr lang="en-US" baseline="0" dirty="0" smtClean="0"/>
                        <a:t> 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0.21</a:t>
                      </a:r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0.21</a:t>
                      </a:r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Xg-Boost</a:t>
                      </a:r>
                      <a:r>
                        <a:rPr lang="en-US" b="1" baseline="0" dirty="0" smtClean="0"/>
                        <a:t> + reg: Logistic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0.5</a:t>
                      </a:r>
                      <a:endParaRPr lang="en-US" b="1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Xg-boost</a:t>
                      </a:r>
                      <a:r>
                        <a:rPr lang="en-US" baseline="0" dirty="0" smtClean="0"/>
                        <a:t> + binary:logitraw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</a:t>
                      </a:r>
                      <a:r>
                        <a:rPr lang="en-US" dirty="0" smtClean="0"/>
                        <a:t>-Boost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</a:tr>
              <a:tr h="328915">
                <a:tc>
                  <a:txBody>
                    <a:bodyPr/>
                    <a:lstStyle/>
                    <a:p>
                      <a:r>
                        <a:rPr lang="en-US" dirty="0" smtClean="0"/>
                        <a:t>Stacking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Objective</a:t>
            </a:r>
          </a:p>
          <a:p>
            <a:pPr algn="just"/>
            <a:r>
              <a:rPr lang="en-US" dirty="0" smtClean="0"/>
              <a:t>Data Exploration</a:t>
            </a:r>
          </a:p>
          <a:p>
            <a:pPr algn="just"/>
            <a:r>
              <a:rPr lang="en-US" dirty="0" smtClean="0"/>
              <a:t>Data Preprocessing</a:t>
            </a:r>
          </a:p>
          <a:p>
            <a:pPr algn="just"/>
            <a:r>
              <a:rPr lang="en-US" dirty="0" smtClean="0"/>
              <a:t>Approaches</a:t>
            </a:r>
          </a:p>
          <a:p>
            <a:pPr algn="just"/>
            <a:r>
              <a:rPr lang="en-US" dirty="0" smtClean="0"/>
              <a:t>Model Building</a:t>
            </a:r>
          </a:p>
          <a:p>
            <a:pPr algn="just"/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To predict whether a transaction is fraudulent or not  to aid Coral bank's internal team to monitor and alarm in case of a fraudulent transaction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Dimensions:</a:t>
            </a:r>
          </a:p>
          <a:p>
            <a:pPr algn="just"/>
            <a:r>
              <a:rPr lang="en-US" dirty="0" smtClean="0"/>
              <a:t>Train:244285 x 29</a:t>
            </a:r>
          </a:p>
          <a:p>
            <a:pPr algn="just"/>
            <a:r>
              <a:rPr lang="en-US" dirty="0" smtClean="0"/>
              <a:t>Test:104693  x 28(Excluding target)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Attributes and their types:</a:t>
            </a:r>
          </a:p>
          <a:p>
            <a:pPr algn="just"/>
            <a:r>
              <a:rPr lang="en-US" dirty="0" smtClean="0"/>
              <a:t>Target variable :‘target' (Type: numeric)</a:t>
            </a:r>
          </a:p>
          <a:p>
            <a:pPr algn="just"/>
            <a:r>
              <a:rPr lang="pt-BR" dirty="0" smtClean="0"/>
              <a:t>num_var_(1 ,2,4,....7) (Type:numeric)</a:t>
            </a:r>
          </a:p>
          <a:p>
            <a:pPr algn="just"/>
            <a:r>
              <a:rPr lang="en-US" dirty="0" smtClean="0"/>
              <a:t>cat_var_(2,….18)(Type: factor)</a:t>
            </a:r>
          </a:p>
          <a:p>
            <a:pPr algn="just"/>
            <a:r>
              <a:rPr lang="en-US" dirty="0" smtClean="0"/>
              <a:t>cat_var_(19…22)(Type: numeric)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Exploration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19400"/>
          <a:ext cx="82296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Proportion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0.8929202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0.1070798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Removed columns with near zero variance (reduced to 29 variables)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issing values check</a:t>
            </a:r>
          </a:p>
          <a:p>
            <a:pPr marL="514350" indent="-514350" algn="just"/>
            <a:r>
              <a:rPr lang="en-US" dirty="0" smtClean="0"/>
              <a:t>Train(118577)</a:t>
            </a:r>
          </a:p>
          <a:p>
            <a:pPr marL="514350" indent="-514350" algn="just"/>
            <a:r>
              <a:rPr lang="en-US" dirty="0" smtClean="0"/>
              <a:t>Test(50796)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Central imputation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Drop ‘transaction_id’ attribute.(reduced to 28 variables)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Split data into train and validation.(70:30 ratio)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Type conversions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Binning :Convert higher level categorical variables.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Smoting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Smoting 700:100</a:t>
            </a:r>
          </a:p>
          <a:p>
            <a:r>
              <a:rPr lang="en-US" dirty="0" smtClean="0"/>
              <a:t>Smoting 900:100</a:t>
            </a:r>
          </a:p>
          <a:p>
            <a:r>
              <a:rPr lang="en-US" dirty="0" smtClean="0"/>
              <a:t>Selected the categorical variables with levels less than 53</a:t>
            </a:r>
          </a:p>
          <a:p>
            <a:r>
              <a:rPr lang="en-US" dirty="0" smtClean="0"/>
              <a:t>Binning  into 26 levels.</a:t>
            </a:r>
          </a:p>
          <a:p>
            <a:r>
              <a:rPr lang="en-US" dirty="0" smtClean="0"/>
              <a:t>Reduced train sample size.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71594"/>
          <a:ext cx="8229600" cy="518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115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Pre processing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dirty="0" smtClean="0"/>
                        <a:t>Smote</a:t>
                      </a:r>
                      <a:r>
                        <a:rPr lang="en-US" baseline="0" dirty="0" smtClean="0"/>
                        <a:t> 900:100+Binning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Smote</a:t>
                      </a:r>
                      <a:r>
                        <a:rPr lang="en-US" baseline="0" dirty="0" smtClean="0"/>
                        <a:t> 900:100+Binning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 smtClean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Smote</a:t>
                      </a:r>
                      <a:r>
                        <a:rPr lang="en-US" baseline="0" dirty="0" smtClean="0"/>
                        <a:t> 900:100+Binning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 c5.0</a:t>
                      </a:r>
                      <a:endParaRPr lang="en-US" dirty="0" smtClean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Smote</a:t>
                      </a:r>
                      <a:r>
                        <a:rPr lang="en-US" baseline="0" dirty="0" smtClean="0"/>
                        <a:t> 900:100+Binning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 c5.0 +</a:t>
                      </a:r>
                      <a:r>
                        <a:rPr lang="en-US" baseline="0" dirty="0" smtClean="0"/>
                        <a:t> 5 trials</a:t>
                      </a:r>
                      <a:endParaRPr lang="en-US" dirty="0" smtClean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Smote</a:t>
                      </a:r>
                      <a:r>
                        <a:rPr lang="en-US" baseline="0" dirty="0" smtClean="0"/>
                        <a:t> 900:100+Binning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 rpart</a:t>
                      </a:r>
                      <a:endParaRPr lang="en-US" dirty="0" smtClean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Smote</a:t>
                      </a:r>
                      <a:r>
                        <a:rPr lang="en-US" baseline="0" dirty="0" smtClean="0"/>
                        <a:t> 900:100+Binning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Decision Tree rpart + optimum</a:t>
                      </a:r>
                      <a:r>
                        <a:rPr lang="en-US" baseline="0" dirty="0" smtClean="0"/>
                        <a:t> cp</a:t>
                      </a:r>
                      <a:endParaRPr lang="en-US" dirty="0" smtClean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Smote</a:t>
                      </a:r>
                      <a:r>
                        <a:rPr lang="en-US" baseline="0" dirty="0" smtClean="0"/>
                        <a:t> 900:100+Binning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 smtClean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Binning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Xg-Boost</a:t>
                      </a:r>
                      <a:r>
                        <a:rPr lang="en-US" b="0" baseline="0" dirty="0" smtClean="0"/>
                        <a:t> + reg: Logistic</a:t>
                      </a:r>
                      <a:endParaRPr lang="en-US" b="0" dirty="0" smtClean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Binning+10%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GBM</a:t>
                      </a:r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Binning+10%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Ada-Boost</a:t>
                      </a:r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dirty="0" smtClean="0"/>
                        <a:t>Smote 900:100 +5%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r>
                        <a:rPr lang="en-US" dirty="0" smtClean="0"/>
                        <a:t>Binning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Xg-boost</a:t>
                      </a:r>
                      <a:r>
                        <a:rPr lang="en-US" baseline="0" dirty="0" smtClean="0"/>
                        <a:t> + binary:logitraw</a:t>
                      </a:r>
                      <a:endParaRPr lang="en-US" dirty="0" smtClean="0"/>
                    </a:p>
                  </a:txBody>
                  <a:tcPr/>
                </a:tc>
              </a:tr>
              <a:tr h="3701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Stacking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379</Words>
  <Application>Microsoft Office PowerPoint</Application>
  <PresentationFormat>On-screen Show (4:3)</PresentationFormat>
  <Paragraphs>148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CUTE 3 PRESENTATION</vt:lpstr>
      <vt:lpstr>Contents</vt:lpstr>
      <vt:lpstr>Objective</vt:lpstr>
      <vt:lpstr>Dataset Exploration</vt:lpstr>
      <vt:lpstr>Dataset Exploration</vt:lpstr>
      <vt:lpstr>Data Preprocessing</vt:lpstr>
      <vt:lpstr>Data Preprocessing</vt:lpstr>
      <vt:lpstr>Approaches</vt:lpstr>
      <vt:lpstr>Model Building</vt:lpstr>
      <vt:lpstr>Logistic Regression</vt:lpstr>
      <vt:lpstr>Naïve Bayes</vt:lpstr>
      <vt:lpstr>Decision Trees rpart</vt:lpstr>
      <vt:lpstr>Decision Trees rpart-Optimum cp</vt:lpstr>
      <vt:lpstr>Random Forest </vt:lpstr>
      <vt:lpstr>Xgboost</vt:lpstr>
      <vt:lpstr>Xgboost</vt:lpstr>
      <vt:lpstr>Stacking 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CuTe 2 Presentation</dc:title>
  <dc:creator>Shreya</dc:creator>
  <cp:lastModifiedBy>Hai</cp:lastModifiedBy>
  <cp:revision>22</cp:revision>
  <dcterms:created xsi:type="dcterms:W3CDTF">2018-08-10T18:09:29Z</dcterms:created>
  <dcterms:modified xsi:type="dcterms:W3CDTF">2019-03-19T18:08:00Z</dcterms:modified>
</cp:coreProperties>
</file>