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83" r:id="rId4"/>
    <p:sldId id="258" r:id="rId5"/>
    <p:sldId id="259" r:id="rId6"/>
    <p:sldId id="285" r:id="rId7"/>
    <p:sldId id="260" r:id="rId8"/>
    <p:sldId id="261" r:id="rId9"/>
    <p:sldId id="286" r:id="rId10"/>
    <p:sldId id="287" r:id="rId11"/>
    <p:sldId id="288" r:id="rId12"/>
    <p:sldId id="289" r:id="rId13"/>
    <p:sldId id="282" r:id="rId14"/>
    <p:sldId id="291" r:id="rId15"/>
    <p:sldId id="290" r:id="rId16"/>
    <p:sldId id="267" r:id="rId17"/>
    <p:sldId id="2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5AAD10-B1D2-4EC6-B838-1A0EB52D1462}" type="datetimeFigureOut">
              <a:rPr lang="en-US" smtClean="0"/>
              <a:pPr/>
              <a:t>9/9/2018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68278A-94F4-4577-A90E-A4C48871B0A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Variable</a:t>
            </a:r>
            <a:r>
              <a:rPr lang="en-US" baseline="0" dirty="0" smtClean="0"/>
              <a:t> Importance </a:t>
            </a:r>
            <a:r>
              <a:rPr lang="en-US" baseline="0" dirty="0" smtClean="0"/>
              <a:t>Plot </a:t>
            </a:r>
            <a:endParaRPr lang="en-US" dirty="0"/>
          </a:p>
        </p:txBody>
      </p:sp>
      <p:sp>
        <p:nvSpPr>
          <p:cNvPr id="4" name="Slide Number Placeholder 3"/>
          <p:cNvSpPr>
            <a:spLocks noGrp="1"/>
          </p:cNvSpPr>
          <p:nvPr>
            <p:ph type="sldNum" sz="quarter" idx="10"/>
          </p:nvPr>
        </p:nvSpPr>
        <p:spPr/>
        <p:txBody>
          <a:bodyPr/>
          <a:lstStyle/>
          <a:p>
            <a:fld id="{C568278A-94F4-4577-A90E-A4C48871B0A5}"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8A6315-0CE8-4243-87E7-622DB866B93B}" type="datetimeFigureOut">
              <a:rPr lang="en-US" smtClean="0"/>
              <a:pPr/>
              <a:t>9/9/2018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2811DA-7861-4496-9366-29D2CF08F34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A6315-0CE8-4243-87E7-622DB866B93B}" type="datetimeFigureOut">
              <a:rPr lang="en-US" smtClean="0"/>
              <a:pPr/>
              <a:t>9/9/2018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811DA-7861-4496-9366-29D2CF08F34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MITH PRESENTATION</a:t>
            </a:r>
            <a:endParaRPr lang="en-US" dirty="0"/>
          </a:p>
        </p:txBody>
      </p:sp>
      <p:sp>
        <p:nvSpPr>
          <p:cNvPr id="3" name="Subtitle 2"/>
          <p:cNvSpPr>
            <a:spLocks noGrp="1"/>
          </p:cNvSpPr>
          <p:nvPr>
            <p:ph type="subTitle" idx="1"/>
          </p:nvPr>
        </p:nvSpPr>
        <p:spPr/>
        <p:txBody>
          <a:bodyPr>
            <a:normAutofit/>
          </a:bodyPr>
          <a:lstStyle/>
          <a:p>
            <a:r>
              <a:rPr lang="en-US" dirty="0" smtClean="0">
                <a:solidFill>
                  <a:schemeClr val="tx1"/>
                </a:solidFill>
              </a:rPr>
              <a:t>Presented By:</a:t>
            </a:r>
          </a:p>
          <a:p>
            <a:r>
              <a:rPr lang="en-US" dirty="0" smtClean="0">
                <a:solidFill>
                  <a:schemeClr val="tx1"/>
                </a:solidFill>
              </a:rPr>
              <a:t>Shreya Reddy</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pic>
        <p:nvPicPr>
          <p:cNvPr id="4" name="Content Placeholder 3" descr="v1GroundType.PNG"/>
          <p:cNvPicPr>
            <a:picLocks noGrp="1" noChangeAspect="1"/>
          </p:cNvPicPr>
          <p:nvPr>
            <p:ph idx="1"/>
          </p:nvPr>
        </p:nvPicPr>
        <p:blipFill>
          <a:blip r:embed="rId2"/>
          <a:stretch>
            <a:fillRect/>
          </a:stretch>
        </p:blipFill>
        <p:spPr>
          <a:xfrm>
            <a:off x="457200" y="1689168"/>
            <a:ext cx="8229600" cy="434802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pic>
        <p:nvPicPr>
          <p:cNvPr id="4" name="Content Placeholder 3" descr="v2Superstructure.PNG"/>
          <p:cNvPicPr>
            <a:picLocks noGrp="1" noChangeAspect="1"/>
          </p:cNvPicPr>
          <p:nvPr>
            <p:ph idx="1"/>
          </p:nvPr>
        </p:nvPicPr>
        <p:blipFill>
          <a:blip r:embed="rId2"/>
          <a:stretch>
            <a:fillRect/>
          </a:stretch>
        </p:blipFill>
        <p:spPr>
          <a:xfrm>
            <a:off x="457200" y="1524000"/>
            <a:ext cx="8229600" cy="47244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pic>
        <p:nvPicPr>
          <p:cNvPr id="4" name="Content Placeholder 3" descr="countflooreqv1.PNG"/>
          <p:cNvPicPr>
            <a:picLocks noGrp="1" noChangeAspect="1"/>
          </p:cNvPicPr>
          <p:nvPr>
            <p:ph idx="1"/>
          </p:nvPr>
        </p:nvPicPr>
        <p:blipFill>
          <a:blip r:embed="rId2"/>
          <a:stretch>
            <a:fillRect/>
          </a:stretch>
        </p:blipFill>
        <p:spPr>
          <a:xfrm>
            <a:off x="457200" y="1729121"/>
            <a:ext cx="8229600" cy="4268121"/>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graphicFrame>
        <p:nvGraphicFramePr>
          <p:cNvPr id="5" name="Content Placeholder 4"/>
          <p:cNvGraphicFramePr>
            <a:graphicFrameLocks noGrp="1"/>
          </p:cNvGraphicFramePr>
          <p:nvPr>
            <p:ph idx="1"/>
          </p:nvPr>
        </p:nvGraphicFramePr>
        <p:xfrm>
          <a:off x="457200" y="1371594"/>
          <a:ext cx="8229600" cy="4286260"/>
        </p:xfrm>
        <a:graphic>
          <a:graphicData uri="http://schemas.openxmlformats.org/drawingml/2006/table">
            <a:tbl>
              <a:tblPr firstRow="1" bandRow="1">
                <a:tableStyleId>{5C22544A-7EE6-4342-B048-85BDC9FD1C3A}</a:tableStyleId>
              </a:tblPr>
              <a:tblGrid>
                <a:gridCol w="4114800"/>
                <a:gridCol w="4114800"/>
              </a:tblGrid>
              <a:tr h="857252">
                <a:tc>
                  <a:txBody>
                    <a:bodyPr/>
                    <a:lstStyle/>
                    <a:p>
                      <a:r>
                        <a:rPr lang="en-US" dirty="0" smtClean="0"/>
                        <a:t>  </a:t>
                      </a:r>
                      <a:r>
                        <a:rPr lang="en-US" baseline="0" dirty="0" smtClean="0"/>
                        <a:t> Pre processing </a:t>
                      </a:r>
                      <a:endParaRPr lang="en-US" dirty="0"/>
                    </a:p>
                  </a:txBody>
                  <a:tcPr/>
                </a:tc>
                <a:tc>
                  <a:txBody>
                    <a:bodyPr/>
                    <a:lstStyle/>
                    <a:p>
                      <a:r>
                        <a:rPr lang="en-US" dirty="0" smtClean="0"/>
                        <a:t>Model</a:t>
                      </a:r>
                      <a:endParaRPr lang="en-US" dirty="0"/>
                    </a:p>
                  </a:txBody>
                  <a:tcPr/>
                </a:tc>
              </a:tr>
              <a:tr h="857252">
                <a:tc>
                  <a:txBody>
                    <a:bodyPr/>
                    <a:lstStyle/>
                    <a:p>
                      <a:r>
                        <a:rPr lang="en-US" dirty="0" smtClean="0"/>
                        <a:t>Standardize</a:t>
                      </a:r>
                      <a:r>
                        <a:rPr lang="en-US" baseline="0" dirty="0" smtClean="0"/>
                        <a:t> numerical attributes</a:t>
                      </a:r>
                      <a:endParaRPr lang="en-US" dirty="0"/>
                    </a:p>
                  </a:txBody>
                  <a:tcPr/>
                </a:tc>
                <a:tc>
                  <a:txBody>
                    <a:bodyPr/>
                    <a:lstStyle/>
                    <a:p>
                      <a:r>
                        <a:rPr lang="en-US" dirty="0" smtClean="0"/>
                        <a:t>Naïve</a:t>
                      </a:r>
                      <a:r>
                        <a:rPr lang="en-US" baseline="0" dirty="0" smtClean="0"/>
                        <a:t> Bayes</a:t>
                      </a:r>
                      <a:endParaRPr lang="en-US" dirty="0"/>
                    </a:p>
                  </a:txBody>
                  <a:tcPr/>
                </a:tc>
              </a:tr>
              <a:tr h="8572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Standardize numerical attributes + dummification of categories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Xg-boost</a:t>
                      </a:r>
                      <a:r>
                        <a:rPr lang="en-US" baseline="0" dirty="0" smtClean="0"/>
                        <a:t> </a:t>
                      </a:r>
                      <a:endParaRPr lang="en-US" dirty="0" smtClean="0"/>
                    </a:p>
                  </a:txBody>
                  <a:tcPr/>
                </a:tc>
              </a:tr>
              <a:tr h="8572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Standardize</a:t>
                      </a:r>
                      <a:r>
                        <a:rPr lang="en-US" baseline="0" dirty="0" smtClean="0"/>
                        <a:t> numerical attributes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Decision</a:t>
                      </a:r>
                      <a:r>
                        <a:rPr lang="en-US" baseline="0" dirty="0" smtClean="0"/>
                        <a:t> Tree Rpart</a:t>
                      </a:r>
                      <a:endParaRPr lang="en-US" dirty="0" smtClean="0"/>
                    </a:p>
                  </a:txBody>
                  <a:tcPr/>
                </a:tc>
              </a:tr>
              <a:tr h="8572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Standardize</a:t>
                      </a:r>
                      <a:r>
                        <a:rPr lang="en-US" baseline="0" dirty="0" smtClean="0"/>
                        <a:t> numerical attributes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Random Forest</a:t>
                      </a: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Random </a:t>
            </a:r>
            <a:r>
              <a:rPr lang="en-US" dirty="0" smtClean="0"/>
              <a:t>Forest</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 name="Picture 4" descr="RFplot1.png"/>
          <p:cNvPicPr>
            <a:picLocks noChangeAspect="1"/>
          </p:cNvPicPr>
          <p:nvPr/>
        </p:nvPicPr>
        <p:blipFill>
          <a:blip r:embed="rId3"/>
          <a:stretch>
            <a:fillRect/>
          </a:stretch>
        </p:blipFill>
        <p:spPr>
          <a:xfrm>
            <a:off x="0" y="1219200"/>
            <a:ext cx="8991600" cy="5105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Xgboost</a:t>
            </a:r>
            <a:endParaRPr lang="en-US" dirty="0"/>
          </a:p>
        </p:txBody>
      </p:sp>
      <p:pic>
        <p:nvPicPr>
          <p:cNvPr id="6" name="Content Placeholder 5" descr="xgplot.png"/>
          <p:cNvPicPr>
            <a:picLocks noGrp="1" noChangeAspect="1"/>
          </p:cNvPicPr>
          <p:nvPr>
            <p:ph idx="1"/>
          </p:nvPr>
        </p:nvPicPr>
        <p:blipFill>
          <a:blip r:embed="rId2"/>
          <a:stretch>
            <a:fillRect/>
          </a:stretch>
        </p:blipFill>
        <p:spPr>
          <a:xfrm>
            <a:off x="0" y="1219200"/>
            <a:ext cx="9144000" cy="56388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Content Placeholder 4"/>
          <p:cNvGraphicFramePr>
            <a:graphicFrameLocks noGrp="1"/>
          </p:cNvGraphicFramePr>
          <p:nvPr>
            <p:ph idx="1"/>
          </p:nvPr>
        </p:nvGraphicFramePr>
        <p:xfrm>
          <a:off x="457200" y="1905000"/>
          <a:ext cx="8229600" cy="2556783"/>
        </p:xfrm>
        <a:graphic>
          <a:graphicData uri="http://schemas.openxmlformats.org/drawingml/2006/table">
            <a:tbl>
              <a:tblPr firstRow="1" bandRow="1">
                <a:tableStyleId>{5C22544A-7EE6-4342-B048-85BDC9FD1C3A}</a:tableStyleId>
              </a:tblPr>
              <a:tblGrid>
                <a:gridCol w="4114800"/>
                <a:gridCol w="4114800"/>
              </a:tblGrid>
              <a:tr h="685800">
                <a:tc>
                  <a:txBody>
                    <a:bodyPr/>
                    <a:lstStyle/>
                    <a:p>
                      <a:r>
                        <a:rPr lang="en-US" dirty="0" smtClean="0"/>
                        <a:t>   Model </a:t>
                      </a:r>
                      <a:endParaRPr lang="en-US" dirty="0"/>
                    </a:p>
                  </a:txBody>
                  <a:tcPr/>
                </a:tc>
                <a:tc>
                  <a:txBody>
                    <a:bodyPr/>
                    <a:lstStyle/>
                    <a:p>
                      <a:r>
                        <a:rPr lang="en-US" dirty="0" smtClean="0"/>
                        <a:t>Accuracy</a:t>
                      </a:r>
                      <a:r>
                        <a:rPr lang="en-US" baseline="0" dirty="0" smtClean="0"/>
                        <a:t> on Test</a:t>
                      </a:r>
                      <a:endParaRPr lang="en-US" dirty="0"/>
                    </a:p>
                  </a:txBody>
                  <a:tcPr/>
                </a:tc>
              </a:tr>
              <a:tr h="623661">
                <a:tc>
                  <a:txBody>
                    <a:bodyPr/>
                    <a:lstStyle/>
                    <a:p>
                      <a:r>
                        <a:rPr lang="en-US" dirty="0" smtClean="0"/>
                        <a:t>Naïve</a:t>
                      </a:r>
                      <a:r>
                        <a:rPr lang="en-US" baseline="0" dirty="0" smtClean="0"/>
                        <a:t> Bayes</a:t>
                      </a:r>
                      <a:endParaRPr lang="en-US" dirty="0"/>
                    </a:p>
                  </a:txBody>
                  <a:tcPr/>
                </a:tc>
                <a:tc>
                  <a:txBody>
                    <a:bodyPr/>
                    <a:lstStyle/>
                    <a:p>
                      <a:r>
                        <a:rPr lang="en-US" dirty="0" smtClean="0"/>
                        <a:t>82.10</a:t>
                      </a:r>
                      <a:endParaRPr lang="en-US" dirty="0"/>
                    </a:p>
                  </a:txBody>
                  <a:tcPr/>
                </a:tc>
              </a:tr>
              <a:tr h="623661">
                <a:tc>
                  <a:txBody>
                    <a:bodyPr/>
                    <a:lstStyle/>
                    <a:p>
                      <a:r>
                        <a:rPr lang="en-US" dirty="0" smtClean="0"/>
                        <a:t>Decision</a:t>
                      </a:r>
                      <a:r>
                        <a:rPr lang="en-US" baseline="0" dirty="0" smtClean="0"/>
                        <a:t> Tree Rpart</a:t>
                      </a:r>
                      <a:endParaRPr lang="en-US" dirty="0"/>
                    </a:p>
                  </a:txBody>
                  <a:tcPr/>
                </a:tc>
                <a:tc>
                  <a:txBody>
                    <a:bodyPr/>
                    <a:lstStyle/>
                    <a:p>
                      <a:r>
                        <a:rPr lang="en-US" dirty="0" smtClean="0"/>
                        <a:t>85.9</a:t>
                      </a:r>
                      <a:endParaRPr lang="en-US" dirty="0"/>
                    </a:p>
                  </a:txBody>
                  <a:tcPr/>
                </a:tc>
              </a:tr>
              <a:tr h="623661">
                <a:tc>
                  <a:txBody>
                    <a:bodyPr/>
                    <a:lstStyle/>
                    <a:p>
                      <a:r>
                        <a:rPr lang="en-US" b="1" dirty="0" smtClean="0"/>
                        <a:t>Xg-boost  multi:softmax</a:t>
                      </a:r>
                      <a:endParaRPr lang="en-US" b="1" dirty="0"/>
                    </a:p>
                  </a:txBody>
                  <a:tcPr/>
                </a:tc>
                <a:tc>
                  <a:txBody>
                    <a:bodyPr/>
                    <a:lstStyle/>
                    <a:p>
                      <a:r>
                        <a:rPr lang="en-US" b="1" dirty="0" smtClean="0"/>
                        <a:t>88.37</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Among the models built, Xg boost gave the maximum accuracy.</a:t>
            </a:r>
          </a:p>
          <a:p>
            <a:r>
              <a:rPr lang="en-US" dirty="0" smtClean="0"/>
              <a:t>Predicted the degree of damage in terms of levels of High, Low and Medium such that disaster management efforts can be prioritized based on the level of damage.</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Problem Statement</a:t>
            </a:r>
          </a:p>
          <a:p>
            <a:pPr algn="just"/>
            <a:r>
              <a:rPr lang="en-US" dirty="0" smtClean="0"/>
              <a:t>Objective</a:t>
            </a:r>
          </a:p>
          <a:p>
            <a:pPr algn="just"/>
            <a:r>
              <a:rPr lang="en-US" dirty="0" smtClean="0"/>
              <a:t>Data Exploration</a:t>
            </a:r>
          </a:p>
          <a:p>
            <a:pPr algn="just"/>
            <a:r>
              <a:rPr lang="en-US" dirty="0" smtClean="0"/>
              <a:t>Data Preprocessing</a:t>
            </a:r>
          </a:p>
          <a:p>
            <a:pPr algn="just"/>
            <a:r>
              <a:rPr lang="en-US" dirty="0" smtClean="0"/>
              <a:t>Visualizations</a:t>
            </a:r>
          </a:p>
          <a:p>
            <a:pPr algn="just"/>
            <a:r>
              <a:rPr lang="en-US" dirty="0" smtClean="0"/>
              <a:t>Model Building</a:t>
            </a:r>
          </a:p>
          <a:p>
            <a:pPr algn="just"/>
            <a:r>
              <a:rPr lang="en-US" dirty="0" smtClean="0"/>
              <a:t>Results</a:t>
            </a:r>
          </a:p>
          <a:p>
            <a:pPr algn="just"/>
            <a:r>
              <a:rPr lang="en-US" dirty="0" smtClean="0"/>
              <a:t>Conclusion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During an earthquake, buildings are the entities which are most affected as they are deeply rooted with their foundation in the earth. Immediately after the tremors, it is critical to determine the degree of damage to prioritize disaster response measures. </a:t>
            </a:r>
          </a:p>
          <a:p>
            <a:pPr algn="just"/>
            <a:r>
              <a:rPr lang="en-US" dirty="0" smtClean="0"/>
              <a:t>Some post-earthquake data is collected which is useful in predicting the state of the building. Hence a machine learning model determining the degree of damage is  required.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algn="just"/>
            <a:r>
              <a:rPr lang="en-US" dirty="0" smtClean="0"/>
              <a:t>Our goal is to build a ML model to  predict and classify the degree of damage in the buildings due to earthquakes in three different levels “High” ,”Low” and “Medium”.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Exploration</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dirty="0" smtClean="0"/>
              <a:t>We have been given two main files train, test and supporting files BuildingOwnership and BuildingStructure which give additional information about the buildings.</a:t>
            </a:r>
          </a:p>
          <a:p>
            <a:pPr algn="just">
              <a:buFont typeface="Wingdings" pitchFamily="2" charset="2"/>
              <a:buChar char="Ø"/>
            </a:pPr>
            <a:r>
              <a:rPr lang="en-US" dirty="0" smtClean="0"/>
              <a:t>Dimensions:</a:t>
            </a:r>
          </a:p>
          <a:p>
            <a:pPr algn="just"/>
            <a:r>
              <a:rPr lang="en-US" dirty="0" smtClean="0"/>
              <a:t>Train: 249644 x 13</a:t>
            </a:r>
          </a:p>
          <a:p>
            <a:pPr algn="just"/>
            <a:r>
              <a:rPr lang="en-US" dirty="0" smtClean="0"/>
              <a:t>Test: 106988 x 13</a:t>
            </a:r>
          </a:p>
          <a:p>
            <a:pPr algn="just"/>
            <a:r>
              <a:rPr lang="en-US" dirty="0" smtClean="0"/>
              <a:t>BuildingOwnership: 356632 x17</a:t>
            </a:r>
          </a:p>
          <a:p>
            <a:pPr algn="just"/>
            <a:r>
              <a:rPr lang="en-US" dirty="0" smtClean="0"/>
              <a:t>BuildingStructure: 356632x29</a:t>
            </a:r>
          </a:p>
          <a:p>
            <a:pPr algn="just">
              <a:buFont typeface="Wingdings" pitchFamily="2" charset="2"/>
              <a:buChar char="Ø"/>
            </a:pPr>
            <a:r>
              <a:rPr lang="en-US" dirty="0" smtClean="0"/>
              <a:t>Target variable :</a:t>
            </a:r>
          </a:p>
          <a:p>
            <a:pPr algn="just"/>
            <a:r>
              <a:rPr lang="en-US" dirty="0" smtClean="0"/>
              <a:t>‘damage_grade‘ (Levels: High Low Medium)</a:t>
            </a:r>
          </a:p>
          <a:p>
            <a:pPr algn="just">
              <a:buNone/>
            </a:pPr>
            <a:endParaRPr lang="en-US" dirty="0" smtClean="0"/>
          </a:p>
          <a:p>
            <a:pPr algn="just">
              <a:buNone/>
            </a:pPr>
            <a:endParaRPr lang="en-US" dirty="0" smtClean="0"/>
          </a:p>
          <a:p>
            <a:pPr algn="just"/>
            <a:endParaRPr lang="en-US" dirty="0" smtClean="0"/>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Exploration</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smtClean="0"/>
              <a:t>Merged the train and test files with the building structure and ownership.</a:t>
            </a:r>
          </a:p>
          <a:p>
            <a:pPr>
              <a:buFont typeface="Wingdings" pitchFamily="2" charset="2"/>
              <a:buChar char="Ø"/>
            </a:pPr>
            <a:r>
              <a:rPr lang="en-US" dirty="0" smtClean="0"/>
              <a:t>New merged data dimensions</a:t>
            </a:r>
          </a:p>
          <a:p>
            <a:r>
              <a:rPr lang="en-US" dirty="0" smtClean="0"/>
              <a:t>Train_data : 249644 x 52</a:t>
            </a:r>
          </a:p>
          <a:p>
            <a:r>
              <a:rPr lang="en-US" dirty="0" smtClean="0"/>
              <a:t>Test_data: 106988 x 52</a:t>
            </a:r>
          </a:p>
          <a:p>
            <a:pPr>
              <a:buFont typeface="Wingdings" pitchFamily="2" charset="2"/>
              <a:buChar char="Ø"/>
            </a:pPr>
            <a:r>
              <a:rPr lang="en-US" dirty="0" smtClean="0"/>
              <a:t>Removed variables which do not add any information using nerozerovar.</a:t>
            </a:r>
          </a:p>
          <a:p>
            <a:r>
              <a:rPr lang="en-US" dirty="0" smtClean="0"/>
              <a:t>Train_data : 249644 x 29</a:t>
            </a:r>
          </a:p>
          <a:p>
            <a:r>
              <a:rPr lang="en-US" dirty="0" smtClean="0"/>
              <a:t>Test_data: 106988 x 29</a:t>
            </a:r>
          </a:p>
          <a:p>
            <a:pPr>
              <a:buNone/>
            </a:pPr>
            <a:endParaRPr lang="en-US" dirty="0" smtClean="0"/>
          </a:p>
          <a:p>
            <a:pPr>
              <a:buFont typeface="Wingdings" pitchFamily="2" charset="2"/>
              <a:buChar char="Ø"/>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dirty="0" smtClean="0"/>
              <a:t>Checked the Missing values in train data and test data</a:t>
            </a:r>
          </a:p>
          <a:p>
            <a:pPr>
              <a:buFont typeface="Wingdings" pitchFamily="2" charset="2"/>
              <a:buChar char="Ø"/>
            </a:pPr>
            <a:r>
              <a:rPr lang="en-US" dirty="0" smtClean="0"/>
              <a:t>Imputed using  central imputation.</a:t>
            </a:r>
          </a:p>
          <a:p>
            <a:pPr>
              <a:buFont typeface="Wingdings" pitchFamily="2" charset="2"/>
              <a:buChar char="Ø"/>
            </a:pPr>
            <a:r>
              <a:rPr lang="en-US" dirty="0" smtClean="0"/>
              <a:t>Removed attributes:</a:t>
            </a:r>
          </a:p>
          <a:p>
            <a:r>
              <a:rPr lang="en-US" dirty="0" smtClean="0"/>
              <a:t>building_id,</a:t>
            </a:r>
          </a:p>
          <a:p>
            <a:r>
              <a:rPr lang="en-US" dirty="0" smtClean="0"/>
              <a:t>vdcmun_id,</a:t>
            </a:r>
          </a:p>
          <a:p>
            <a:r>
              <a:rPr lang="en-US" dirty="0" smtClean="0"/>
              <a:t>district_id,</a:t>
            </a:r>
          </a:p>
          <a:p>
            <a:r>
              <a:rPr lang="en-US" dirty="0" smtClean="0"/>
              <a:t>ward_id</a:t>
            </a:r>
          </a:p>
          <a:p>
            <a:pPr>
              <a:buFont typeface="Wingdings" pitchFamily="2" charset="2"/>
              <a:buChar char="Ø"/>
            </a:pPr>
            <a:r>
              <a:rPr lang="en-US" dirty="0" smtClean="0"/>
              <a:t>Checked  for any duplicate rows.</a:t>
            </a:r>
          </a:p>
          <a:p>
            <a:pPr>
              <a:buFont typeface="Wingdings" pitchFamily="2" charset="2"/>
              <a:buChar char="Ø"/>
            </a:pPr>
            <a:r>
              <a:rPr lang="en-US" dirty="0" smtClean="0"/>
              <a:t>Conditionofbuildingpostearthquake attribute conversion(It’s a combination with building_id)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Split into train and test(70:30 of target class).</a:t>
            </a:r>
          </a:p>
          <a:p>
            <a:pPr>
              <a:buFont typeface="Wingdings" pitchFamily="2" charset="2"/>
              <a:buChar char="Ø"/>
            </a:pPr>
            <a:endParaRPr lang="en-US" dirty="0" smtClean="0"/>
          </a:p>
          <a:p>
            <a:pPr>
              <a:buNone/>
            </a:pPr>
            <a:endParaRPr lang="en-US" dirty="0" smtClean="0"/>
          </a:p>
        </p:txBody>
      </p:sp>
      <p:graphicFrame>
        <p:nvGraphicFramePr>
          <p:cNvPr id="4" name="Table 3"/>
          <p:cNvGraphicFramePr>
            <a:graphicFrameLocks noGrp="1"/>
          </p:cNvGraphicFramePr>
          <p:nvPr/>
        </p:nvGraphicFramePr>
        <p:xfrm>
          <a:off x="1524000" y="2743200"/>
          <a:ext cx="6096000" cy="2133600"/>
        </p:xfrm>
        <a:graphic>
          <a:graphicData uri="http://schemas.openxmlformats.org/drawingml/2006/table">
            <a:tbl>
              <a:tblPr firstRow="1" bandRow="1">
                <a:tableStyleId>{5C22544A-7EE6-4342-B048-85BDC9FD1C3A}</a:tableStyleId>
              </a:tblPr>
              <a:tblGrid>
                <a:gridCol w="3048000"/>
                <a:gridCol w="3048000"/>
              </a:tblGrid>
              <a:tr h="533400">
                <a:tc>
                  <a:txBody>
                    <a:bodyPr/>
                    <a:lstStyle/>
                    <a:p>
                      <a:r>
                        <a:rPr lang="en-US" dirty="0" smtClean="0"/>
                        <a:t>damage_grade Class</a:t>
                      </a:r>
                      <a:endParaRPr lang="en-US" dirty="0"/>
                    </a:p>
                  </a:txBody>
                  <a:tcPr/>
                </a:tc>
                <a:tc>
                  <a:txBody>
                    <a:bodyPr/>
                    <a:lstStyle/>
                    <a:p>
                      <a:r>
                        <a:rPr lang="en-US" dirty="0" smtClean="0"/>
                        <a:t>Proportion</a:t>
                      </a:r>
                      <a:endParaRPr lang="en-US" dirty="0"/>
                    </a:p>
                  </a:txBody>
                  <a:tcPr/>
                </a:tc>
              </a:tr>
              <a:tr h="533400">
                <a:tc>
                  <a:txBody>
                    <a:bodyPr/>
                    <a:lstStyle/>
                    <a:p>
                      <a:r>
                        <a:rPr lang="en-US" dirty="0" smtClean="0"/>
                        <a:t>High</a:t>
                      </a:r>
                      <a:endParaRPr lang="en-US" dirty="0"/>
                    </a:p>
                  </a:txBody>
                  <a:tcPr/>
                </a:tc>
                <a:tc>
                  <a:txBody>
                    <a:bodyPr/>
                    <a:lstStyle/>
                    <a:p>
                      <a:r>
                        <a:rPr lang="en-US" sz="1800" b="0" i="0" kern="1200" dirty="0" smtClean="0">
                          <a:solidFill>
                            <a:schemeClr val="dk1"/>
                          </a:solidFill>
                          <a:latin typeface="+mn-lt"/>
                          <a:ea typeface="+mn-ea"/>
                          <a:cs typeface="+mn-cs"/>
                        </a:rPr>
                        <a:t>0.41</a:t>
                      </a:r>
                      <a:endParaRPr lang="en-US" dirty="0"/>
                    </a:p>
                  </a:txBody>
                  <a:tcPr/>
                </a:tc>
              </a:tr>
              <a:tr h="533400">
                <a:tc>
                  <a:txBody>
                    <a:bodyPr/>
                    <a:lstStyle/>
                    <a:p>
                      <a:r>
                        <a:rPr lang="en-US" dirty="0" smtClean="0"/>
                        <a:t>Low</a:t>
                      </a:r>
                      <a:r>
                        <a:rPr lang="en-US" baseline="0" dirty="0" smtClean="0"/>
                        <a:t> </a:t>
                      </a:r>
                      <a:endParaRPr lang="en-US" dirty="0"/>
                    </a:p>
                  </a:txBody>
                  <a:tcPr/>
                </a:tc>
                <a:tc>
                  <a:txBody>
                    <a:bodyPr/>
                    <a:lstStyle/>
                    <a:p>
                      <a:r>
                        <a:rPr lang="en-US" sz="1800" b="0" i="0" kern="1200" dirty="0" smtClean="0">
                          <a:solidFill>
                            <a:schemeClr val="dk1"/>
                          </a:solidFill>
                          <a:latin typeface="+mn-lt"/>
                          <a:ea typeface="+mn-ea"/>
                          <a:cs typeface="+mn-cs"/>
                        </a:rPr>
                        <a:t>0.29</a:t>
                      </a:r>
                      <a:endParaRPr lang="en-US" dirty="0"/>
                    </a:p>
                  </a:txBody>
                  <a:tcPr/>
                </a:tc>
              </a:tr>
              <a:tr h="533400">
                <a:tc>
                  <a:txBody>
                    <a:bodyPr/>
                    <a:lstStyle/>
                    <a:p>
                      <a:r>
                        <a:rPr lang="en-US" dirty="0" smtClean="0"/>
                        <a:t>Medium</a:t>
                      </a:r>
                      <a:endParaRPr lang="en-US" dirty="0"/>
                    </a:p>
                  </a:txBody>
                  <a:tcPr/>
                </a:tc>
                <a:tc>
                  <a:txBody>
                    <a:bodyPr/>
                    <a:lstStyle/>
                    <a:p>
                      <a:r>
                        <a:rPr lang="en-US" sz="1800" b="0" i="0" kern="1200" dirty="0" smtClean="0">
                          <a:solidFill>
                            <a:schemeClr val="dk1"/>
                          </a:solidFill>
                          <a:latin typeface="+mn-lt"/>
                          <a:ea typeface="+mn-ea"/>
                          <a:cs typeface="+mn-cs"/>
                        </a:rPr>
                        <a:t>0.30</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pic>
        <p:nvPicPr>
          <p:cNvPr id="4" name="Content Placeholder 3" descr="v1GroundType.PNG"/>
          <p:cNvPicPr>
            <a:picLocks noGrp="1" noChangeAspect="1"/>
          </p:cNvPicPr>
          <p:nvPr>
            <p:ph idx="1"/>
          </p:nvPr>
        </p:nvPicPr>
        <p:blipFill>
          <a:blip r:embed="rId2"/>
          <a:stretch>
            <a:fillRect/>
          </a:stretch>
        </p:blipFill>
        <p:spPr>
          <a:xfrm>
            <a:off x="307200" y="1894640"/>
            <a:ext cx="8229600" cy="4348027"/>
          </a:xfrm>
        </p:spPr>
      </p:pic>
      <p:pic>
        <p:nvPicPr>
          <p:cNvPr id="5" name="Picture 4" descr="viFoundationtype.PNG"/>
          <p:cNvPicPr>
            <a:picLocks noChangeAspect="1"/>
          </p:cNvPicPr>
          <p:nvPr/>
        </p:nvPicPr>
        <p:blipFill>
          <a:blip r:embed="rId3"/>
          <a:stretch>
            <a:fillRect/>
          </a:stretch>
        </p:blipFill>
        <p:spPr>
          <a:xfrm>
            <a:off x="0" y="1371600"/>
            <a:ext cx="9144000" cy="482574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402</Words>
  <Application>Microsoft Office PowerPoint</Application>
  <PresentationFormat>On-screen Show (4:3)</PresentationFormat>
  <Paragraphs>98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MITH PRESENTATION</vt:lpstr>
      <vt:lpstr>Contents</vt:lpstr>
      <vt:lpstr>Problem Statement</vt:lpstr>
      <vt:lpstr>Objective</vt:lpstr>
      <vt:lpstr>Dataset Exploration</vt:lpstr>
      <vt:lpstr>Dataset Exploration</vt:lpstr>
      <vt:lpstr>Data Preprocessing</vt:lpstr>
      <vt:lpstr>Data Preprocessing</vt:lpstr>
      <vt:lpstr>Visualizations</vt:lpstr>
      <vt:lpstr>Visualizations</vt:lpstr>
      <vt:lpstr>Visualizations</vt:lpstr>
      <vt:lpstr>Visualizations</vt:lpstr>
      <vt:lpstr>Model Building</vt:lpstr>
      <vt:lpstr>Random Forest</vt:lpstr>
      <vt:lpstr>Xgboost</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CuTe 2 Presentation</dc:title>
  <dc:creator>Shreya</dc:creator>
  <cp:lastModifiedBy>Hai</cp:lastModifiedBy>
  <cp:revision>26</cp:revision>
  <dcterms:created xsi:type="dcterms:W3CDTF">2018-08-10T18:09:29Z</dcterms:created>
  <dcterms:modified xsi:type="dcterms:W3CDTF">2018-09-09T08:24:27Z</dcterms:modified>
</cp:coreProperties>
</file>