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256" r:id="rId2"/>
    <p:sldId id="262" r:id="rId3"/>
    <p:sldId id="263" r:id="rId4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550" autoAdjust="0"/>
  </p:normalViewPr>
  <p:slideViewPr>
    <p:cSldViewPr>
      <p:cViewPr varScale="1">
        <p:scale>
          <a:sx n="100" d="100"/>
          <a:sy n="100" d="100"/>
        </p:scale>
        <p:origin x="204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0B70A-6762-4CEE-9DD4-D1E43FD6798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609D-00FF-4194-8EE2-121293B2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40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1.Month of January has highest number of new customers and hence the rejected offers count is high</a:t>
            </a:r>
          </a:p>
          <a:p>
            <a:r>
              <a:rPr lang="en-US" dirty="0"/>
              <a:t>2.Marketing in regions with returning customers can further improve acceptance rate</a:t>
            </a:r>
          </a:p>
          <a:p>
            <a:r>
              <a:rPr lang="en-US" dirty="0"/>
              <a:t>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609D-00FF-4194-8EE2-121293B21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594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84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763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084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155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96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337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196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10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834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704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2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533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842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49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49" r:id="rId15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hpeXPYm2QXjkvnNF1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4D9FFB-A710-4E7D-B9E0-E6F066272547}"/>
              </a:ext>
            </a:extLst>
          </p:cNvPr>
          <p:cNvSpPr txBox="1"/>
          <p:nvPr/>
        </p:nvSpPr>
        <p:spPr>
          <a:xfrm>
            <a:off x="3470564" y="2952750"/>
            <a:ext cx="563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Team 15</a:t>
            </a:r>
          </a:p>
          <a:p>
            <a:r>
              <a:rPr lang="en-US" b="1" dirty="0">
                <a:solidFill>
                  <a:srgbClr val="002060"/>
                </a:solidFill>
              </a:rPr>
              <a:t>Team Members:  Alekhya Pogaku                                    				 Deepthi </a:t>
            </a:r>
            <a:r>
              <a:rPr lang="en-US" b="1" dirty="0" err="1">
                <a:solidFill>
                  <a:srgbClr val="002060"/>
                </a:solidFill>
              </a:rPr>
              <a:t>Thulasee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Sadasivan</a:t>
            </a:r>
            <a:r>
              <a:rPr lang="en-US" b="1" dirty="0">
                <a:solidFill>
                  <a:srgbClr val="002060"/>
                </a:solidFill>
              </a:rPr>
              <a:t>                                    			        Lakshmi Sowmya Chennareddy                                  				 </a:t>
            </a:r>
            <a:r>
              <a:rPr lang="en-US" b="1" dirty="0" err="1">
                <a:solidFill>
                  <a:srgbClr val="002060"/>
                </a:solidFill>
              </a:rPr>
              <a:t>Pranalee</a:t>
            </a:r>
            <a:r>
              <a:rPr lang="en-US" b="1" dirty="0">
                <a:solidFill>
                  <a:srgbClr val="002060"/>
                </a:solidFill>
              </a:rPr>
              <a:t> Jadhav  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                      Pavani </a:t>
            </a:r>
            <a:r>
              <a:rPr lang="en-US" b="1" dirty="0" err="1">
                <a:solidFill>
                  <a:srgbClr val="002060"/>
                </a:solidFill>
              </a:rPr>
              <a:t>Velichati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815EB-D2EE-4A1C-8B6E-9E9977E84B20}"/>
              </a:ext>
            </a:extLst>
          </p:cNvPr>
          <p:cNvSpPr txBox="1"/>
          <p:nvPr/>
        </p:nvSpPr>
        <p:spPr>
          <a:xfrm>
            <a:off x="152400" y="13335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Motivation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310C2-DC4A-46DA-BE26-90D1B08BE1FA}"/>
              </a:ext>
            </a:extLst>
          </p:cNvPr>
          <p:cNvSpPr/>
          <p:nvPr/>
        </p:nvSpPr>
        <p:spPr>
          <a:xfrm>
            <a:off x="1692113" y="569773"/>
            <a:ext cx="2819400" cy="2514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AEF174-4E14-46F9-964A-DE4DE9B7D835}"/>
              </a:ext>
            </a:extLst>
          </p:cNvPr>
          <p:cNvSpPr/>
          <p:nvPr/>
        </p:nvSpPr>
        <p:spPr>
          <a:xfrm>
            <a:off x="4343400" y="2343150"/>
            <a:ext cx="2768231" cy="2514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5E011-CCD1-4344-9888-CBB0B33DC4FD}"/>
              </a:ext>
            </a:extLst>
          </p:cNvPr>
          <p:cNvSpPr txBox="1"/>
          <p:nvPr/>
        </p:nvSpPr>
        <p:spPr>
          <a:xfrm>
            <a:off x="1788751" y="727099"/>
            <a:ext cx="276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Acceptance ratio of offers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3A8B0-BB5A-4B70-9FA2-AD70CE730BAE}"/>
              </a:ext>
            </a:extLst>
          </p:cNvPr>
          <p:cNvSpPr txBox="1"/>
          <p:nvPr/>
        </p:nvSpPr>
        <p:spPr>
          <a:xfrm>
            <a:off x="4481200" y="250256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Identify the region wise highest and lowest adoption rates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F08BC-C753-4470-A010-F5423BBE4552}"/>
              </a:ext>
            </a:extLst>
          </p:cNvPr>
          <p:cNvSpPr txBox="1"/>
          <p:nvPr/>
        </p:nvSpPr>
        <p:spPr>
          <a:xfrm>
            <a:off x="1775612" y="1352550"/>
            <a:ext cx="2685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Bahnschrift" panose="020B0502040204020203" pitchFamily="34" charset="0"/>
              </a:rPr>
              <a:t>Month over month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Bahnschrift" panose="020B0502040204020203" pitchFamily="34" charset="0"/>
              </a:rPr>
              <a:t>Types of Customers (Veteran/Non-Veteran)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Bahnschrift" panose="020B0502040204020203" pitchFamily="34" charset="0"/>
              </a:rPr>
              <a:t>Based on estimated property value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Bahnschrift" panose="020B0502040204020203" pitchFamily="34" charset="0"/>
              </a:rPr>
              <a:t>Observe the trends of accepted offers from various lenders for each month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C797BE-270A-4348-82AD-D82B104C1071}"/>
              </a:ext>
            </a:extLst>
          </p:cNvPr>
          <p:cNvSpPr txBox="1"/>
          <p:nvPr/>
        </p:nvSpPr>
        <p:spPr>
          <a:xfrm>
            <a:off x="4432115" y="3481846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Bahnschrift" panose="020B0502040204020203" pitchFamily="34" charset="0"/>
              </a:rPr>
              <a:t>Visualize the region wise target audience to learn which regions need proactive marketing treatments</a:t>
            </a:r>
          </a:p>
        </p:txBody>
      </p:sp>
    </p:spTree>
    <p:extLst>
      <p:ext uri="{BB962C8B-B14F-4D97-AF65-F5344CB8AC3E}">
        <p14:creationId xmlns:p14="http://schemas.microsoft.com/office/powerpoint/2010/main" val="91258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28DF9-6027-465C-8AC1-DCB3CC6BDEB3}"/>
              </a:ext>
            </a:extLst>
          </p:cNvPr>
          <p:cNvSpPr/>
          <p:nvPr/>
        </p:nvSpPr>
        <p:spPr>
          <a:xfrm>
            <a:off x="-3124200" y="665648"/>
            <a:ext cx="101517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2"/>
                </a:solidFill>
                <a:effectLst/>
                <a:latin typeface="Arial Narrow" panose="020B0606020202030204" pitchFamily="34" charset="0"/>
              </a:rPr>
              <a:t>New Customers - High rejects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66D2F-AAE7-4476-ABBB-94EE9EDD764E}"/>
              </a:ext>
            </a:extLst>
          </p:cNvPr>
          <p:cNvSpPr/>
          <p:nvPr/>
        </p:nvSpPr>
        <p:spPr>
          <a:xfrm>
            <a:off x="-533400" y="1167824"/>
            <a:ext cx="74676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</a:rPr>
              <a:t>Good Acceptance rate – More Returning customers</a:t>
            </a:r>
          </a:p>
          <a:p>
            <a:pPr algn="ctr"/>
            <a:r>
              <a:rPr lang="en-US" sz="24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BB7B0-8E88-4EC5-8BF0-AF9B97E3B1D6}"/>
              </a:ext>
            </a:extLst>
          </p:cNvPr>
          <p:cNvSpPr/>
          <p:nvPr/>
        </p:nvSpPr>
        <p:spPr>
          <a:xfrm>
            <a:off x="76200" y="1682536"/>
            <a:ext cx="7374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2"/>
                </a:solidFill>
                <a:latin typeface="Arial Narrow" panose="020B0606020202030204" pitchFamily="34" charset="0"/>
              </a:rPr>
              <a:t>Lenders with more number of offers with variable interests-Good Acceptance 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A8D929-38A1-48A3-B70E-83EED059DF8C}"/>
              </a:ext>
            </a:extLst>
          </p:cNvPr>
          <p:cNvSpPr/>
          <p:nvPr/>
        </p:nvSpPr>
        <p:spPr>
          <a:xfrm>
            <a:off x="2438400" y="38100"/>
            <a:ext cx="3962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Conclusion: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CB797A-287C-4E6A-A965-55FE2A6F64CB}"/>
              </a:ext>
            </a:extLst>
          </p:cNvPr>
          <p:cNvSpPr/>
          <p:nvPr/>
        </p:nvSpPr>
        <p:spPr>
          <a:xfrm>
            <a:off x="90948" y="2571750"/>
            <a:ext cx="7374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</a:rPr>
              <a:t>Lenders providing more offers - Major share of Revenue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8AF48-A6F4-4B6E-8C91-E9FBEAB9FA70}"/>
              </a:ext>
            </a:extLst>
          </p:cNvPr>
          <p:cNvSpPr/>
          <p:nvPr/>
        </p:nvSpPr>
        <p:spPr>
          <a:xfrm>
            <a:off x="90948" y="3044790"/>
            <a:ext cx="8487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2"/>
                </a:solidFill>
                <a:latin typeface="Arial Narrow" panose="020B0606020202030204" pitchFamily="34" charset="0"/>
              </a:rPr>
              <a:t>Loan Amount - Estimated Property value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76CA64-31C3-40DE-A260-D2488C1DCBD3}"/>
              </a:ext>
            </a:extLst>
          </p:cNvPr>
          <p:cNvSpPr/>
          <p:nvPr/>
        </p:nvSpPr>
        <p:spPr>
          <a:xfrm>
            <a:off x="125361" y="3517830"/>
            <a:ext cx="8487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</a:rPr>
              <a:t>Veterans preferring less loan amount</a:t>
            </a:r>
          </a:p>
        </p:txBody>
      </p:sp>
    </p:spTree>
    <p:extLst>
      <p:ext uri="{BB962C8B-B14F-4D97-AF65-F5344CB8AC3E}">
        <p14:creationId xmlns:p14="http://schemas.microsoft.com/office/powerpoint/2010/main" val="102920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886</TotalTime>
  <Words>144</Words>
  <Application>Microsoft Office PowerPoint</Application>
  <PresentationFormat>On-screen Show (16:9)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 Narrow</vt:lpstr>
      <vt:lpstr>Bahnschrift</vt:lpstr>
      <vt:lpstr>Calibri</vt:lpstr>
      <vt:lpstr>Century Gothic</vt:lpstr>
      <vt:lpstr>Wingdings</vt:lpstr>
      <vt:lpstr>Wingdings 2</vt:lpstr>
      <vt:lpstr>Quotable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Nikhil Kalva</cp:lastModifiedBy>
  <cp:revision>35</cp:revision>
  <dcterms:created xsi:type="dcterms:W3CDTF">2018-10-15T01:02:34Z</dcterms:created>
  <dcterms:modified xsi:type="dcterms:W3CDTF">2018-12-05T19:18:05Z</dcterms:modified>
</cp:coreProperties>
</file>