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5" r:id="rId45"/>
    <p:sldId id="306" r:id="rId46"/>
    <p:sldId id="307" r:id="rId4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5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@m bedade" userId="d6be61759f9225bd" providerId="LiveId" clId="{DEEA4542-2ECC-40E5-A7DC-F9558F7057B3}"/>
    <pc:docChg chg="undo custSel addSld delSld modSld">
      <pc:chgData name="shubh@m bedade" userId="d6be61759f9225bd" providerId="LiveId" clId="{DEEA4542-2ECC-40E5-A7DC-F9558F7057B3}" dt="2021-11-16T07:35:49.948" v="72" actId="2696"/>
      <pc:docMkLst>
        <pc:docMk/>
      </pc:docMkLst>
      <pc:sldChg chg="modSp mod">
        <pc:chgData name="shubh@m bedade" userId="d6be61759f9225bd" providerId="LiveId" clId="{DEEA4542-2ECC-40E5-A7DC-F9558F7057B3}" dt="2021-11-16T07:28:58.722" v="52" actId="1076"/>
        <pc:sldMkLst>
          <pc:docMk/>
          <pc:sldMk cId="0" sldId="256"/>
        </pc:sldMkLst>
        <pc:spChg chg="mod">
          <ac:chgData name="shubh@m bedade" userId="d6be61759f9225bd" providerId="LiveId" clId="{DEEA4542-2ECC-40E5-A7DC-F9558F7057B3}" dt="2021-11-16T07:28:58.722" v="52" actId="1076"/>
          <ac:spMkLst>
            <pc:docMk/>
            <pc:sldMk cId="0" sldId="256"/>
            <ac:spMk id="4" creationId="{00000000-0000-0000-0000-000000000000}"/>
          </ac:spMkLst>
        </pc:spChg>
      </pc:sldChg>
      <pc:sldChg chg="del">
        <pc:chgData name="shubh@m bedade" userId="d6be61759f9225bd" providerId="LiveId" clId="{DEEA4542-2ECC-40E5-A7DC-F9558F7057B3}" dt="2021-11-16T07:35:40.368" v="70" actId="2696"/>
        <pc:sldMkLst>
          <pc:docMk/>
          <pc:sldMk cId="0" sldId="258"/>
        </pc:sldMkLst>
      </pc:sldChg>
      <pc:sldChg chg="del">
        <pc:chgData name="shubh@m bedade" userId="d6be61759f9225bd" providerId="LiveId" clId="{DEEA4542-2ECC-40E5-A7DC-F9558F7057B3}" dt="2021-11-16T07:35:47.435" v="71" actId="2696"/>
        <pc:sldMkLst>
          <pc:docMk/>
          <pc:sldMk cId="0" sldId="259"/>
        </pc:sldMkLst>
      </pc:sldChg>
      <pc:sldChg chg="del">
        <pc:chgData name="shubh@m bedade" userId="d6be61759f9225bd" providerId="LiveId" clId="{DEEA4542-2ECC-40E5-A7DC-F9558F7057B3}" dt="2021-11-16T07:35:49.948" v="72" actId="2696"/>
        <pc:sldMkLst>
          <pc:docMk/>
          <pc:sldMk cId="0" sldId="260"/>
        </pc:sldMkLst>
      </pc:sldChg>
      <pc:sldChg chg="add del mod modShow">
        <pc:chgData name="shubh@m bedade" userId="d6be61759f9225bd" providerId="LiveId" clId="{DEEA4542-2ECC-40E5-A7DC-F9558F7057B3}" dt="2021-11-16T07:35:13.936" v="69" actId="2696"/>
        <pc:sldMkLst>
          <pc:docMk/>
          <pc:sldMk cId="0" sldId="272"/>
        </pc:sldMkLst>
      </pc:sldChg>
      <pc:sldChg chg="add del mod modShow">
        <pc:chgData name="shubh@m bedade" userId="d6be61759f9225bd" providerId="LiveId" clId="{DEEA4542-2ECC-40E5-A7DC-F9558F7057B3}" dt="2021-11-16T07:34:14.848" v="65" actId="729"/>
        <pc:sldMkLst>
          <pc:docMk/>
          <pc:sldMk cId="0" sldId="288"/>
        </pc:sldMkLst>
      </pc:sldChg>
      <pc:sldChg chg="add del mod modShow">
        <pc:chgData name="shubh@m bedade" userId="d6be61759f9225bd" providerId="LiveId" clId="{DEEA4542-2ECC-40E5-A7DC-F9558F7057B3}" dt="2021-11-16T07:34:52.679" v="68" actId="2696"/>
        <pc:sldMkLst>
          <pc:docMk/>
          <pc:sldMk cId="0" sldId="289"/>
        </pc:sldMkLst>
      </pc:sldChg>
      <pc:sldChg chg="del">
        <pc:chgData name="shubh@m bedade" userId="d6be61759f9225bd" providerId="LiveId" clId="{DEEA4542-2ECC-40E5-A7DC-F9558F7057B3}" dt="2021-11-16T07:34:38.250" v="67" actId="2696"/>
        <pc:sldMkLst>
          <pc:docMk/>
          <pc:sldMk cId="0" sldId="304"/>
        </pc:sldMkLst>
      </pc:sldChg>
      <pc:sldChg chg="add del">
        <pc:chgData name="shubh@m bedade" userId="d6be61759f9225bd" providerId="LiveId" clId="{DEEA4542-2ECC-40E5-A7DC-F9558F7057B3}" dt="2021-11-16T07:34:14.528" v="63" actId="2696"/>
        <pc:sldMkLst>
          <pc:docMk/>
          <pc:sldMk cId="0" sldId="30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4" y="227276"/>
            <a:ext cx="8374551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A3C1F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4" y="503825"/>
            <a:ext cx="210058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4" y="1436192"/>
            <a:ext cx="3864610" cy="1282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A3C1F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codeacademy.com/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jquery.com/Tutorial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9417" y="1091181"/>
            <a:ext cx="5588635" cy="160845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948055" marR="5080" indent="-935990">
              <a:lnSpc>
                <a:spcPts val="6220"/>
              </a:lnSpc>
              <a:spcBef>
                <a:spcPts val="320"/>
              </a:spcBef>
            </a:pPr>
            <a:r>
              <a:rPr sz="5200" spc="-10" dirty="0"/>
              <a:t>Introduction </a:t>
            </a:r>
            <a:r>
              <a:rPr sz="5200" spc="-5" dirty="0"/>
              <a:t>to</a:t>
            </a:r>
            <a:r>
              <a:rPr sz="5200" spc="-110" dirty="0"/>
              <a:t> </a:t>
            </a:r>
            <a:r>
              <a:rPr sz="5200" spc="-5" dirty="0"/>
              <a:t>web  technologies</a:t>
            </a:r>
            <a:endParaRPr sz="5200"/>
          </a:p>
        </p:txBody>
      </p:sp>
      <p:sp>
        <p:nvSpPr>
          <p:cNvPr id="3" name="object 3"/>
          <p:cNvSpPr txBox="1"/>
          <p:nvPr/>
        </p:nvSpPr>
        <p:spPr>
          <a:xfrm>
            <a:off x="2510975" y="2892921"/>
            <a:ext cx="411987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ACACAC"/>
                </a:solidFill>
                <a:latin typeface="Arial"/>
                <a:cs typeface="Arial"/>
              </a:rPr>
              <a:t>HTML </a:t>
            </a:r>
            <a:r>
              <a:rPr sz="2800" dirty="0">
                <a:solidFill>
                  <a:srgbClr val="ACACAC"/>
                </a:solidFill>
                <a:latin typeface="Arial"/>
                <a:cs typeface="Arial"/>
              </a:rPr>
              <a:t>+ </a:t>
            </a:r>
            <a:r>
              <a:rPr sz="2800" spc="-5" dirty="0">
                <a:solidFill>
                  <a:srgbClr val="ACACAC"/>
                </a:solidFill>
                <a:latin typeface="Arial"/>
                <a:cs typeface="Arial"/>
              </a:rPr>
              <a:t>CSS </a:t>
            </a:r>
            <a:r>
              <a:rPr sz="2800" dirty="0">
                <a:solidFill>
                  <a:srgbClr val="ACACAC"/>
                </a:solidFill>
                <a:latin typeface="Arial"/>
                <a:cs typeface="Arial"/>
              </a:rPr>
              <a:t>+</a:t>
            </a:r>
            <a:r>
              <a:rPr sz="2800" spc="-21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ACACAC"/>
                </a:solidFill>
                <a:latin typeface="Arial"/>
                <a:cs typeface="Arial"/>
              </a:rPr>
              <a:t>Javascript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9000" y="4019550"/>
            <a:ext cx="2859807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1" spc="-5" dirty="0">
                <a:solidFill>
                  <a:srgbClr val="9EC4E8"/>
                </a:solidFill>
                <a:latin typeface="Arial"/>
                <a:cs typeface="Arial"/>
              </a:rPr>
              <a:t>Report By-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5" dirty="0" err="1">
                <a:solidFill>
                  <a:srgbClr val="9EC4E8"/>
                </a:solidFill>
                <a:latin typeface="Arial"/>
                <a:cs typeface="Arial"/>
              </a:rPr>
              <a:t>Nayan</a:t>
            </a:r>
            <a:r>
              <a:rPr lang="en-IN" b="1" spc="-5" dirty="0">
                <a:solidFill>
                  <a:srgbClr val="9EC4E8"/>
                </a:solidFill>
                <a:latin typeface="Arial"/>
                <a:cs typeface="Arial"/>
              </a:rPr>
              <a:t> </a:t>
            </a:r>
            <a:r>
              <a:rPr lang="en-IN" b="1" spc="-5" dirty="0" err="1">
                <a:solidFill>
                  <a:srgbClr val="9EC4E8"/>
                </a:solidFill>
                <a:latin typeface="Arial"/>
                <a:cs typeface="Arial"/>
              </a:rPr>
              <a:t>Khairnar</a:t>
            </a:r>
            <a:r>
              <a:rPr lang="en-IN" b="1" spc="-5" dirty="0">
                <a:solidFill>
                  <a:srgbClr val="9EC4E8"/>
                </a:solidFill>
                <a:latin typeface="Arial"/>
                <a:cs typeface="Arial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1" spc="-5" dirty="0" err="1">
                <a:solidFill>
                  <a:srgbClr val="9EC4E8"/>
                </a:solidFill>
                <a:latin typeface="Arial"/>
                <a:cs typeface="Arial"/>
              </a:rPr>
              <a:t>Pranali</a:t>
            </a:r>
            <a:r>
              <a:rPr lang="en-IN" sz="1800" b="1" spc="-5" dirty="0">
                <a:solidFill>
                  <a:srgbClr val="9EC4E8"/>
                </a:solidFill>
                <a:latin typeface="Arial"/>
                <a:cs typeface="Arial"/>
              </a:rPr>
              <a:t> </a:t>
            </a:r>
            <a:r>
              <a:rPr lang="en-IN" sz="1800" b="1" spc="-5" dirty="0" err="1">
                <a:solidFill>
                  <a:srgbClr val="9EC4E8"/>
                </a:solidFill>
                <a:latin typeface="Arial"/>
                <a:cs typeface="Arial"/>
              </a:rPr>
              <a:t>Jahagirdar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45078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HTML: other interesting</a:t>
            </a:r>
            <a:r>
              <a:rPr spc="-85" dirty="0"/>
              <a:t> </a:t>
            </a:r>
            <a:r>
              <a:rPr spc="-5" dirty="0"/>
              <a:t>tags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217372"/>
            <a:ext cx="4808220" cy="1926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There are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some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tags that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could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be useful</a:t>
            </a:r>
            <a:r>
              <a:rPr sz="1600" spc="-8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sometimes: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Arial"/>
              <a:cs typeface="Arial"/>
            </a:endParaRPr>
          </a:p>
          <a:p>
            <a:pPr marL="469900" indent="-351790">
              <a:lnSpc>
                <a:spcPct val="100000"/>
              </a:lnSpc>
              <a:buClr>
                <a:srgbClr val="ACACAC"/>
              </a:buClr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F0C131"/>
                </a:solidFill>
                <a:latin typeface="Arial"/>
                <a:cs typeface="Arial"/>
              </a:rPr>
              <a:t>&lt;button&gt;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to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create a</a:t>
            </a:r>
            <a:r>
              <a:rPr sz="1600" spc="-7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button</a:t>
            </a:r>
            <a:endParaRPr sz="1600">
              <a:latin typeface="Arial"/>
              <a:cs typeface="Arial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Clr>
                <a:srgbClr val="ACACAC"/>
              </a:buClr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F0C131"/>
                </a:solidFill>
                <a:latin typeface="Arial"/>
                <a:cs typeface="Arial"/>
              </a:rPr>
              <a:t>&lt;audio&gt;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: for playing</a:t>
            </a:r>
            <a:r>
              <a:rPr sz="1600" spc="-1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audio</a:t>
            </a:r>
            <a:endParaRPr sz="1600">
              <a:latin typeface="Arial"/>
              <a:cs typeface="Arial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Clr>
                <a:srgbClr val="ACACAC"/>
              </a:buClr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F0C131"/>
                </a:solidFill>
                <a:latin typeface="Arial"/>
                <a:cs typeface="Arial"/>
              </a:rPr>
              <a:t>&lt;video&gt;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: to play</a:t>
            </a:r>
            <a:r>
              <a:rPr sz="1600" spc="-1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video</a:t>
            </a:r>
            <a:endParaRPr sz="1600">
              <a:latin typeface="Arial"/>
              <a:cs typeface="Arial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Clr>
                <a:srgbClr val="ACACAC"/>
              </a:buClr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F0C131"/>
                </a:solidFill>
                <a:latin typeface="Arial"/>
                <a:cs typeface="Arial"/>
              </a:rPr>
              <a:t>&lt;canvas&gt;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: to draw graphics from</a:t>
            </a:r>
            <a:r>
              <a:rPr sz="1600" spc="-3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javascript</a:t>
            </a:r>
            <a:endParaRPr sz="1600">
              <a:latin typeface="Arial"/>
              <a:cs typeface="Arial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Clr>
                <a:srgbClr val="ACACAC"/>
              </a:buClr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F0C131"/>
                </a:solidFill>
                <a:latin typeface="Arial"/>
                <a:cs typeface="Arial"/>
              </a:rPr>
              <a:t>&lt;iframe&gt;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: to put another website inside</a:t>
            </a:r>
            <a:r>
              <a:rPr sz="1600" spc="-3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ours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8950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HTML: wrapping the</a:t>
            </a:r>
            <a:r>
              <a:rPr spc="-90" dirty="0"/>
              <a:t> </a:t>
            </a:r>
            <a:r>
              <a:rPr spc="-5" dirty="0"/>
              <a:t>info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217372"/>
            <a:ext cx="8280400" cy="151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ACACAC"/>
                </a:solidFill>
                <a:latin typeface="Arial"/>
                <a:cs typeface="Arial"/>
              </a:rPr>
              <a:t>We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use HTML tags to </a:t>
            </a:r>
            <a:r>
              <a:rPr sz="1600" spc="-5" dirty="0">
                <a:solidFill>
                  <a:srgbClr val="FFD866"/>
                </a:solidFill>
                <a:latin typeface="Arial"/>
                <a:cs typeface="Arial"/>
              </a:rPr>
              <a:t>wrap </a:t>
            </a:r>
            <a:r>
              <a:rPr sz="1600" spc="-10" dirty="0">
                <a:solidFill>
                  <a:srgbClr val="FFD866"/>
                </a:solidFill>
                <a:latin typeface="Arial"/>
                <a:cs typeface="Arial"/>
              </a:rPr>
              <a:t>different </a:t>
            </a:r>
            <a:r>
              <a:rPr sz="1600" spc="-5" dirty="0">
                <a:solidFill>
                  <a:srgbClr val="FFD866"/>
                </a:solidFill>
                <a:latin typeface="Arial"/>
                <a:cs typeface="Arial"/>
              </a:rPr>
              <a:t>information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on our</a:t>
            </a:r>
            <a:r>
              <a:rPr sz="1600" spc="-1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site.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The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more structure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has the information, the easier will be to access it and present</a:t>
            </a:r>
            <a:r>
              <a:rPr sz="1600" spc="-3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it.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13300"/>
              </a:lnSpc>
            </a:pPr>
            <a:r>
              <a:rPr sz="1600" spc="-20" dirty="0">
                <a:solidFill>
                  <a:srgbClr val="ACACAC"/>
                </a:solidFill>
                <a:latin typeface="Arial"/>
                <a:cs typeface="Arial"/>
              </a:rPr>
              <a:t>We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can change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the way the information is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represented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on the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screen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depending on the tags  where it is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contained, so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we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shouldn't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be worried about using too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many</a:t>
            </a:r>
            <a:r>
              <a:rPr sz="1600" spc="-4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tags.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7947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HTML: tagging</a:t>
            </a:r>
            <a:r>
              <a:rPr spc="-95" dirty="0"/>
              <a:t> </a:t>
            </a:r>
            <a:r>
              <a:rPr dirty="0"/>
              <a:t>correctly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6424" y="1254211"/>
            <a:ext cx="2159000" cy="1972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ACACAC"/>
                </a:solidFill>
                <a:latin typeface="Arial"/>
                <a:cs typeface="Arial"/>
              </a:rPr>
              <a:t>Try </a:t>
            </a: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to avoid doing</a:t>
            </a:r>
            <a:r>
              <a:rPr sz="1400" spc="-2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this: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Arial"/>
              <a:cs typeface="Arial"/>
            </a:endParaRPr>
          </a:p>
          <a:p>
            <a:pPr marL="12700" marR="1604645">
              <a:lnSpc>
                <a:spcPct val="116100"/>
              </a:lnSpc>
            </a:pPr>
            <a:r>
              <a:rPr sz="1400" spc="-5" dirty="0">
                <a:solidFill>
                  <a:srgbClr val="A3C1F4"/>
                </a:solidFill>
                <a:latin typeface="Courier New"/>
                <a:cs typeface="Courier New"/>
              </a:rPr>
              <a:t>&lt;div&gt; 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Title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ourier New"/>
              <a:cs typeface="Courier New"/>
            </a:endParaRPr>
          </a:p>
          <a:p>
            <a:pPr marL="12700" marR="5080">
              <a:lnSpc>
                <a:spcPct val="116100"/>
              </a:lnSpc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Here is some</a:t>
            </a:r>
            <a:r>
              <a:rPr sz="1400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content  Here is more</a:t>
            </a:r>
            <a:r>
              <a:rPr sz="1400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content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solidFill>
                  <a:srgbClr val="A3C1F4"/>
                </a:solidFill>
                <a:latin typeface="Courier New"/>
                <a:cs typeface="Courier New"/>
              </a:rPr>
              <a:t>&lt;/div&gt;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68386" y="1254211"/>
            <a:ext cx="12001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Do this</a:t>
            </a:r>
            <a:r>
              <a:rPr sz="1400" spc="-8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instead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8386" y="1715220"/>
            <a:ext cx="2973070" cy="15113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spc="-5" dirty="0">
                <a:solidFill>
                  <a:srgbClr val="6D9EEB"/>
                </a:solidFill>
                <a:latin typeface="Courier New"/>
                <a:cs typeface="Courier New"/>
              </a:rPr>
              <a:t>&lt;div&gt;</a:t>
            </a:r>
            <a:endParaRPr sz="14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270"/>
              </a:spcBef>
            </a:pPr>
            <a:r>
              <a:rPr sz="1400" spc="5" dirty="0">
                <a:solidFill>
                  <a:srgbClr val="6D9EEB"/>
                </a:solidFill>
                <a:latin typeface="Courier New"/>
                <a:cs typeface="Courier New"/>
              </a:rPr>
              <a:t>&lt;h1&gt;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Title</a:t>
            </a:r>
            <a:r>
              <a:rPr sz="1400" spc="5" dirty="0">
                <a:solidFill>
                  <a:srgbClr val="6D9EEB"/>
                </a:solidFill>
                <a:latin typeface="Courier New"/>
                <a:cs typeface="Courier New"/>
              </a:rPr>
              <a:t>&lt;/h1&gt;</a:t>
            </a:r>
            <a:endParaRPr sz="14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6D9EEB"/>
                </a:solidFill>
                <a:latin typeface="Courier New"/>
                <a:cs typeface="Courier New"/>
              </a:rPr>
              <a:t>&lt;p&gt;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Here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is content.</a:t>
            </a:r>
            <a:r>
              <a:rPr sz="1400" spc="-6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6D9EEB"/>
                </a:solidFill>
                <a:latin typeface="Courier New"/>
                <a:cs typeface="Courier New"/>
              </a:rPr>
              <a:t>&lt;/p&gt;</a:t>
            </a:r>
            <a:endParaRPr sz="1400">
              <a:latin typeface="Courier New"/>
              <a:cs typeface="Courier New"/>
            </a:endParaRPr>
          </a:p>
          <a:p>
            <a:pPr marL="12700" marR="889000" indent="457200">
              <a:lnSpc>
                <a:spcPct val="116100"/>
              </a:lnSpc>
            </a:pPr>
            <a:r>
              <a:rPr sz="1400" dirty="0">
                <a:solidFill>
                  <a:srgbClr val="6D9EEB"/>
                </a:solidFill>
                <a:latin typeface="Courier New"/>
                <a:cs typeface="Courier New"/>
              </a:rPr>
              <a:t>&lt;p&gt;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Here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400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more  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content</a:t>
            </a:r>
            <a:r>
              <a:rPr sz="1400" spc="5" dirty="0">
                <a:solidFill>
                  <a:srgbClr val="6D9EEB"/>
                </a:solidFill>
                <a:latin typeface="Courier New"/>
                <a:cs typeface="Courier New"/>
              </a:rPr>
              <a:t>&lt;/p&gt;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solidFill>
                  <a:srgbClr val="6D9EEB"/>
                </a:solidFill>
                <a:latin typeface="Courier New"/>
                <a:cs typeface="Courier New"/>
              </a:rPr>
              <a:t>&lt;/div&gt;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 rot="20760000">
            <a:off x="856763" y="3350800"/>
            <a:ext cx="12880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b="1" spc="-5" dirty="0">
                <a:solidFill>
                  <a:srgbClr val="DF6666"/>
                </a:solidFill>
                <a:latin typeface="Arial"/>
                <a:cs typeface="Arial"/>
              </a:rPr>
              <a:t>DONT </a:t>
            </a:r>
            <a:r>
              <a:rPr sz="2100" b="1" spc="-7" baseline="1984" dirty="0">
                <a:solidFill>
                  <a:srgbClr val="DF6666"/>
                </a:solidFill>
                <a:latin typeface="Arial"/>
                <a:cs typeface="Arial"/>
              </a:rPr>
              <a:t>DO</a:t>
            </a:r>
            <a:r>
              <a:rPr sz="2100" b="1" spc="-187" baseline="1984" dirty="0">
                <a:solidFill>
                  <a:srgbClr val="DF6666"/>
                </a:solidFill>
                <a:latin typeface="Arial"/>
                <a:cs typeface="Arial"/>
              </a:rPr>
              <a:t> </a:t>
            </a:r>
            <a:r>
              <a:rPr sz="2100" b="1" spc="-7" baseline="3968" dirty="0">
                <a:solidFill>
                  <a:srgbClr val="DF6666"/>
                </a:solidFill>
                <a:latin typeface="Arial"/>
                <a:cs typeface="Arial"/>
              </a:rPr>
              <a:t>THIS</a:t>
            </a:r>
            <a:endParaRPr sz="2100" baseline="3968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5412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HTML good</a:t>
            </a:r>
            <a:r>
              <a:rPr spc="-195" dirty="0"/>
              <a:t> </a:t>
            </a:r>
            <a:r>
              <a:rPr spc="-5" dirty="0"/>
              <a:t>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6423" y="1207894"/>
            <a:ext cx="8068309" cy="2412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It is good to have all the information properly wrapped in tags that give it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some</a:t>
            </a:r>
            <a:r>
              <a:rPr sz="1600" spc="-3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semantics.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0" dirty="0">
                <a:solidFill>
                  <a:srgbClr val="ACACAC"/>
                </a:solidFill>
                <a:latin typeface="Arial"/>
                <a:cs typeface="Arial"/>
              </a:rPr>
              <a:t>We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also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can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extend the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code semantics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by adding extra attributes to the</a:t>
            </a:r>
            <a:r>
              <a:rPr sz="1600" spc="-2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tags: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Arial"/>
              <a:cs typeface="Arial"/>
            </a:endParaRPr>
          </a:p>
          <a:p>
            <a:pPr marL="469900" indent="-351790">
              <a:lnSpc>
                <a:spcPct val="100000"/>
              </a:lnSpc>
              <a:buClr>
                <a:srgbClr val="ACACAC"/>
              </a:buClr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00FF00"/>
                </a:solidFill>
                <a:latin typeface="Arial"/>
                <a:cs typeface="Arial"/>
              </a:rPr>
              <a:t>id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: tells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a </a:t>
            </a:r>
            <a:r>
              <a:rPr sz="1600" spc="-5" dirty="0">
                <a:solidFill>
                  <a:srgbClr val="B6D6A8"/>
                </a:solidFill>
                <a:latin typeface="Arial"/>
                <a:cs typeface="Arial"/>
              </a:rPr>
              <a:t>unique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identifier for this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tag</a:t>
            </a:r>
            <a:endParaRPr sz="1600">
              <a:latin typeface="Arial"/>
              <a:cs typeface="Arial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Clr>
                <a:srgbClr val="ACACAC"/>
              </a:buClr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00FFFF"/>
                </a:solidFill>
                <a:latin typeface="Arial"/>
                <a:cs typeface="Arial"/>
              </a:rPr>
              <a:t>class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: tells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a </a:t>
            </a:r>
            <a:r>
              <a:rPr sz="1600" spc="-5" dirty="0">
                <a:solidFill>
                  <a:srgbClr val="6EA8DB"/>
                </a:solidFill>
                <a:latin typeface="Arial"/>
                <a:cs typeface="Arial"/>
              </a:rPr>
              <a:t>generic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identifier for this</a:t>
            </a:r>
            <a:r>
              <a:rPr sz="1600" spc="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tag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E499"/>
                </a:solidFill>
                <a:latin typeface="Arial"/>
                <a:cs typeface="Arial"/>
              </a:rPr>
              <a:t>&lt;div id="</a:t>
            </a:r>
            <a:r>
              <a:rPr sz="1600" spc="-5" dirty="0">
                <a:solidFill>
                  <a:srgbClr val="00FF00"/>
                </a:solidFill>
                <a:latin typeface="Arial"/>
                <a:cs typeface="Arial"/>
              </a:rPr>
              <a:t>profile-picture</a:t>
            </a:r>
            <a:r>
              <a:rPr sz="1600" spc="-5" dirty="0">
                <a:solidFill>
                  <a:srgbClr val="FFE499"/>
                </a:solidFill>
                <a:latin typeface="Arial"/>
                <a:cs typeface="Arial"/>
              </a:rPr>
              <a:t>" class="</a:t>
            </a:r>
            <a:r>
              <a:rPr sz="1600" spc="-5" dirty="0">
                <a:solidFill>
                  <a:srgbClr val="00FFFF"/>
                </a:solidFill>
                <a:latin typeface="Arial"/>
                <a:cs typeface="Arial"/>
              </a:rPr>
              <a:t>mini-image</a:t>
            </a:r>
            <a:r>
              <a:rPr sz="1600" spc="-5" dirty="0">
                <a:solidFill>
                  <a:srgbClr val="FFE499"/>
                </a:solidFill>
                <a:latin typeface="Arial"/>
                <a:cs typeface="Arial"/>
              </a:rPr>
              <a:t>"&gt;...&lt;/div&gt;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Technologies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623" y="879362"/>
            <a:ext cx="3366770" cy="3168650"/>
          </a:xfrm>
          <a:prstGeom prst="rect">
            <a:avLst/>
          </a:prstGeom>
        </p:spPr>
        <p:txBody>
          <a:bodyPr vert="horz" wrap="square" lIns="0" tIns="328930" rIns="0" bIns="0" rtlCol="0">
            <a:spAutoFit/>
          </a:bodyPr>
          <a:lstStyle/>
          <a:p>
            <a:pPr marL="608965" indent="-596900">
              <a:lnSpc>
                <a:spcPct val="100000"/>
              </a:lnSpc>
              <a:spcBef>
                <a:spcPts val="2590"/>
              </a:spcBef>
              <a:buClr>
                <a:srgbClr val="ACACAC"/>
              </a:buClr>
              <a:buChar char="●"/>
              <a:tabLst>
                <a:tab pos="609600" algn="l"/>
              </a:tabLst>
            </a:pPr>
            <a:r>
              <a:rPr sz="4800" spc="-5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4800">
              <a:latin typeface="Arial"/>
              <a:cs typeface="Arial"/>
            </a:endParaRPr>
          </a:p>
          <a:p>
            <a:pPr marL="608965" indent="-596900">
              <a:lnSpc>
                <a:spcPct val="100000"/>
              </a:lnSpc>
              <a:spcBef>
                <a:spcPts val="2490"/>
              </a:spcBef>
              <a:buClr>
                <a:srgbClr val="ACACAC"/>
              </a:buClr>
              <a:buChar char="●"/>
              <a:tabLst>
                <a:tab pos="609600" algn="l"/>
              </a:tabLst>
            </a:pPr>
            <a:r>
              <a:rPr sz="4800" spc="-5" dirty="0">
                <a:solidFill>
                  <a:srgbClr val="F0C131"/>
                </a:solidFill>
                <a:latin typeface="Arial"/>
                <a:cs typeface="Arial"/>
              </a:rPr>
              <a:t>CSS</a:t>
            </a:r>
            <a:endParaRPr sz="4800">
              <a:latin typeface="Arial"/>
              <a:cs typeface="Arial"/>
            </a:endParaRPr>
          </a:p>
          <a:p>
            <a:pPr marL="608965" indent="-596900">
              <a:lnSpc>
                <a:spcPct val="100000"/>
              </a:lnSpc>
              <a:spcBef>
                <a:spcPts val="2490"/>
              </a:spcBef>
              <a:buChar char="●"/>
              <a:tabLst>
                <a:tab pos="609600" algn="l"/>
              </a:tabLst>
            </a:pPr>
            <a:r>
              <a:rPr sz="4800" dirty="0">
                <a:solidFill>
                  <a:srgbClr val="ACACAC"/>
                </a:solidFill>
                <a:latin typeface="Arial"/>
                <a:cs typeface="Arial"/>
              </a:rPr>
              <a:t>Javascript</a:t>
            </a:r>
            <a:endParaRPr sz="4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91366" y="1201345"/>
            <a:ext cx="3627120" cy="2741295"/>
            <a:chOff x="4391366" y="1201345"/>
            <a:chExt cx="3627120" cy="2741295"/>
          </a:xfrm>
        </p:grpSpPr>
        <p:sp>
          <p:nvSpPr>
            <p:cNvPr id="5" name="object 5"/>
            <p:cNvSpPr/>
            <p:nvPr/>
          </p:nvSpPr>
          <p:spPr>
            <a:xfrm>
              <a:off x="4429466" y="1239447"/>
              <a:ext cx="3550417" cy="26646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10416" y="1220395"/>
              <a:ext cx="3589020" cy="2703195"/>
            </a:xfrm>
            <a:custGeom>
              <a:avLst/>
              <a:gdLst/>
              <a:ahLst/>
              <a:cxnLst/>
              <a:rect l="l" t="t" r="r" b="b"/>
              <a:pathLst>
                <a:path w="3589020" h="2703195">
                  <a:moveTo>
                    <a:pt x="0" y="0"/>
                  </a:moveTo>
                  <a:lnTo>
                    <a:pt x="3588517" y="0"/>
                  </a:lnTo>
                  <a:lnTo>
                    <a:pt x="3588517" y="2702722"/>
                  </a:lnTo>
                  <a:lnTo>
                    <a:pt x="0" y="2702722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503825"/>
            <a:ext cx="756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CSS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1217372"/>
            <a:ext cx="71989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ACACAC"/>
                </a:solidFill>
              </a:rPr>
              <a:t>Allows to </a:t>
            </a:r>
            <a:r>
              <a:rPr sz="1600" dirty="0">
                <a:solidFill>
                  <a:srgbClr val="ACACAC"/>
                </a:solidFill>
              </a:rPr>
              <a:t>specify </a:t>
            </a:r>
            <a:r>
              <a:rPr sz="1600" spc="-5" dirty="0">
                <a:solidFill>
                  <a:srgbClr val="ACACAC"/>
                </a:solidFill>
              </a:rPr>
              <a:t>how to present </a:t>
            </a:r>
            <a:r>
              <a:rPr sz="1600" dirty="0">
                <a:solidFill>
                  <a:srgbClr val="ACACAC"/>
                </a:solidFill>
              </a:rPr>
              <a:t>(render) </a:t>
            </a:r>
            <a:r>
              <a:rPr sz="1600" spc="-5" dirty="0">
                <a:solidFill>
                  <a:srgbClr val="ACACAC"/>
                </a:solidFill>
              </a:rPr>
              <a:t>the document info </a:t>
            </a:r>
            <a:r>
              <a:rPr sz="1600" dirty="0">
                <a:solidFill>
                  <a:srgbClr val="ACACAC"/>
                </a:solidFill>
              </a:rPr>
              <a:t>stored </a:t>
            </a:r>
            <a:r>
              <a:rPr sz="1600" spc="-5" dirty="0">
                <a:solidFill>
                  <a:srgbClr val="ACACAC"/>
                </a:solidFill>
              </a:rPr>
              <a:t>in the</a:t>
            </a:r>
            <a:r>
              <a:rPr sz="1600" spc="-70" dirty="0">
                <a:solidFill>
                  <a:srgbClr val="ACACAC"/>
                </a:solidFill>
              </a:rPr>
              <a:t> </a:t>
            </a:r>
            <a:r>
              <a:rPr sz="1600" spc="-5" dirty="0">
                <a:solidFill>
                  <a:srgbClr val="ACACAC"/>
                </a:solidFill>
              </a:rPr>
              <a:t>HTML.</a:t>
            </a:r>
            <a:endParaRPr sz="1600"/>
          </a:p>
        </p:txBody>
      </p:sp>
      <p:sp>
        <p:nvSpPr>
          <p:cNvPr id="4" name="object 4"/>
          <p:cNvSpPr txBox="1"/>
          <p:nvPr/>
        </p:nvSpPr>
        <p:spPr>
          <a:xfrm>
            <a:off x="384724" y="1769821"/>
            <a:ext cx="6995795" cy="1926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Allows to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controls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all the aspects of the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visualization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and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some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other</a:t>
            </a:r>
            <a:r>
              <a:rPr sz="1600" spc="-7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features: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Arial"/>
              <a:cs typeface="Arial"/>
            </a:endParaRPr>
          </a:p>
          <a:p>
            <a:pPr marL="469900" indent="-351790">
              <a:lnSpc>
                <a:spcPct val="100000"/>
              </a:lnSpc>
              <a:buClr>
                <a:srgbClr val="ACACAC"/>
              </a:buClr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F0C131"/>
                </a:solidFill>
                <a:latin typeface="Arial"/>
                <a:cs typeface="Arial"/>
              </a:rPr>
              <a:t>Colors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: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content,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background,</a:t>
            </a:r>
            <a:r>
              <a:rPr sz="1600" spc="-1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borders</a:t>
            </a:r>
            <a:endParaRPr sz="1600">
              <a:latin typeface="Arial"/>
              <a:cs typeface="Arial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Clr>
                <a:srgbClr val="ACACAC"/>
              </a:buClr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F0C131"/>
                </a:solidFill>
                <a:latin typeface="Arial"/>
                <a:cs typeface="Arial"/>
              </a:rPr>
              <a:t>Margins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: interior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margin,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exterior</a:t>
            </a:r>
            <a:r>
              <a:rPr sz="1600" spc="-1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margin</a:t>
            </a:r>
            <a:endParaRPr sz="1600">
              <a:latin typeface="Arial"/>
              <a:cs typeface="Arial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Clr>
                <a:srgbClr val="ACACAC"/>
              </a:buClr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F0C131"/>
                </a:solidFill>
                <a:latin typeface="Arial"/>
                <a:cs typeface="Arial"/>
              </a:rPr>
              <a:t>Position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: where to put</a:t>
            </a:r>
            <a:r>
              <a:rPr sz="1600" spc="-1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it</a:t>
            </a:r>
            <a:endParaRPr sz="1600">
              <a:latin typeface="Arial"/>
              <a:cs typeface="Arial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Clr>
                <a:srgbClr val="ACACAC"/>
              </a:buClr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F0C131"/>
                </a:solidFill>
                <a:latin typeface="Arial"/>
                <a:cs typeface="Arial"/>
              </a:rPr>
              <a:t>Sizes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: width,</a:t>
            </a:r>
            <a:r>
              <a:rPr sz="1600" spc="-1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height</a:t>
            </a:r>
            <a:endParaRPr sz="1600">
              <a:latin typeface="Arial"/>
              <a:cs typeface="Arial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Clr>
                <a:srgbClr val="ACACAC"/>
              </a:buClr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F0C131"/>
                </a:solidFill>
                <a:latin typeface="Arial"/>
                <a:cs typeface="Arial"/>
              </a:rPr>
              <a:t>Behaviour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: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changes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on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mouse</a:t>
            </a:r>
            <a:r>
              <a:rPr sz="1600" spc="-1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over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1990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CSS</a:t>
            </a:r>
            <a:r>
              <a:rPr spc="-8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289809"/>
            <a:ext cx="7929245" cy="244475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600" dirty="0">
                <a:solidFill>
                  <a:srgbClr val="00FF00"/>
                </a:solidFill>
                <a:latin typeface="Courier New"/>
                <a:cs typeface="Courier New"/>
              </a:rPr>
              <a:t>*</a:t>
            </a:r>
            <a:r>
              <a:rPr sz="1600" spc="-2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ACACAC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69265" marR="4184015">
              <a:lnSpc>
                <a:spcPct val="113300"/>
              </a:lnSpc>
            </a:pPr>
            <a:r>
              <a:rPr sz="1600" spc="-5" dirty="0">
                <a:solidFill>
                  <a:srgbClr val="F0C131"/>
                </a:solidFill>
                <a:latin typeface="Courier New"/>
                <a:cs typeface="Courier New"/>
              </a:rPr>
              <a:t>color: </a:t>
            </a:r>
            <a:r>
              <a:rPr sz="1600" spc="-15" dirty="0">
                <a:solidFill>
                  <a:srgbClr val="6EA8DB"/>
                </a:solidFill>
                <a:latin typeface="Courier New"/>
                <a:cs typeface="Courier New"/>
              </a:rPr>
              <a:t>blue</a:t>
            </a:r>
            <a:r>
              <a:rPr sz="1600" spc="-15" dirty="0">
                <a:solidFill>
                  <a:srgbClr val="ACACAC"/>
                </a:solidFill>
                <a:latin typeface="Courier New"/>
                <a:cs typeface="Courier New"/>
              </a:rPr>
              <a:t>; </a:t>
            </a:r>
            <a:r>
              <a:rPr sz="1600" spc="-5" dirty="0">
                <a:solidFill>
                  <a:srgbClr val="93C37C"/>
                </a:solidFill>
                <a:latin typeface="Courier New"/>
                <a:cs typeface="Courier New"/>
              </a:rPr>
              <a:t>/*a comment</a:t>
            </a:r>
            <a:r>
              <a:rPr sz="1600" spc="-204" dirty="0">
                <a:solidFill>
                  <a:srgbClr val="93C37C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93C37C"/>
                </a:solidFill>
                <a:latin typeface="Courier New"/>
                <a:cs typeface="Courier New"/>
              </a:rPr>
              <a:t>*/  </a:t>
            </a:r>
            <a:r>
              <a:rPr sz="1600" spc="-5" dirty="0">
                <a:solidFill>
                  <a:srgbClr val="F0C131"/>
                </a:solidFill>
                <a:latin typeface="Courier New"/>
                <a:cs typeface="Courier New"/>
              </a:rPr>
              <a:t>margin:</a:t>
            </a:r>
            <a:r>
              <a:rPr sz="1600" spc="-130" dirty="0">
                <a:solidFill>
                  <a:srgbClr val="F0C131"/>
                </a:solidFill>
                <a:latin typeface="Courier New"/>
                <a:cs typeface="Courier New"/>
              </a:rPr>
              <a:t> </a:t>
            </a:r>
            <a:r>
              <a:rPr sz="1600" spc="-15" dirty="0">
                <a:solidFill>
                  <a:srgbClr val="F9CA9C"/>
                </a:solidFill>
                <a:latin typeface="Courier New"/>
                <a:cs typeface="Courier New"/>
              </a:rPr>
              <a:t>10px</a:t>
            </a:r>
            <a:r>
              <a:rPr sz="1600" spc="-15" dirty="0">
                <a:solidFill>
                  <a:srgbClr val="ACACAC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254"/>
              </a:spcBef>
            </a:pPr>
            <a:r>
              <a:rPr sz="1600" spc="-5" dirty="0">
                <a:solidFill>
                  <a:srgbClr val="F0C131"/>
                </a:solidFill>
                <a:latin typeface="Courier New"/>
                <a:cs typeface="Courier New"/>
              </a:rPr>
              <a:t>font: </a:t>
            </a:r>
            <a:r>
              <a:rPr sz="1600" spc="-5" dirty="0">
                <a:solidFill>
                  <a:srgbClr val="C17BA0"/>
                </a:solidFill>
                <a:latin typeface="Courier New"/>
                <a:cs typeface="Courier New"/>
              </a:rPr>
              <a:t>14px</a:t>
            </a:r>
            <a:r>
              <a:rPr sz="1600" spc="-165" dirty="0">
                <a:solidFill>
                  <a:srgbClr val="C17BA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FF00FF"/>
                </a:solidFill>
                <a:latin typeface="Courier New"/>
                <a:cs typeface="Courier New"/>
              </a:rPr>
              <a:t>Tahoma</a:t>
            </a:r>
            <a:r>
              <a:rPr sz="1600" spc="-20" dirty="0">
                <a:solidFill>
                  <a:srgbClr val="ACACAC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600" dirty="0">
                <a:solidFill>
                  <a:srgbClr val="ACACAC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ourier New"/>
              <a:cs typeface="Courier New"/>
            </a:endParaRPr>
          </a:p>
          <a:p>
            <a:pPr marL="12700" marR="5080">
              <a:lnSpc>
                <a:spcPct val="113300"/>
              </a:lnSpc>
              <a:spcBef>
                <a:spcPts val="5"/>
              </a:spcBef>
            </a:pP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This will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change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all the tags in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my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web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( </a:t>
            </a:r>
            <a:r>
              <a:rPr sz="1600" spc="10" dirty="0">
                <a:solidFill>
                  <a:srgbClr val="ACACAC"/>
                </a:solidFill>
                <a:latin typeface="Arial"/>
                <a:cs typeface="Arial"/>
              </a:rPr>
              <a:t>‘</a:t>
            </a:r>
            <a:r>
              <a:rPr sz="1600" spc="10" dirty="0">
                <a:solidFill>
                  <a:srgbClr val="00FF00"/>
                </a:solidFill>
                <a:latin typeface="Arial"/>
                <a:cs typeface="Arial"/>
              </a:rPr>
              <a:t>*</a:t>
            </a:r>
            <a:r>
              <a:rPr sz="1600" spc="10" dirty="0">
                <a:solidFill>
                  <a:srgbClr val="ACACAC"/>
                </a:solidFill>
                <a:latin typeface="Arial"/>
                <a:cs typeface="Arial"/>
              </a:rPr>
              <a:t>‘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means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all) to look </a:t>
            </a:r>
            <a:r>
              <a:rPr sz="1600" spc="-5" dirty="0">
                <a:solidFill>
                  <a:srgbClr val="9EC4E8"/>
                </a:solidFill>
                <a:latin typeface="Arial"/>
                <a:cs typeface="Arial"/>
              </a:rPr>
              <a:t>blue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with font </a:t>
            </a:r>
            <a:r>
              <a:rPr sz="1600" spc="-35" dirty="0">
                <a:solidFill>
                  <a:srgbClr val="FF00FF"/>
                </a:solidFill>
                <a:latin typeface="Arial"/>
                <a:cs typeface="Arial"/>
              </a:rPr>
              <a:t>Tahoma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with  </a:t>
            </a:r>
            <a:r>
              <a:rPr sz="1600" spc="-5" dirty="0">
                <a:solidFill>
                  <a:srgbClr val="D4A5BC"/>
                </a:solidFill>
                <a:latin typeface="Arial"/>
                <a:cs typeface="Arial"/>
              </a:rPr>
              <a:t>14px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, and leaving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a margin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of </a:t>
            </a:r>
            <a:r>
              <a:rPr sz="1600" spc="-5" dirty="0">
                <a:solidFill>
                  <a:srgbClr val="F9CA9C"/>
                </a:solidFill>
                <a:latin typeface="Arial"/>
                <a:cs typeface="Arial"/>
              </a:rPr>
              <a:t>10px</a:t>
            </a:r>
            <a:r>
              <a:rPr sz="1600" spc="-10" dirty="0">
                <a:solidFill>
                  <a:srgbClr val="F9CA9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around.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924" y="58788"/>
            <a:ext cx="16833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CSS</a:t>
            </a:r>
            <a:r>
              <a:rPr spc="-90" dirty="0"/>
              <a:t> </a:t>
            </a:r>
            <a:r>
              <a:rPr spc="-5" dirty="0"/>
              <a:t>fields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423" y="504011"/>
            <a:ext cx="8098790" cy="393827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Here is </a:t>
            </a:r>
            <a:r>
              <a:rPr sz="1400" dirty="0">
                <a:solidFill>
                  <a:srgbClr val="ACACAC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list of the </a:t>
            </a:r>
            <a:r>
              <a:rPr sz="1400" dirty="0">
                <a:solidFill>
                  <a:srgbClr val="ACACAC"/>
                </a:solidFill>
                <a:latin typeface="Arial"/>
                <a:cs typeface="Arial"/>
              </a:rPr>
              <a:t>most common </a:t>
            </a: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CSS fields and an</a:t>
            </a:r>
            <a:r>
              <a:rPr sz="1400" spc="-3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example:</a:t>
            </a:r>
            <a:endParaRPr sz="140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spcBef>
                <a:spcPts val="275"/>
              </a:spcBef>
              <a:buClr>
                <a:srgbClr val="ACACAC"/>
              </a:buClr>
              <a:buChar char="●"/>
              <a:tabLst>
                <a:tab pos="469265" algn="l"/>
                <a:tab pos="469900" algn="l"/>
                <a:tab pos="2190750" algn="l"/>
                <a:tab pos="3006090" algn="l"/>
              </a:tabLst>
            </a:pPr>
            <a:r>
              <a:rPr sz="1300" spc="180" dirty="0">
                <a:solidFill>
                  <a:srgbClr val="F0C131"/>
                </a:solidFill>
                <a:latin typeface="Arial"/>
                <a:cs typeface="Arial"/>
              </a:rPr>
              <a:t>color</a:t>
            </a:r>
            <a:r>
              <a:rPr sz="1300" spc="180" dirty="0">
                <a:solidFill>
                  <a:srgbClr val="ACACAC"/>
                </a:solidFill>
                <a:latin typeface="Arial"/>
                <a:cs typeface="Arial"/>
              </a:rPr>
              <a:t>:</a:t>
            </a:r>
            <a:r>
              <a:rPr sz="1300" spc="36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300" spc="10" dirty="0">
                <a:solidFill>
                  <a:srgbClr val="ACACAC"/>
                </a:solidFill>
                <a:latin typeface="Arial"/>
                <a:cs typeface="Arial"/>
              </a:rPr>
              <a:t>#FF0000;	</a:t>
            </a:r>
            <a:r>
              <a:rPr sz="1300" spc="150" dirty="0">
                <a:solidFill>
                  <a:srgbClr val="ACACAC"/>
                </a:solidFill>
                <a:latin typeface="Arial"/>
                <a:cs typeface="Arial"/>
              </a:rPr>
              <a:t>red;	</a:t>
            </a:r>
            <a:r>
              <a:rPr sz="1300" spc="110" dirty="0">
                <a:solidFill>
                  <a:srgbClr val="ACACAC"/>
                </a:solidFill>
                <a:latin typeface="Arial"/>
                <a:cs typeface="Arial"/>
              </a:rPr>
              <a:t>rgba(255,00,100,1.0); </a:t>
            </a:r>
            <a:r>
              <a:rPr sz="1300" spc="215" dirty="0">
                <a:solidFill>
                  <a:srgbClr val="B6D6A8"/>
                </a:solidFill>
                <a:latin typeface="Arial"/>
                <a:cs typeface="Arial"/>
              </a:rPr>
              <a:t>//different </a:t>
            </a:r>
            <a:r>
              <a:rPr sz="1300" spc="-30" dirty="0">
                <a:solidFill>
                  <a:srgbClr val="B6D6A8"/>
                </a:solidFill>
                <a:latin typeface="Arial"/>
                <a:cs typeface="Arial"/>
              </a:rPr>
              <a:t>ways </a:t>
            </a:r>
            <a:r>
              <a:rPr sz="1300" spc="170" dirty="0">
                <a:solidFill>
                  <a:srgbClr val="B6D6A8"/>
                </a:solidFill>
                <a:latin typeface="Arial"/>
                <a:cs typeface="Arial"/>
              </a:rPr>
              <a:t>to </a:t>
            </a:r>
            <a:r>
              <a:rPr sz="1300" spc="130" dirty="0">
                <a:solidFill>
                  <a:srgbClr val="B6D6A8"/>
                </a:solidFill>
                <a:latin typeface="Arial"/>
                <a:cs typeface="Arial"/>
              </a:rPr>
              <a:t>specify</a:t>
            </a:r>
            <a:r>
              <a:rPr sz="1300" spc="60" dirty="0">
                <a:solidFill>
                  <a:srgbClr val="B6D6A8"/>
                </a:solidFill>
                <a:latin typeface="Arial"/>
                <a:cs typeface="Arial"/>
              </a:rPr>
              <a:t> </a:t>
            </a:r>
            <a:r>
              <a:rPr sz="1300" spc="130" dirty="0">
                <a:solidFill>
                  <a:srgbClr val="B6D6A8"/>
                </a:solidFill>
                <a:latin typeface="Arial"/>
                <a:cs typeface="Arial"/>
              </a:rPr>
              <a:t>colors</a:t>
            </a:r>
            <a:endParaRPr sz="130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Clr>
                <a:srgbClr val="ACACAC"/>
              </a:buClr>
              <a:buChar char="●"/>
              <a:tabLst>
                <a:tab pos="469265" algn="l"/>
                <a:tab pos="469900" algn="l"/>
              </a:tabLst>
            </a:pPr>
            <a:r>
              <a:rPr sz="1300" spc="95" dirty="0">
                <a:solidFill>
                  <a:srgbClr val="F0C131"/>
                </a:solidFill>
                <a:latin typeface="Arial"/>
                <a:cs typeface="Arial"/>
              </a:rPr>
              <a:t>background-color</a:t>
            </a:r>
            <a:r>
              <a:rPr sz="1300" spc="95" dirty="0">
                <a:solidFill>
                  <a:srgbClr val="ACACAC"/>
                </a:solidFill>
                <a:latin typeface="Arial"/>
                <a:cs typeface="Arial"/>
              </a:rPr>
              <a:t>:</a:t>
            </a:r>
            <a:r>
              <a:rPr sz="1300" spc="34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300" spc="145" dirty="0">
                <a:solidFill>
                  <a:srgbClr val="ACACAC"/>
                </a:solidFill>
                <a:latin typeface="Arial"/>
                <a:cs typeface="Arial"/>
              </a:rPr>
              <a:t>red;</a:t>
            </a:r>
            <a:endParaRPr sz="130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Clr>
                <a:srgbClr val="ACACAC"/>
              </a:buClr>
              <a:buChar char="●"/>
              <a:tabLst>
                <a:tab pos="469265" algn="l"/>
                <a:tab pos="469900" algn="l"/>
              </a:tabLst>
            </a:pPr>
            <a:r>
              <a:rPr sz="1300" spc="55" dirty="0">
                <a:solidFill>
                  <a:srgbClr val="F0C131"/>
                </a:solidFill>
                <a:latin typeface="Arial"/>
                <a:cs typeface="Arial"/>
              </a:rPr>
              <a:t>background-image</a:t>
            </a:r>
            <a:r>
              <a:rPr sz="1300" spc="55" dirty="0">
                <a:solidFill>
                  <a:srgbClr val="ACACAC"/>
                </a:solidFill>
                <a:latin typeface="Arial"/>
                <a:cs typeface="Arial"/>
              </a:rPr>
              <a:t>:</a:t>
            </a:r>
            <a:r>
              <a:rPr sz="1300" spc="34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300" spc="245" dirty="0">
                <a:solidFill>
                  <a:srgbClr val="ACACAC"/>
                </a:solidFill>
                <a:latin typeface="Arial"/>
                <a:cs typeface="Arial"/>
              </a:rPr>
              <a:t>url('file.png');</a:t>
            </a:r>
            <a:endParaRPr sz="130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Clr>
                <a:srgbClr val="ACACAC"/>
              </a:buClr>
              <a:buChar char="●"/>
              <a:tabLst>
                <a:tab pos="469265" algn="l"/>
                <a:tab pos="469900" algn="l"/>
              </a:tabLst>
            </a:pPr>
            <a:r>
              <a:rPr sz="1300" spc="200" dirty="0">
                <a:solidFill>
                  <a:srgbClr val="F0C131"/>
                </a:solidFill>
                <a:latin typeface="Arial"/>
                <a:cs typeface="Arial"/>
              </a:rPr>
              <a:t>font: </a:t>
            </a:r>
            <a:r>
              <a:rPr sz="1300" spc="5" dirty="0">
                <a:solidFill>
                  <a:srgbClr val="ACACAC"/>
                </a:solidFill>
                <a:latin typeface="Arial"/>
                <a:cs typeface="Arial"/>
              </a:rPr>
              <a:t>18px</a:t>
            </a:r>
            <a:r>
              <a:rPr sz="1300" spc="13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300" spc="80" dirty="0">
                <a:solidFill>
                  <a:srgbClr val="ACACAC"/>
                </a:solidFill>
                <a:latin typeface="Arial"/>
                <a:cs typeface="Arial"/>
              </a:rPr>
              <a:t>'Tahoma';</a:t>
            </a:r>
            <a:endParaRPr sz="130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Clr>
                <a:srgbClr val="ACACAC"/>
              </a:buClr>
              <a:buChar char="●"/>
              <a:tabLst>
                <a:tab pos="469265" algn="l"/>
                <a:tab pos="469900" algn="l"/>
              </a:tabLst>
            </a:pPr>
            <a:r>
              <a:rPr sz="1300" spc="120" dirty="0">
                <a:solidFill>
                  <a:srgbClr val="F0C131"/>
                </a:solidFill>
                <a:latin typeface="Arial"/>
                <a:cs typeface="Arial"/>
              </a:rPr>
              <a:t>border</a:t>
            </a:r>
            <a:r>
              <a:rPr sz="1300" spc="120" dirty="0">
                <a:solidFill>
                  <a:srgbClr val="ACACAC"/>
                </a:solidFill>
                <a:latin typeface="Arial"/>
                <a:cs typeface="Arial"/>
              </a:rPr>
              <a:t>: </a:t>
            </a:r>
            <a:r>
              <a:rPr sz="1300" spc="10" dirty="0">
                <a:solidFill>
                  <a:srgbClr val="ACACAC"/>
                </a:solidFill>
                <a:latin typeface="Arial"/>
                <a:cs typeface="Arial"/>
              </a:rPr>
              <a:t>2px </a:t>
            </a:r>
            <a:r>
              <a:rPr sz="1300" spc="175" dirty="0">
                <a:solidFill>
                  <a:srgbClr val="ACACAC"/>
                </a:solidFill>
                <a:latin typeface="Arial"/>
                <a:cs typeface="Arial"/>
              </a:rPr>
              <a:t>solid</a:t>
            </a:r>
            <a:r>
              <a:rPr sz="1300" spc="5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300" spc="140" dirty="0">
                <a:solidFill>
                  <a:srgbClr val="ACACAC"/>
                </a:solidFill>
                <a:latin typeface="Arial"/>
                <a:cs typeface="Arial"/>
              </a:rPr>
              <a:t>black;</a:t>
            </a:r>
            <a:endParaRPr sz="130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Clr>
                <a:srgbClr val="ACACAC"/>
              </a:buClr>
              <a:buChar char="●"/>
              <a:tabLst>
                <a:tab pos="469265" algn="l"/>
                <a:tab pos="469900" algn="l"/>
              </a:tabLst>
            </a:pPr>
            <a:r>
              <a:rPr sz="1300" spc="130" dirty="0">
                <a:solidFill>
                  <a:srgbClr val="F0C131"/>
                </a:solidFill>
                <a:latin typeface="Arial"/>
                <a:cs typeface="Arial"/>
              </a:rPr>
              <a:t>border-top: </a:t>
            </a:r>
            <a:r>
              <a:rPr sz="1300" spc="10" dirty="0">
                <a:solidFill>
                  <a:srgbClr val="ACACAC"/>
                </a:solidFill>
                <a:latin typeface="Arial"/>
                <a:cs typeface="Arial"/>
              </a:rPr>
              <a:t>2px </a:t>
            </a:r>
            <a:r>
              <a:rPr sz="1300" spc="175" dirty="0">
                <a:solidFill>
                  <a:srgbClr val="ACACAC"/>
                </a:solidFill>
                <a:latin typeface="Arial"/>
                <a:cs typeface="Arial"/>
              </a:rPr>
              <a:t>solid</a:t>
            </a:r>
            <a:r>
              <a:rPr sz="1300" spc="4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300" spc="145" dirty="0">
                <a:solidFill>
                  <a:srgbClr val="ACACAC"/>
                </a:solidFill>
                <a:latin typeface="Arial"/>
                <a:cs typeface="Arial"/>
              </a:rPr>
              <a:t>red;</a:t>
            </a:r>
            <a:endParaRPr sz="130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Clr>
                <a:srgbClr val="ACACAC"/>
              </a:buClr>
              <a:buChar char="●"/>
              <a:tabLst>
                <a:tab pos="469265" algn="l"/>
                <a:tab pos="469900" algn="l"/>
              </a:tabLst>
            </a:pPr>
            <a:r>
              <a:rPr sz="1300" spc="130" dirty="0">
                <a:solidFill>
                  <a:srgbClr val="F0C131"/>
                </a:solidFill>
                <a:latin typeface="Arial"/>
                <a:cs typeface="Arial"/>
              </a:rPr>
              <a:t>border-radius: </a:t>
            </a:r>
            <a:r>
              <a:rPr sz="1300" spc="95" dirty="0">
                <a:solidFill>
                  <a:srgbClr val="ACACAC"/>
                </a:solidFill>
                <a:latin typeface="Arial"/>
                <a:cs typeface="Arial"/>
              </a:rPr>
              <a:t>2px; </a:t>
            </a:r>
            <a:r>
              <a:rPr sz="1300" spc="254" dirty="0">
                <a:solidFill>
                  <a:srgbClr val="B6D6A8"/>
                </a:solidFill>
                <a:latin typeface="Arial"/>
                <a:cs typeface="Arial"/>
              </a:rPr>
              <a:t>//to </a:t>
            </a:r>
            <a:r>
              <a:rPr sz="1300" spc="-15" dirty="0">
                <a:solidFill>
                  <a:srgbClr val="B6D6A8"/>
                </a:solidFill>
                <a:latin typeface="Arial"/>
                <a:cs typeface="Arial"/>
              </a:rPr>
              <a:t>remove </a:t>
            </a:r>
            <a:r>
              <a:rPr sz="1300" spc="90" dirty="0">
                <a:solidFill>
                  <a:srgbClr val="B6D6A8"/>
                </a:solidFill>
                <a:latin typeface="Arial"/>
                <a:cs typeface="Arial"/>
              </a:rPr>
              <a:t>corners </a:t>
            </a:r>
            <a:r>
              <a:rPr sz="1300" spc="-15" dirty="0">
                <a:solidFill>
                  <a:srgbClr val="B6D6A8"/>
                </a:solidFill>
                <a:latin typeface="Arial"/>
                <a:cs typeface="Arial"/>
              </a:rPr>
              <a:t>and </a:t>
            </a:r>
            <a:r>
              <a:rPr sz="1300" spc="-85" dirty="0">
                <a:solidFill>
                  <a:srgbClr val="B6D6A8"/>
                </a:solidFill>
                <a:latin typeface="Arial"/>
                <a:cs typeface="Arial"/>
              </a:rPr>
              <a:t>make </a:t>
            </a:r>
            <a:r>
              <a:rPr sz="1300" spc="-15" dirty="0">
                <a:solidFill>
                  <a:srgbClr val="B6D6A8"/>
                </a:solidFill>
                <a:latin typeface="Arial"/>
                <a:cs typeface="Arial"/>
              </a:rPr>
              <a:t>them </a:t>
            </a:r>
            <a:r>
              <a:rPr sz="1300" spc="-30" dirty="0">
                <a:solidFill>
                  <a:srgbClr val="B6D6A8"/>
                </a:solidFill>
                <a:latin typeface="Arial"/>
                <a:cs typeface="Arial"/>
              </a:rPr>
              <a:t>more</a:t>
            </a:r>
            <a:r>
              <a:rPr sz="1300" spc="210" dirty="0">
                <a:solidFill>
                  <a:srgbClr val="B6D6A8"/>
                </a:solidFill>
                <a:latin typeface="Arial"/>
                <a:cs typeface="Arial"/>
              </a:rPr>
              <a:t> </a:t>
            </a:r>
            <a:r>
              <a:rPr sz="1300" spc="40" dirty="0">
                <a:solidFill>
                  <a:srgbClr val="B6D6A8"/>
                </a:solidFill>
                <a:latin typeface="Arial"/>
                <a:cs typeface="Arial"/>
              </a:rPr>
              <a:t>round</a:t>
            </a:r>
            <a:endParaRPr sz="130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Clr>
                <a:srgbClr val="ACACAC"/>
              </a:buClr>
              <a:buChar char="●"/>
              <a:tabLst>
                <a:tab pos="469265" algn="l"/>
                <a:tab pos="469900" algn="l"/>
              </a:tabLst>
            </a:pPr>
            <a:r>
              <a:rPr sz="1300" spc="90" dirty="0">
                <a:solidFill>
                  <a:srgbClr val="F0C131"/>
                </a:solidFill>
                <a:latin typeface="Arial"/>
                <a:cs typeface="Arial"/>
              </a:rPr>
              <a:t>margin:  </a:t>
            </a:r>
            <a:r>
              <a:rPr sz="1300" spc="70" dirty="0">
                <a:solidFill>
                  <a:srgbClr val="ACACAC"/>
                </a:solidFill>
                <a:latin typeface="Arial"/>
                <a:cs typeface="Arial"/>
              </a:rPr>
              <a:t>10px;  </a:t>
            </a:r>
            <a:r>
              <a:rPr sz="1300" spc="155" dirty="0">
                <a:solidFill>
                  <a:srgbClr val="ACACAC"/>
                </a:solidFill>
                <a:latin typeface="Arial"/>
                <a:cs typeface="Arial"/>
              </a:rPr>
              <a:t>/</a:t>
            </a:r>
            <a:r>
              <a:rPr sz="1300" spc="155" dirty="0">
                <a:solidFill>
                  <a:srgbClr val="B6D6A8"/>
                </a:solidFill>
                <a:latin typeface="Arial"/>
                <a:cs typeface="Arial"/>
              </a:rPr>
              <a:t>/distance </a:t>
            </a:r>
            <a:r>
              <a:rPr sz="1300" spc="60" dirty="0">
                <a:solidFill>
                  <a:srgbClr val="B6D6A8"/>
                </a:solidFill>
                <a:latin typeface="Arial"/>
                <a:cs typeface="Arial"/>
              </a:rPr>
              <a:t>from</a:t>
            </a:r>
            <a:r>
              <a:rPr sz="1300" spc="480" dirty="0">
                <a:solidFill>
                  <a:srgbClr val="B6D6A8"/>
                </a:solidFill>
                <a:latin typeface="Arial"/>
                <a:cs typeface="Arial"/>
              </a:rPr>
              <a:t> </a:t>
            </a:r>
            <a:r>
              <a:rPr sz="1300" spc="105" dirty="0">
                <a:solidFill>
                  <a:srgbClr val="B6D6A8"/>
                </a:solidFill>
                <a:latin typeface="Arial"/>
                <a:cs typeface="Arial"/>
              </a:rPr>
              <a:t>the </a:t>
            </a:r>
            <a:r>
              <a:rPr sz="1300" spc="80" dirty="0">
                <a:solidFill>
                  <a:srgbClr val="B6D6A8"/>
                </a:solidFill>
                <a:latin typeface="Arial"/>
                <a:cs typeface="Arial"/>
              </a:rPr>
              <a:t>border  </a:t>
            </a:r>
            <a:r>
              <a:rPr sz="1300" spc="170" dirty="0">
                <a:solidFill>
                  <a:srgbClr val="B6D6A8"/>
                </a:solidFill>
                <a:latin typeface="Arial"/>
                <a:cs typeface="Arial"/>
              </a:rPr>
              <a:t>to </a:t>
            </a:r>
            <a:r>
              <a:rPr sz="1300" spc="105" dirty="0">
                <a:solidFill>
                  <a:srgbClr val="B6D6A8"/>
                </a:solidFill>
                <a:latin typeface="Arial"/>
                <a:cs typeface="Arial"/>
              </a:rPr>
              <a:t>the </a:t>
            </a:r>
            <a:r>
              <a:rPr sz="1300" spc="114" dirty="0">
                <a:solidFill>
                  <a:srgbClr val="B6D6A8"/>
                </a:solidFill>
                <a:latin typeface="Arial"/>
                <a:cs typeface="Arial"/>
              </a:rPr>
              <a:t>outer</a:t>
            </a:r>
            <a:r>
              <a:rPr sz="1300" spc="555" dirty="0">
                <a:solidFill>
                  <a:srgbClr val="B6D6A8"/>
                </a:solidFill>
                <a:latin typeface="Arial"/>
                <a:cs typeface="Arial"/>
              </a:rPr>
              <a:t> </a:t>
            </a:r>
            <a:r>
              <a:rPr sz="1300" spc="50" dirty="0">
                <a:solidFill>
                  <a:srgbClr val="B6D6A8"/>
                </a:solidFill>
                <a:latin typeface="Arial"/>
                <a:cs typeface="Arial"/>
              </a:rPr>
              <a:t>elements</a:t>
            </a:r>
            <a:endParaRPr sz="130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Clr>
                <a:srgbClr val="ACACAC"/>
              </a:buClr>
              <a:buChar char="●"/>
              <a:tabLst>
                <a:tab pos="469265" algn="l"/>
                <a:tab pos="469900" algn="l"/>
              </a:tabLst>
            </a:pPr>
            <a:r>
              <a:rPr sz="1300" spc="85" dirty="0">
                <a:solidFill>
                  <a:srgbClr val="F0C131"/>
                </a:solidFill>
                <a:latin typeface="Arial"/>
                <a:cs typeface="Arial"/>
              </a:rPr>
              <a:t>padding:  </a:t>
            </a:r>
            <a:r>
              <a:rPr sz="1300" spc="95" dirty="0">
                <a:solidFill>
                  <a:srgbClr val="ACACAC"/>
                </a:solidFill>
                <a:latin typeface="Arial"/>
                <a:cs typeface="Arial"/>
              </a:rPr>
              <a:t>2px;  </a:t>
            </a:r>
            <a:r>
              <a:rPr sz="1300" spc="150" dirty="0">
                <a:solidFill>
                  <a:srgbClr val="ACACAC"/>
                </a:solidFill>
                <a:latin typeface="Arial"/>
                <a:cs typeface="Arial"/>
              </a:rPr>
              <a:t>/</a:t>
            </a:r>
            <a:r>
              <a:rPr sz="1300" spc="150" dirty="0">
                <a:solidFill>
                  <a:srgbClr val="B6D6A8"/>
                </a:solidFill>
                <a:latin typeface="Arial"/>
                <a:cs typeface="Arial"/>
              </a:rPr>
              <a:t>/distance </a:t>
            </a:r>
            <a:r>
              <a:rPr sz="1300" spc="60" dirty="0">
                <a:solidFill>
                  <a:srgbClr val="B6D6A8"/>
                </a:solidFill>
                <a:latin typeface="Arial"/>
                <a:cs typeface="Arial"/>
              </a:rPr>
              <a:t>from  </a:t>
            </a:r>
            <a:r>
              <a:rPr sz="1300" spc="105" dirty="0">
                <a:solidFill>
                  <a:srgbClr val="B6D6A8"/>
                </a:solidFill>
                <a:latin typeface="Arial"/>
                <a:cs typeface="Arial"/>
              </a:rPr>
              <a:t>the </a:t>
            </a:r>
            <a:r>
              <a:rPr sz="1300" spc="80" dirty="0">
                <a:solidFill>
                  <a:srgbClr val="B6D6A8"/>
                </a:solidFill>
                <a:latin typeface="Arial"/>
                <a:cs typeface="Arial"/>
              </a:rPr>
              <a:t>border  </a:t>
            </a:r>
            <a:r>
              <a:rPr sz="1300" spc="170" dirty="0">
                <a:solidFill>
                  <a:srgbClr val="B6D6A8"/>
                </a:solidFill>
                <a:latin typeface="Arial"/>
                <a:cs typeface="Arial"/>
              </a:rPr>
              <a:t>to </a:t>
            </a:r>
            <a:r>
              <a:rPr sz="1300" spc="105" dirty="0">
                <a:solidFill>
                  <a:srgbClr val="B6D6A8"/>
                </a:solidFill>
                <a:latin typeface="Arial"/>
                <a:cs typeface="Arial"/>
              </a:rPr>
              <a:t>the </a:t>
            </a:r>
            <a:r>
              <a:rPr sz="1300" spc="130" dirty="0">
                <a:solidFill>
                  <a:srgbClr val="B6D6A8"/>
                </a:solidFill>
                <a:latin typeface="Arial"/>
                <a:cs typeface="Arial"/>
              </a:rPr>
              <a:t>inner</a:t>
            </a:r>
            <a:r>
              <a:rPr sz="1300" spc="550" dirty="0">
                <a:solidFill>
                  <a:srgbClr val="B6D6A8"/>
                </a:solidFill>
                <a:latin typeface="Arial"/>
                <a:cs typeface="Arial"/>
              </a:rPr>
              <a:t> </a:t>
            </a:r>
            <a:r>
              <a:rPr sz="1300" spc="50" dirty="0">
                <a:solidFill>
                  <a:srgbClr val="B6D6A8"/>
                </a:solidFill>
                <a:latin typeface="Arial"/>
                <a:cs typeface="Arial"/>
              </a:rPr>
              <a:t>elements</a:t>
            </a:r>
            <a:endParaRPr sz="130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Clr>
                <a:srgbClr val="ACACAC"/>
              </a:buClr>
              <a:buChar char="●"/>
              <a:tabLst>
                <a:tab pos="469265" algn="l"/>
                <a:tab pos="469900" algn="l"/>
                <a:tab pos="1919605" algn="l"/>
                <a:tab pos="2825115" algn="l"/>
                <a:tab pos="3549650" algn="l"/>
              </a:tabLst>
            </a:pPr>
            <a:r>
              <a:rPr sz="1300" spc="140" dirty="0">
                <a:solidFill>
                  <a:srgbClr val="F0C131"/>
                </a:solidFill>
                <a:latin typeface="Arial"/>
                <a:cs typeface="Arial"/>
              </a:rPr>
              <a:t>width:</a:t>
            </a:r>
            <a:r>
              <a:rPr sz="1300" spc="375" dirty="0">
                <a:solidFill>
                  <a:srgbClr val="F0C131"/>
                </a:solidFill>
                <a:latin typeface="Arial"/>
                <a:cs typeface="Arial"/>
              </a:rPr>
              <a:t> </a:t>
            </a:r>
            <a:r>
              <a:rPr sz="1300" spc="-30" dirty="0">
                <a:solidFill>
                  <a:srgbClr val="ACACAC"/>
                </a:solidFill>
                <a:latin typeface="Arial"/>
                <a:cs typeface="Arial"/>
              </a:rPr>
              <a:t>100%;	</a:t>
            </a:r>
            <a:r>
              <a:rPr sz="1300" spc="60" dirty="0">
                <a:solidFill>
                  <a:srgbClr val="ACACAC"/>
                </a:solidFill>
                <a:latin typeface="Arial"/>
                <a:cs typeface="Arial"/>
              </a:rPr>
              <a:t>300px;	</a:t>
            </a:r>
            <a:r>
              <a:rPr sz="1300" spc="45" dirty="0">
                <a:solidFill>
                  <a:srgbClr val="ACACAC"/>
                </a:solidFill>
                <a:latin typeface="Arial"/>
                <a:cs typeface="Arial"/>
              </a:rPr>
              <a:t>1.3em;	</a:t>
            </a:r>
            <a:r>
              <a:rPr sz="1300" spc="65" dirty="0">
                <a:solidFill>
                  <a:srgbClr val="ACACAC"/>
                </a:solidFill>
                <a:latin typeface="Arial"/>
                <a:cs typeface="Arial"/>
              </a:rPr>
              <a:t>/</a:t>
            </a:r>
            <a:r>
              <a:rPr sz="1300" spc="65" dirty="0">
                <a:solidFill>
                  <a:srgbClr val="B6D6A8"/>
                </a:solidFill>
                <a:latin typeface="Arial"/>
                <a:cs typeface="Arial"/>
              </a:rPr>
              <a:t>/many </a:t>
            </a:r>
            <a:r>
              <a:rPr sz="1300" spc="185" dirty="0">
                <a:solidFill>
                  <a:srgbClr val="B6D6A8"/>
                </a:solidFill>
                <a:latin typeface="Arial"/>
                <a:cs typeface="Arial"/>
              </a:rPr>
              <a:t>different </a:t>
            </a:r>
            <a:r>
              <a:rPr sz="1300" spc="-30" dirty="0">
                <a:solidFill>
                  <a:srgbClr val="B6D6A8"/>
                </a:solidFill>
                <a:latin typeface="Arial"/>
                <a:cs typeface="Arial"/>
              </a:rPr>
              <a:t>ways </a:t>
            </a:r>
            <a:r>
              <a:rPr sz="1300" spc="170" dirty="0">
                <a:solidFill>
                  <a:srgbClr val="B6D6A8"/>
                </a:solidFill>
                <a:latin typeface="Arial"/>
                <a:cs typeface="Arial"/>
              </a:rPr>
              <a:t>to </a:t>
            </a:r>
            <a:r>
              <a:rPr sz="1300" spc="130" dirty="0">
                <a:solidFill>
                  <a:srgbClr val="B6D6A8"/>
                </a:solidFill>
                <a:latin typeface="Arial"/>
                <a:cs typeface="Arial"/>
              </a:rPr>
              <a:t>specify</a:t>
            </a:r>
            <a:r>
              <a:rPr sz="1300" spc="585" dirty="0">
                <a:solidFill>
                  <a:srgbClr val="B6D6A8"/>
                </a:solidFill>
                <a:latin typeface="Arial"/>
                <a:cs typeface="Arial"/>
              </a:rPr>
              <a:t> </a:t>
            </a:r>
            <a:r>
              <a:rPr sz="1300" spc="95" dirty="0">
                <a:solidFill>
                  <a:srgbClr val="B6D6A8"/>
                </a:solidFill>
                <a:latin typeface="Arial"/>
                <a:cs typeface="Arial"/>
              </a:rPr>
              <a:t>distances</a:t>
            </a:r>
            <a:endParaRPr sz="130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Clr>
                <a:srgbClr val="ACACAC"/>
              </a:buClr>
              <a:buChar char="●"/>
              <a:tabLst>
                <a:tab pos="469265" algn="l"/>
                <a:tab pos="469900" algn="l"/>
              </a:tabLst>
            </a:pPr>
            <a:r>
              <a:rPr sz="1300" spc="150" dirty="0">
                <a:solidFill>
                  <a:srgbClr val="F0C131"/>
                </a:solidFill>
                <a:latin typeface="Arial"/>
                <a:cs typeface="Arial"/>
              </a:rPr>
              <a:t>height:</a:t>
            </a:r>
            <a:r>
              <a:rPr sz="1300" spc="355" dirty="0">
                <a:solidFill>
                  <a:srgbClr val="F0C131"/>
                </a:solidFill>
                <a:latin typeface="Arial"/>
                <a:cs typeface="Arial"/>
              </a:rPr>
              <a:t> </a:t>
            </a:r>
            <a:r>
              <a:rPr sz="1300" spc="55" dirty="0">
                <a:solidFill>
                  <a:srgbClr val="ACACAC"/>
                </a:solidFill>
                <a:latin typeface="Arial"/>
                <a:cs typeface="Arial"/>
              </a:rPr>
              <a:t>200px;</a:t>
            </a:r>
            <a:endParaRPr sz="130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Clr>
                <a:srgbClr val="ACACAC"/>
              </a:buClr>
              <a:buChar char="●"/>
              <a:tabLst>
                <a:tab pos="469265" algn="l"/>
                <a:tab pos="469900" algn="l"/>
              </a:tabLst>
            </a:pPr>
            <a:r>
              <a:rPr sz="1300" spc="195" dirty="0">
                <a:solidFill>
                  <a:srgbClr val="F0C131"/>
                </a:solidFill>
                <a:latin typeface="Arial"/>
                <a:cs typeface="Arial"/>
              </a:rPr>
              <a:t>text-align</a:t>
            </a:r>
            <a:r>
              <a:rPr sz="1300" spc="195" dirty="0">
                <a:solidFill>
                  <a:srgbClr val="ACACAC"/>
                </a:solidFill>
                <a:latin typeface="Arial"/>
                <a:cs typeface="Arial"/>
              </a:rPr>
              <a:t>:</a:t>
            </a:r>
            <a:r>
              <a:rPr sz="1300" spc="34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300" spc="140" dirty="0">
                <a:solidFill>
                  <a:srgbClr val="ACACAC"/>
                </a:solidFill>
                <a:latin typeface="Arial"/>
                <a:cs typeface="Arial"/>
              </a:rPr>
              <a:t>center;</a:t>
            </a:r>
            <a:endParaRPr sz="130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Clr>
                <a:srgbClr val="ACACAC"/>
              </a:buClr>
              <a:buChar char="●"/>
              <a:tabLst>
                <a:tab pos="469265" algn="l"/>
                <a:tab pos="469900" algn="l"/>
              </a:tabLst>
            </a:pPr>
            <a:r>
              <a:rPr sz="1300" spc="40" dirty="0">
                <a:solidFill>
                  <a:srgbClr val="F0C131"/>
                </a:solidFill>
                <a:latin typeface="Arial"/>
                <a:cs typeface="Arial"/>
              </a:rPr>
              <a:t>box-shadow: </a:t>
            </a:r>
            <a:r>
              <a:rPr sz="1300" spc="10" dirty="0">
                <a:solidFill>
                  <a:srgbClr val="ACACAC"/>
                </a:solidFill>
                <a:latin typeface="Arial"/>
                <a:cs typeface="Arial"/>
              </a:rPr>
              <a:t>3px 3px 5px</a:t>
            </a:r>
            <a:r>
              <a:rPr sz="1300" spc="18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300" spc="140" dirty="0">
                <a:solidFill>
                  <a:srgbClr val="ACACAC"/>
                </a:solidFill>
                <a:latin typeface="Arial"/>
                <a:cs typeface="Arial"/>
              </a:rPr>
              <a:t>black;</a:t>
            </a:r>
            <a:endParaRPr sz="130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Clr>
                <a:srgbClr val="ACACAC"/>
              </a:buClr>
              <a:buChar char="●"/>
              <a:tabLst>
                <a:tab pos="469265" algn="l"/>
                <a:tab pos="469900" algn="l"/>
              </a:tabLst>
            </a:pPr>
            <a:r>
              <a:rPr sz="1300" spc="140" dirty="0">
                <a:solidFill>
                  <a:srgbClr val="F0C131"/>
                </a:solidFill>
                <a:latin typeface="Arial"/>
                <a:cs typeface="Arial"/>
              </a:rPr>
              <a:t>cursor:</a:t>
            </a:r>
            <a:r>
              <a:rPr sz="1300" spc="355" dirty="0">
                <a:solidFill>
                  <a:srgbClr val="F0C131"/>
                </a:solidFill>
                <a:latin typeface="Arial"/>
                <a:cs typeface="Arial"/>
              </a:rPr>
              <a:t> </a:t>
            </a:r>
            <a:r>
              <a:rPr sz="1300" spc="165" dirty="0">
                <a:solidFill>
                  <a:srgbClr val="ACACAC"/>
                </a:solidFill>
                <a:latin typeface="Arial"/>
                <a:cs typeface="Arial"/>
              </a:rPr>
              <a:t>pointer;</a:t>
            </a:r>
            <a:endParaRPr sz="130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Clr>
                <a:srgbClr val="ACACAC"/>
              </a:buClr>
              <a:buChar char="●"/>
              <a:tabLst>
                <a:tab pos="469265" algn="l"/>
                <a:tab pos="469900" algn="l"/>
              </a:tabLst>
            </a:pPr>
            <a:r>
              <a:rPr sz="1300" spc="155" dirty="0">
                <a:solidFill>
                  <a:srgbClr val="F0C131"/>
                </a:solidFill>
                <a:latin typeface="Arial"/>
                <a:cs typeface="Arial"/>
              </a:rPr>
              <a:t>display:</a:t>
            </a:r>
            <a:r>
              <a:rPr sz="1300" spc="365" dirty="0">
                <a:solidFill>
                  <a:srgbClr val="F0C131"/>
                </a:solidFill>
                <a:latin typeface="Arial"/>
                <a:cs typeface="Arial"/>
              </a:rPr>
              <a:t> </a:t>
            </a:r>
            <a:r>
              <a:rPr sz="1300" spc="180" dirty="0">
                <a:solidFill>
                  <a:srgbClr val="ACACAC"/>
                </a:solidFill>
                <a:latin typeface="Arial"/>
                <a:cs typeface="Arial"/>
              </a:rPr>
              <a:t>inline-block;</a:t>
            </a:r>
            <a:endParaRPr sz="130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Clr>
                <a:srgbClr val="ACACAC"/>
              </a:buClr>
              <a:buChar char="●"/>
              <a:tabLst>
                <a:tab pos="469265" algn="l"/>
                <a:tab pos="469900" algn="l"/>
              </a:tabLst>
            </a:pPr>
            <a:r>
              <a:rPr sz="1300" spc="130" dirty="0">
                <a:solidFill>
                  <a:srgbClr val="F0C131"/>
                </a:solidFill>
                <a:latin typeface="Arial"/>
                <a:cs typeface="Arial"/>
              </a:rPr>
              <a:t>overflow:</a:t>
            </a:r>
            <a:r>
              <a:rPr sz="1300" spc="355" dirty="0">
                <a:solidFill>
                  <a:srgbClr val="F0C131"/>
                </a:solidFill>
                <a:latin typeface="Arial"/>
                <a:cs typeface="Arial"/>
              </a:rPr>
              <a:t> </a:t>
            </a:r>
            <a:r>
              <a:rPr sz="1300" spc="100" dirty="0">
                <a:solidFill>
                  <a:srgbClr val="ACACAC"/>
                </a:solidFill>
                <a:latin typeface="Arial"/>
                <a:cs typeface="Arial"/>
              </a:rPr>
              <a:t>hidden;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8682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CSS how to add</a:t>
            </a:r>
            <a:r>
              <a:rPr spc="-90" dirty="0"/>
              <a:t> </a:t>
            </a:r>
            <a:r>
              <a:rPr spc="-5" dirty="0"/>
              <a:t>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340816"/>
            <a:ext cx="5563870" cy="2755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There are three ways to add CSS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rules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to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your</a:t>
            </a:r>
            <a:r>
              <a:rPr sz="1600" spc="-4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website: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Arial"/>
              <a:cs typeface="Arial"/>
            </a:endParaRPr>
          </a:p>
          <a:p>
            <a:pPr marL="469900" indent="-35179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Inserting the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code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inside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a style</a:t>
            </a:r>
            <a:r>
              <a:rPr sz="1600" spc="-3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tag</a:t>
            </a:r>
            <a:endParaRPr sz="16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254"/>
              </a:spcBef>
            </a:pPr>
            <a:r>
              <a:rPr sz="1600" spc="-5" dirty="0">
                <a:solidFill>
                  <a:srgbClr val="A3C1F4"/>
                </a:solidFill>
                <a:latin typeface="Courier New"/>
                <a:cs typeface="Courier New"/>
              </a:rPr>
              <a:t>&lt;style&gt;</a:t>
            </a:r>
            <a:endParaRPr sz="16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  <a:spcBef>
                <a:spcPts val="254"/>
              </a:spcBef>
            </a:pPr>
            <a:r>
              <a:rPr sz="1600" dirty="0">
                <a:solidFill>
                  <a:srgbClr val="FF00FF"/>
                </a:solidFill>
                <a:latin typeface="Courier New"/>
                <a:cs typeface="Courier New"/>
              </a:rPr>
              <a:t>p { </a:t>
            </a:r>
            <a:r>
              <a:rPr sz="1600" spc="-5" dirty="0">
                <a:solidFill>
                  <a:srgbClr val="FF00FF"/>
                </a:solidFill>
                <a:latin typeface="Courier New"/>
                <a:cs typeface="Courier New"/>
              </a:rPr>
              <a:t>color: blue</a:t>
            </a:r>
            <a:r>
              <a:rPr sz="1600" spc="-30" dirty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254"/>
              </a:spcBef>
            </a:pPr>
            <a:r>
              <a:rPr sz="1600" spc="-5" dirty="0">
                <a:solidFill>
                  <a:srgbClr val="9EC4E8"/>
                </a:solidFill>
                <a:latin typeface="Courier New"/>
                <a:cs typeface="Courier New"/>
              </a:rPr>
              <a:t>&lt;/style&gt;</a:t>
            </a:r>
            <a:endParaRPr sz="1600">
              <a:latin typeface="Courier New"/>
              <a:cs typeface="Courier New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Referencing an external CSS</a:t>
            </a:r>
            <a:r>
              <a:rPr sz="1600" spc="-1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file</a:t>
            </a:r>
            <a:endParaRPr sz="16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254"/>
              </a:spcBef>
            </a:pPr>
            <a:r>
              <a:rPr sz="1600" spc="-5" dirty="0">
                <a:solidFill>
                  <a:srgbClr val="9EC4E8"/>
                </a:solidFill>
                <a:latin typeface="Courier New"/>
                <a:cs typeface="Courier New"/>
              </a:rPr>
              <a:t>&lt;link </a:t>
            </a:r>
            <a:r>
              <a:rPr sz="1600" spc="-20" dirty="0">
                <a:solidFill>
                  <a:srgbClr val="ACACAC"/>
                </a:solidFill>
                <a:latin typeface="Courier New"/>
                <a:cs typeface="Courier New"/>
              </a:rPr>
              <a:t>href="</a:t>
            </a:r>
            <a:r>
              <a:rPr sz="1600" spc="-20" dirty="0">
                <a:solidFill>
                  <a:srgbClr val="FF00FF"/>
                </a:solidFill>
                <a:latin typeface="Courier New"/>
                <a:cs typeface="Courier New"/>
              </a:rPr>
              <a:t>style.css</a:t>
            </a:r>
            <a:r>
              <a:rPr sz="1600" spc="-20" dirty="0">
                <a:solidFill>
                  <a:srgbClr val="ACACAC"/>
                </a:solidFill>
                <a:latin typeface="Courier New"/>
                <a:cs typeface="Courier New"/>
              </a:rPr>
              <a:t>" </a:t>
            </a:r>
            <a:r>
              <a:rPr sz="1600" spc="-5" dirty="0">
                <a:solidFill>
                  <a:srgbClr val="ACACAC"/>
                </a:solidFill>
                <a:latin typeface="Courier New"/>
                <a:cs typeface="Courier New"/>
              </a:rPr>
              <a:t>rel="stylesheet"</a:t>
            </a:r>
            <a:r>
              <a:rPr sz="1600" spc="-130" dirty="0">
                <a:solidFill>
                  <a:srgbClr val="ACACAC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CACAC"/>
                </a:solidFill>
                <a:latin typeface="Courier New"/>
                <a:cs typeface="Courier New"/>
              </a:rPr>
              <a:t>/&gt;</a:t>
            </a:r>
            <a:endParaRPr sz="1600">
              <a:latin typeface="Courier New"/>
              <a:cs typeface="Courier New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Using the attribute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style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on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a</a:t>
            </a:r>
            <a:r>
              <a:rPr sz="1600" spc="-2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tag</a:t>
            </a:r>
            <a:endParaRPr sz="16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254"/>
              </a:spcBef>
            </a:pPr>
            <a:r>
              <a:rPr sz="1600" spc="-5" dirty="0">
                <a:solidFill>
                  <a:srgbClr val="9EC4E8"/>
                </a:solidFill>
                <a:latin typeface="Courier New"/>
                <a:cs typeface="Courier New"/>
              </a:rPr>
              <a:t>&lt;p </a:t>
            </a:r>
            <a:r>
              <a:rPr sz="1600" spc="-15" dirty="0">
                <a:solidFill>
                  <a:srgbClr val="ACACAC"/>
                </a:solidFill>
                <a:latin typeface="Courier New"/>
                <a:cs typeface="Courier New"/>
              </a:rPr>
              <a:t>style="</a:t>
            </a:r>
            <a:r>
              <a:rPr sz="1600" spc="-15" dirty="0">
                <a:solidFill>
                  <a:srgbClr val="FF00FF"/>
                </a:solidFill>
                <a:latin typeface="Courier New"/>
                <a:cs typeface="Courier New"/>
              </a:rPr>
              <a:t>color: </a:t>
            </a:r>
            <a:r>
              <a:rPr sz="1600" spc="-5" dirty="0">
                <a:solidFill>
                  <a:srgbClr val="FF00FF"/>
                </a:solidFill>
                <a:latin typeface="Courier New"/>
                <a:cs typeface="Courier New"/>
              </a:rPr>
              <a:t>blue; margin:</a:t>
            </a:r>
            <a:r>
              <a:rPr sz="1600" spc="-40" dirty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1600" spc="-70" dirty="0">
                <a:solidFill>
                  <a:srgbClr val="FF00FF"/>
                </a:solidFill>
                <a:latin typeface="Courier New"/>
                <a:cs typeface="Courier New"/>
              </a:rPr>
              <a:t>10px</a:t>
            </a:r>
            <a:r>
              <a:rPr sz="1600" spc="-70" dirty="0">
                <a:solidFill>
                  <a:srgbClr val="ACACAC"/>
                </a:solidFill>
                <a:latin typeface="Courier New"/>
                <a:cs typeface="Courier New"/>
              </a:rPr>
              <a:t>"&gt;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2777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CSS</a:t>
            </a:r>
            <a:r>
              <a:rPr spc="-90" dirty="0"/>
              <a:t> </a:t>
            </a:r>
            <a:r>
              <a:rPr dirty="0"/>
              <a:t>selectors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217372"/>
            <a:ext cx="8133080" cy="255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What if we want to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change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one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specific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tag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(not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all the tags of the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same</a:t>
            </a:r>
            <a:r>
              <a:rPr sz="1600" spc="-4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type).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13300"/>
              </a:lnSpc>
              <a:spcBef>
                <a:spcPts val="5"/>
              </a:spcBef>
            </a:pPr>
            <a:r>
              <a:rPr sz="1600" spc="-20" dirty="0">
                <a:solidFill>
                  <a:srgbClr val="ACACAC"/>
                </a:solidFill>
                <a:latin typeface="Arial"/>
                <a:cs typeface="Arial"/>
              </a:rPr>
              <a:t>We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can specify more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precise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selectors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besides the name of the tag. For instance, by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class 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or</a:t>
            </a:r>
            <a:r>
              <a:rPr sz="1600" spc="-1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id: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9EC4E8"/>
                </a:solidFill>
                <a:latin typeface="Courier New"/>
                <a:cs typeface="Courier New"/>
              </a:rPr>
              <a:t>p</a:t>
            </a:r>
            <a:r>
              <a:rPr sz="1600" spc="-10" dirty="0">
                <a:solidFill>
                  <a:srgbClr val="F0C131"/>
                </a:solidFill>
                <a:latin typeface="Courier New"/>
                <a:cs typeface="Courier New"/>
              </a:rPr>
              <a:t>.intro</a:t>
            </a:r>
            <a:r>
              <a:rPr sz="1600" spc="-95" dirty="0">
                <a:solidFill>
                  <a:srgbClr val="F0C131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ACACAC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254"/>
              </a:spcBef>
            </a:pPr>
            <a:r>
              <a:rPr sz="1600" spc="-5" dirty="0">
                <a:solidFill>
                  <a:srgbClr val="ACACAC"/>
                </a:solidFill>
                <a:latin typeface="Courier New"/>
                <a:cs typeface="Courier New"/>
              </a:rPr>
              <a:t>color:</a:t>
            </a:r>
            <a:r>
              <a:rPr sz="1600" spc="-10" dirty="0">
                <a:solidFill>
                  <a:srgbClr val="ACACAC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CACAC"/>
                </a:solidFill>
                <a:latin typeface="Courier New"/>
                <a:cs typeface="Courier New"/>
              </a:rPr>
              <a:t>red;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600" dirty="0">
                <a:solidFill>
                  <a:srgbClr val="ACACAC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This will </a:t>
            </a:r>
            <a:r>
              <a:rPr sz="1600" spc="-10" dirty="0">
                <a:solidFill>
                  <a:srgbClr val="ACACAC"/>
                </a:solidFill>
                <a:latin typeface="Arial"/>
                <a:cs typeface="Arial"/>
              </a:rPr>
              <a:t>affect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only the tag </a:t>
            </a:r>
            <a:r>
              <a:rPr sz="1600" spc="20" dirty="0">
                <a:solidFill>
                  <a:srgbClr val="ACACAC"/>
                </a:solidFill>
                <a:latin typeface="Arial"/>
                <a:cs typeface="Arial"/>
              </a:rPr>
              <a:t>&lt;</a:t>
            </a:r>
            <a:r>
              <a:rPr sz="1600" spc="20" dirty="0">
                <a:solidFill>
                  <a:srgbClr val="A3C1F4"/>
                </a:solidFill>
                <a:latin typeface="Arial"/>
                <a:cs typeface="Arial"/>
              </a:rPr>
              <a:t>p</a:t>
            </a:r>
            <a:r>
              <a:rPr sz="1600" spc="-5" dirty="0">
                <a:solidFill>
                  <a:srgbClr val="A3C1F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class="</a:t>
            </a:r>
            <a:r>
              <a:rPr sz="1600" spc="-5" dirty="0">
                <a:solidFill>
                  <a:srgbClr val="FFD866"/>
                </a:solidFill>
                <a:latin typeface="Arial"/>
                <a:cs typeface="Arial"/>
              </a:rPr>
              <a:t>intro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"&gt;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9531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Goals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216356"/>
            <a:ext cx="3568700" cy="2004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Introduction to web</a:t>
            </a:r>
            <a:r>
              <a:rPr sz="1800" spc="-4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technologies:</a:t>
            </a:r>
            <a:endParaRPr sz="1800">
              <a:latin typeface="Arial"/>
              <a:cs typeface="Arial"/>
            </a:endParaRPr>
          </a:p>
          <a:p>
            <a:pPr marL="469265" marR="78105" indent="-367030">
              <a:lnSpc>
                <a:spcPct val="100699"/>
              </a:lnSpc>
              <a:spcBef>
                <a:spcPts val="1575"/>
              </a:spcBef>
              <a:buClr>
                <a:srgbClr val="ACACAC"/>
              </a:buClr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FF9900"/>
                </a:solidFill>
                <a:latin typeface="Arial"/>
                <a:cs typeface="Arial"/>
              </a:rPr>
              <a:t>HTML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to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create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the</a:t>
            </a:r>
            <a:r>
              <a:rPr sz="1800" spc="-16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document 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structure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and</a:t>
            </a:r>
            <a:r>
              <a:rPr sz="1800" spc="-2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content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1590"/>
              </a:spcBef>
              <a:buClr>
                <a:srgbClr val="ACACAC"/>
              </a:buClr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6D9EEB"/>
                </a:solidFill>
                <a:latin typeface="Arial"/>
                <a:cs typeface="Arial"/>
              </a:rPr>
              <a:t>CSS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to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control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is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visual</a:t>
            </a:r>
            <a:r>
              <a:rPr sz="1800" spc="-8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aspect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1590"/>
              </a:spcBef>
              <a:buClr>
                <a:srgbClr val="ACACAC"/>
              </a:buClr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93C37C"/>
                </a:solidFill>
                <a:latin typeface="Arial"/>
                <a:cs typeface="Arial"/>
              </a:rPr>
              <a:t>Javascript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for</a:t>
            </a:r>
            <a:r>
              <a:rPr sz="1800" spc="-2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interactivity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22289" y="279649"/>
            <a:ext cx="3810000" cy="3234055"/>
            <a:chOff x="5022289" y="279649"/>
            <a:chExt cx="3810000" cy="3234055"/>
          </a:xfrm>
        </p:grpSpPr>
        <p:sp>
          <p:nvSpPr>
            <p:cNvPr id="5" name="object 5"/>
            <p:cNvSpPr/>
            <p:nvPr/>
          </p:nvSpPr>
          <p:spPr>
            <a:xfrm>
              <a:off x="5022289" y="279649"/>
              <a:ext cx="3809992" cy="19240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22289" y="2203695"/>
              <a:ext cx="1309797" cy="13097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2687" y="2203695"/>
              <a:ext cx="2619594" cy="13097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170692"/>
            <a:ext cx="23342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CSS</a:t>
            </a:r>
            <a:r>
              <a:rPr spc="-90" dirty="0"/>
              <a:t> </a:t>
            </a:r>
            <a:r>
              <a:rPr spc="-5" dirty="0"/>
              <a:t>Selectors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708974"/>
            <a:ext cx="7921625" cy="29972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The </a:t>
            </a:r>
            <a:r>
              <a:rPr sz="1400" dirty="0">
                <a:solidFill>
                  <a:srgbClr val="ACACAC"/>
                </a:solidFill>
                <a:latin typeface="Arial"/>
                <a:cs typeface="Arial"/>
              </a:rPr>
              <a:t>main selectors</a:t>
            </a:r>
            <a:r>
              <a:rPr sz="1400" spc="-1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are:</a:t>
            </a:r>
            <a:endParaRPr sz="1400">
              <a:latin typeface="Arial"/>
              <a:cs typeface="Arial"/>
            </a:endParaRPr>
          </a:p>
          <a:p>
            <a:pPr marL="469900" indent="-336550">
              <a:lnSpc>
                <a:spcPct val="100000"/>
              </a:lnSpc>
              <a:spcBef>
                <a:spcPts val="270"/>
              </a:spcBef>
              <a:buClr>
                <a:srgbClr val="ACACAC"/>
              </a:buClr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solidFill>
                  <a:srgbClr val="F0C131"/>
                </a:solidFill>
                <a:latin typeface="Arial"/>
                <a:cs typeface="Arial"/>
              </a:rPr>
              <a:t>tag name</a:t>
            </a: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: just the name of the</a:t>
            </a:r>
            <a:r>
              <a:rPr sz="1400" spc="-1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tag</a:t>
            </a:r>
            <a:endParaRPr sz="1400">
              <a:latin typeface="Arial"/>
              <a:cs typeface="Arial"/>
            </a:endParaRPr>
          </a:p>
          <a:p>
            <a:pPr marL="927100" lvl="1" indent="-336550">
              <a:lnSpc>
                <a:spcPct val="100000"/>
              </a:lnSpc>
              <a:spcBef>
                <a:spcPts val="270"/>
              </a:spcBef>
              <a:buClr>
                <a:srgbClr val="ACACAC"/>
              </a:buClr>
              <a:buFont typeface="Arial"/>
              <a:buChar char="○"/>
              <a:tabLst>
                <a:tab pos="926465" algn="l"/>
                <a:tab pos="927100" algn="l"/>
                <a:tab pos="2119630" algn="l"/>
              </a:tabLst>
            </a:pPr>
            <a:r>
              <a:rPr sz="1400" dirty="0">
                <a:solidFill>
                  <a:srgbClr val="00FFFF"/>
                </a:solidFill>
                <a:latin typeface="Courier New"/>
                <a:cs typeface="Courier New"/>
              </a:rPr>
              <a:t>p </a:t>
            </a:r>
            <a:r>
              <a:rPr sz="1400" dirty="0">
                <a:solidFill>
                  <a:srgbClr val="6D9EEB"/>
                </a:solidFill>
                <a:latin typeface="Courier New"/>
                <a:cs typeface="Courier New"/>
              </a:rPr>
              <a:t>{</a:t>
            </a:r>
            <a:r>
              <a:rPr sz="1400" spc="5" dirty="0">
                <a:solidFill>
                  <a:srgbClr val="6D9EEB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6D9EEB"/>
                </a:solidFill>
                <a:latin typeface="Courier New"/>
                <a:cs typeface="Courier New"/>
              </a:rPr>
              <a:t>... </a:t>
            </a:r>
            <a:r>
              <a:rPr sz="1400" dirty="0">
                <a:solidFill>
                  <a:srgbClr val="6D9EEB"/>
                </a:solidFill>
                <a:latin typeface="Courier New"/>
                <a:cs typeface="Courier New"/>
              </a:rPr>
              <a:t>}	</a:t>
            </a:r>
            <a:r>
              <a:rPr sz="1400" spc="-5" dirty="0">
                <a:solidFill>
                  <a:srgbClr val="93C37C"/>
                </a:solidFill>
                <a:latin typeface="Courier New"/>
                <a:cs typeface="Courier New"/>
              </a:rPr>
              <a:t>//affects to all &lt;p&gt;</a:t>
            </a:r>
            <a:r>
              <a:rPr sz="1400" spc="-15" dirty="0">
                <a:solidFill>
                  <a:srgbClr val="93C37C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93C37C"/>
                </a:solidFill>
                <a:latin typeface="Courier New"/>
                <a:cs typeface="Courier New"/>
              </a:rPr>
              <a:t>tags</a:t>
            </a:r>
            <a:endParaRPr sz="1400">
              <a:latin typeface="Courier New"/>
              <a:cs typeface="Courier New"/>
            </a:endParaRPr>
          </a:p>
          <a:p>
            <a:pPr marL="469900" indent="-336550">
              <a:lnSpc>
                <a:spcPct val="100000"/>
              </a:lnSpc>
              <a:spcBef>
                <a:spcPts val="270"/>
              </a:spcBef>
              <a:buClr>
                <a:srgbClr val="ACACAC"/>
              </a:buClr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solidFill>
                  <a:srgbClr val="F0C131"/>
                </a:solidFill>
                <a:latin typeface="Arial"/>
                <a:cs typeface="Arial"/>
              </a:rPr>
              <a:t>dot </a:t>
            </a:r>
            <a:r>
              <a:rPr sz="1400" dirty="0">
                <a:solidFill>
                  <a:srgbClr val="F0C131"/>
                </a:solidFill>
                <a:latin typeface="Arial"/>
                <a:cs typeface="Arial"/>
              </a:rPr>
              <a:t>(.)</a:t>
            </a:r>
            <a:r>
              <a:rPr sz="1400" dirty="0">
                <a:solidFill>
                  <a:srgbClr val="ACACAC"/>
                </a:solidFill>
                <a:latin typeface="Arial"/>
                <a:cs typeface="Arial"/>
              </a:rPr>
              <a:t>: </a:t>
            </a:r>
            <a:r>
              <a:rPr sz="1400" spc="-10" dirty="0">
                <a:solidFill>
                  <a:srgbClr val="ACACAC"/>
                </a:solidFill>
                <a:latin typeface="Arial"/>
                <a:cs typeface="Arial"/>
              </a:rPr>
              <a:t>affects </a:t>
            </a: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to tags with that</a:t>
            </a:r>
            <a:r>
              <a:rPr sz="1400" spc="-1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ACACAC"/>
                </a:solidFill>
                <a:latin typeface="Arial"/>
                <a:cs typeface="Arial"/>
              </a:rPr>
              <a:t>class</a:t>
            </a:r>
            <a:endParaRPr sz="1400">
              <a:latin typeface="Arial"/>
              <a:cs typeface="Arial"/>
            </a:endParaRPr>
          </a:p>
          <a:p>
            <a:pPr marL="927100" lvl="1" indent="-336550">
              <a:lnSpc>
                <a:spcPct val="100000"/>
              </a:lnSpc>
              <a:spcBef>
                <a:spcPts val="270"/>
              </a:spcBef>
              <a:buClr>
                <a:srgbClr val="ACACAC"/>
              </a:buClr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400" spc="-5" dirty="0">
                <a:solidFill>
                  <a:srgbClr val="6D9EEB"/>
                </a:solidFill>
                <a:latin typeface="Courier New"/>
                <a:cs typeface="Courier New"/>
              </a:rPr>
              <a:t>p</a:t>
            </a:r>
            <a:r>
              <a:rPr sz="1400" spc="-5" dirty="0">
                <a:solidFill>
                  <a:srgbClr val="00FFFF"/>
                </a:solidFill>
                <a:latin typeface="Courier New"/>
                <a:cs typeface="Courier New"/>
              </a:rPr>
              <a:t>.highlight </a:t>
            </a:r>
            <a:r>
              <a:rPr sz="1400" dirty="0">
                <a:solidFill>
                  <a:srgbClr val="6D9EEB"/>
                </a:solidFill>
                <a:latin typeface="Courier New"/>
                <a:cs typeface="Courier New"/>
              </a:rPr>
              <a:t>{ </a:t>
            </a:r>
            <a:r>
              <a:rPr sz="1400" spc="-5" dirty="0">
                <a:solidFill>
                  <a:srgbClr val="6D9EEB"/>
                </a:solidFill>
                <a:latin typeface="Courier New"/>
                <a:cs typeface="Courier New"/>
              </a:rPr>
              <a:t>... </a:t>
            </a:r>
            <a:r>
              <a:rPr sz="1400" dirty="0">
                <a:solidFill>
                  <a:srgbClr val="6D9EEB"/>
                </a:solidFill>
                <a:latin typeface="Courier New"/>
                <a:cs typeface="Courier New"/>
              </a:rPr>
              <a:t>} </a:t>
            </a:r>
            <a:r>
              <a:rPr sz="1400" spc="-5" dirty="0">
                <a:solidFill>
                  <a:srgbClr val="93C37C"/>
                </a:solidFill>
                <a:latin typeface="Courier New"/>
                <a:cs typeface="Courier New"/>
              </a:rPr>
              <a:t>//affects all &lt;p&gt; tags with</a:t>
            </a:r>
            <a:r>
              <a:rPr sz="1400" spc="235" dirty="0">
                <a:solidFill>
                  <a:srgbClr val="93C37C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93C37C"/>
                </a:solidFill>
                <a:latin typeface="Courier New"/>
                <a:cs typeface="Courier New"/>
              </a:rPr>
              <a:t>class="highlight"</a:t>
            </a:r>
            <a:endParaRPr sz="1400">
              <a:latin typeface="Courier New"/>
              <a:cs typeface="Courier New"/>
            </a:endParaRPr>
          </a:p>
          <a:p>
            <a:pPr marL="469900" indent="-336550">
              <a:lnSpc>
                <a:spcPct val="100000"/>
              </a:lnSpc>
              <a:spcBef>
                <a:spcPts val="270"/>
              </a:spcBef>
              <a:buClr>
                <a:srgbClr val="ACACAC"/>
              </a:buClr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F0C131"/>
                </a:solidFill>
                <a:latin typeface="Arial"/>
                <a:cs typeface="Arial"/>
              </a:rPr>
              <a:t>sharp character </a:t>
            </a:r>
            <a:r>
              <a:rPr sz="1400" spc="-5" dirty="0">
                <a:solidFill>
                  <a:srgbClr val="F0C131"/>
                </a:solidFill>
                <a:latin typeface="Arial"/>
                <a:cs typeface="Arial"/>
              </a:rPr>
              <a:t>(#)</a:t>
            </a: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: </a:t>
            </a:r>
            <a:r>
              <a:rPr sz="1400" dirty="0">
                <a:solidFill>
                  <a:srgbClr val="ACACAC"/>
                </a:solidFill>
                <a:latin typeface="Arial"/>
                <a:cs typeface="Arial"/>
              </a:rPr>
              <a:t>specifies </a:t>
            </a: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tags with that</a:t>
            </a:r>
            <a:r>
              <a:rPr sz="1400" spc="-3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id.</a:t>
            </a:r>
            <a:endParaRPr sz="1400">
              <a:latin typeface="Arial"/>
              <a:cs typeface="Arial"/>
            </a:endParaRPr>
          </a:p>
          <a:p>
            <a:pPr marL="927100" lvl="1" indent="-336550">
              <a:lnSpc>
                <a:spcPct val="100000"/>
              </a:lnSpc>
              <a:spcBef>
                <a:spcPts val="270"/>
              </a:spcBef>
              <a:buClr>
                <a:srgbClr val="ACACAC"/>
              </a:buClr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400" spc="-5" dirty="0">
                <a:solidFill>
                  <a:srgbClr val="6D9EEB"/>
                </a:solidFill>
                <a:latin typeface="Courier New"/>
                <a:cs typeface="Courier New"/>
              </a:rPr>
              <a:t>p</a:t>
            </a:r>
            <a:r>
              <a:rPr sz="1400" spc="-5" dirty="0">
                <a:solidFill>
                  <a:srgbClr val="00FFFF"/>
                </a:solidFill>
                <a:latin typeface="Courier New"/>
                <a:cs typeface="Courier New"/>
              </a:rPr>
              <a:t>#intro </a:t>
            </a:r>
            <a:r>
              <a:rPr sz="1400" dirty="0">
                <a:solidFill>
                  <a:srgbClr val="6D9EEB"/>
                </a:solidFill>
                <a:latin typeface="Courier New"/>
                <a:cs typeface="Courier New"/>
              </a:rPr>
              <a:t>{ </a:t>
            </a:r>
            <a:r>
              <a:rPr sz="1400" spc="-5" dirty="0">
                <a:solidFill>
                  <a:srgbClr val="6D9EEB"/>
                </a:solidFill>
                <a:latin typeface="Courier New"/>
                <a:cs typeface="Courier New"/>
              </a:rPr>
              <a:t>... </a:t>
            </a:r>
            <a:r>
              <a:rPr sz="1400" dirty="0">
                <a:solidFill>
                  <a:srgbClr val="6D9EEB"/>
                </a:solidFill>
                <a:latin typeface="Courier New"/>
                <a:cs typeface="Courier New"/>
              </a:rPr>
              <a:t>} </a:t>
            </a:r>
            <a:r>
              <a:rPr sz="1400" spc="-5" dirty="0">
                <a:solidFill>
                  <a:srgbClr val="93C37C"/>
                </a:solidFill>
                <a:latin typeface="Courier New"/>
                <a:cs typeface="Courier New"/>
              </a:rPr>
              <a:t>//affects to the &lt;p&gt; tag with the</a:t>
            </a:r>
            <a:r>
              <a:rPr sz="1400" spc="195" dirty="0">
                <a:solidFill>
                  <a:srgbClr val="93C37C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93C37C"/>
                </a:solidFill>
                <a:latin typeface="Courier New"/>
                <a:cs typeface="Courier New"/>
              </a:rPr>
              <a:t>id="intro"</a:t>
            </a:r>
            <a:endParaRPr sz="1400">
              <a:latin typeface="Courier New"/>
              <a:cs typeface="Courier New"/>
            </a:endParaRPr>
          </a:p>
          <a:p>
            <a:pPr marL="469900" indent="-336550">
              <a:lnSpc>
                <a:spcPct val="100000"/>
              </a:lnSpc>
              <a:spcBef>
                <a:spcPts val="270"/>
              </a:spcBef>
              <a:buClr>
                <a:srgbClr val="ACACAC"/>
              </a:buClr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solidFill>
                  <a:srgbClr val="F0C131"/>
                </a:solidFill>
                <a:latin typeface="Arial"/>
                <a:cs typeface="Arial"/>
              </a:rPr>
              <a:t>two dots </a:t>
            </a:r>
            <a:r>
              <a:rPr sz="1400" dirty="0">
                <a:solidFill>
                  <a:srgbClr val="F0C131"/>
                </a:solidFill>
                <a:latin typeface="Arial"/>
                <a:cs typeface="Arial"/>
              </a:rPr>
              <a:t>(:)</a:t>
            </a:r>
            <a:r>
              <a:rPr sz="1400" dirty="0">
                <a:solidFill>
                  <a:srgbClr val="ACACAC"/>
                </a:solidFill>
                <a:latin typeface="Arial"/>
                <a:cs typeface="Arial"/>
              </a:rPr>
              <a:t>: </a:t>
            </a: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behaviour </a:t>
            </a:r>
            <a:r>
              <a:rPr sz="1400" dirty="0">
                <a:solidFill>
                  <a:srgbClr val="ACACAC"/>
                </a:solidFill>
                <a:latin typeface="Arial"/>
                <a:cs typeface="Arial"/>
              </a:rPr>
              <a:t>states (mouse </a:t>
            </a: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on</a:t>
            </a:r>
            <a:r>
              <a:rPr sz="1400" spc="-3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top)</a:t>
            </a:r>
            <a:endParaRPr sz="1400">
              <a:latin typeface="Arial"/>
              <a:cs typeface="Arial"/>
            </a:endParaRPr>
          </a:p>
          <a:p>
            <a:pPr marL="927100" lvl="1" indent="-336550">
              <a:lnSpc>
                <a:spcPct val="100000"/>
              </a:lnSpc>
              <a:spcBef>
                <a:spcPts val="270"/>
              </a:spcBef>
              <a:buClr>
                <a:srgbClr val="ACACAC"/>
              </a:buClr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400" spc="-5" dirty="0">
                <a:solidFill>
                  <a:srgbClr val="6D9EEB"/>
                </a:solidFill>
                <a:latin typeface="Courier New"/>
                <a:cs typeface="Courier New"/>
              </a:rPr>
              <a:t>p</a:t>
            </a:r>
            <a:r>
              <a:rPr sz="1400" spc="-5" dirty="0">
                <a:solidFill>
                  <a:srgbClr val="00FFFF"/>
                </a:solidFill>
                <a:latin typeface="Courier New"/>
                <a:cs typeface="Courier New"/>
              </a:rPr>
              <a:t>:hover </a:t>
            </a:r>
            <a:r>
              <a:rPr sz="1400" dirty="0">
                <a:solidFill>
                  <a:srgbClr val="6D9EEB"/>
                </a:solidFill>
                <a:latin typeface="Courier New"/>
                <a:cs typeface="Courier New"/>
              </a:rPr>
              <a:t>{ </a:t>
            </a:r>
            <a:r>
              <a:rPr sz="1400" spc="-5" dirty="0">
                <a:solidFill>
                  <a:srgbClr val="6D9EEB"/>
                </a:solidFill>
                <a:latin typeface="Courier New"/>
                <a:cs typeface="Courier New"/>
              </a:rPr>
              <a:t>... </a:t>
            </a:r>
            <a:r>
              <a:rPr sz="1400" dirty="0">
                <a:solidFill>
                  <a:srgbClr val="6D9EEB"/>
                </a:solidFill>
                <a:latin typeface="Courier New"/>
                <a:cs typeface="Courier New"/>
              </a:rPr>
              <a:t>} </a:t>
            </a:r>
            <a:r>
              <a:rPr sz="1400" spc="-5" dirty="0">
                <a:solidFill>
                  <a:srgbClr val="93C37C"/>
                </a:solidFill>
                <a:latin typeface="Courier New"/>
                <a:cs typeface="Courier New"/>
              </a:rPr>
              <a:t>//affects to &lt;p&gt; tags with the mouse</a:t>
            </a:r>
            <a:r>
              <a:rPr sz="1400" spc="200" dirty="0">
                <a:solidFill>
                  <a:srgbClr val="93C37C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93C37C"/>
                </a:solidFill>
                <a:latin typeface="Courier New"/>
                <a:cs typeface="Courier New"/>
              </a:rPr>
              <a:t>over</a:t>
            </a:r>
            <a:endParaRPr sz="1400">
              <a:latin typeface="Courier New"/>
              <a:cs typeface="Courier New"/>
            </a:endParaRPr>
          </a:p>
          <a:p>
            <a:pPr marL="469900" indent="-336550">
              <a:lnSpc>
                <a:spcPct val="100000"/>
              </a:lnSpc>
              <a:spcBef>
                <a:spcPts val="270"/>
              </a:spcBef>
              <a:buClr>
                <a:srgbClr val="ACACAC"/>
              </a:buClr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solidFill>
                  <a:srgbClr val="F0C131"/>
                </a:solidFill>
                <a:latin typeface="Arial"/>
                <a:cs typeface="Arial"/>
              </a:rPr>
              <a:t>brackets ([attr='value']</a:t>
            </a:r>
            <a:r>
              <a:rPr sz="1400" spc="-5" dirty="0">
                <a:solidFill>
                  <a:srgbClr val="FFD866"/>
                </a:solidFill>
                <a:latin typeface="Arial"/>
                <a:cs typeface="Arial"/>
              </a:rPr>
              <a:t>): </a:t>
            </a: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tags with the attribute attr with the </a:t>
            </a:r>
            <a:r>
              <a:rPr sz="1400" dirty="0">
                <a:solidFill>
                  <a:srgbClr val="ACACAC"/>
                </a:solidFill>
                <a:latin typeface="Arial"/>
                <a:cs typeface="Arial"/>
              </a:rPr>
              <a:t>value</a:t>
            </a: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 'value'</a:t>
            </a:r>
            <a:endParaRPr sz="1400">
              <a:latin typeface="Arial"/>
              <a:cs typeface="Arial"/>
            </a:endParaRPr>
          </a:p>
          <a:p>
            <a:pPr marL="926465" marR="5080" lvl="1" indent="-336550">
              <a:lnSpc>
                <a:spcPct val="116100"/>
              </a:lnSpc>
              <a:buClr>
                <a:srgbClr val="ACACAC"/>
              </a:buClr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400" spc="-5" dirty="0">
                <a:solidFill>
                  <a:srgbClr val="6D9EEB"/>
                </a:solidFill>
                <a:latin typeface="Courier New"/>
                <a:cs typeface="Courier New"/>
              </a:rPr>
              <a:t>input</a:t>
            </a:r>
            <a:r>
              <a:rPr sz="1400" spc="-5" dirty="0">
                <a:solidFill>
                  <a:srgbClr val="00FFFF"/>
                </a:solidFill>
                <a:latin typeface="Courier New"/>
                <a:cs typeface="Courier New"/>
              </a:rPr>
              <a:t>[type="text"] </a:t>
            </a:r>
            <a:r>
              <a:rPr sz="1400" spc="-5" dirty="0">
                <a:solidFill>
                  <a:srgbClr val="6D9EEB"/>
                </a:solidFill>
                <a:latin typeface="Courier New"/>
                <a:cs typeface="Courier New"/>
              </a:rPr>
              <a:t>{...} </a:t>
            </a:r>
            <a:r>
              <a:rPr sz="1400" spc="-5" dirty="0">
                <a:solidFill>
                  <a:srgbClr val="93C37C"/>
                </a:solidFill>
                <a:latin typeface="Courier New"/>
                <a:cs typeface="Courier New"/>
              </a:rPr>
              <a:t>// affects to the input tags of the type  text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3342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CSS</a:t>
            </a:r>
            <a:r>
              <a:rPr spc="-90" dirty="0"/>
              <a:t> </a:t>
            </a:r>
            <a:r>
              <a:rPr spc="-5" dirty="0"/>
              <a:t>Selectors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184986"/>
            <a:ext cx="826389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spc="-55" dirty="0">
                <a:solidFill>
                  <a:srgbClr val="ACACAC"/>
                </a:solidFill>
                <a:latin typeface="Arial"/>
                <a:cs typeface="Arial"/>
              </a:rPr>
              <a:t>You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can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also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specify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tags by its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context,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for example: tags that are inside of tags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matching a  </a:t>
            </a:r>
            <a:r>
              <a:rPr sz="1600" spc="-10" dirty="0">
                <a:solidFill>
                  <a:srgbClr val="ACACAC"/>
                </a:solidFill>
                <a:latin typeface="Arial"/>
                <a:cs typeface="Arial"/>
              </a:rPr>
              <a:t>selector.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Just separate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the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selectors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by an</a:t>
            </a:r>
            <a:r>
              <a:rPr sz="1600" spc="-2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space: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93C37C"/>
                </a:solidFill>
                <a:latin typeface="Courier New"/>
                <a:cs typeface="Courier New"/>
              </a:rPr>
              <a:t>div</a:t>
            </a:r>
            <a:r>
              <a:rPr sz="1600" spc="-10" dirty="0">
                <a:solidFill>
                  <a:srgbClr val="F0C131"/>
                </a:solidFill>
                <a:latin typeface="Courier New"/>
                <a:cs typeface="Courier New"/>
              </a:rPr>
              <a:t>#main </a:t>
            </a:r>
            <a:r>
              <a:rPr sz="1600" spc="-10" dirty="0">
                <a:solidFill>
                  <a:srgbClr val="93C37C"/>
                </a:solidFill>
                <a:latin typeface="Courier New"/>
                <a:cs typeface="Courier New"/>
              </a:rPr>
              <a:t>p</a:t>
            </a:r>
            <a:r>
              <a:rPr sz="1600" spc="-10" dirty="0">
                <a:solidFill>
                  <a:srgbClr val="C17BA0"/>
                </a:solidFill>
                <a:latin typeface="Courier New"/>
                <a:cs typeface="Courier New"/>
              </a:rPr>
              <a:t>.intro </a:t>
            </a:r>
            <a:r>
              <a:rPr sz="1600" dirty="0">
                <a:solidFill>
                  <a:srgbClr val="A3C1F4"/>
                </a:solidFill>
                <a:latin typeface="Courier New"/>
                <a:cs typeface="Courier New"/>
              </a:rPr>
              <a:t>{ </a:t>
            </a:r>
            <a:r>
              <a:rPr sz="1600" spc="-5" dirty="0">
                <a:solidFill>
                  <a:srgbClr val="A3C1F4"/>
                </a:solidFill>
                <a:latin typeface="Courier New"/>
                <a:cs typeface="Courier New"/>
              </a:rPr>
              <a:t>...</a:t>
            </a:r>
            <a:r>
              <a:rPr sz="1600" spc="-190" dirty="0">
                <a:solidFill>
                  <a:srgbClr val="A3C1F4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A3C1F4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This will </a:t>
            </a:r>
            <a:r>
              <a:rPr sz="1600" spc="-10" dirty="0">
                <a:solidFill>
                  <a:srgbClr val="ACACAC"/>
                </a:solidFill>
                <a:latin typeface="Arial"/>
                <a:cs typeface="Arial"/>
              </a:rPr>
              <a:t>affect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to the </a:t>
            </a:r>
            <a:r>
              <a:rPr sz="1600" dirty="0">
                <a:solidFill>
                  <a:srgbClr val="93C37C"/>
                </a:solidFill>
                <a:latin typeface="Arial"/>
                <a:cs typeface="Arial"/>
              </a:rPr>
              <a:t>p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tags of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class </a:t>
            </a:r>
            <a:r>
              <a:rPr sz="1600" spc="-5" dirty="0">
                <a:solidFill>
                  <a:srgbClr val="C17BA0"/>
                </a:solidFill>
                <a:latin typeface="Arial"/>
                <a:cs typeface="Arial"/>
              </a:rPr>
              <a:t>intro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that are inside the tag </a:t>
            </a:r>
            <a:r>
              <a:rPr sz="1600" spc="-5" dirty="0">
                <a:solidFill>
                  <a:srgbClr val="93C37C"/>
                </a:solidFill>
                <a:latin typeface="Arial"/>
                <a:cs typeface="Arial"/>
              </a:rPr>
              <a:t>div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of id</a:t>
            </a:r>
            <a:r>
              <a:rPr sz="1600" spc="7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0C131"/>
                </a:solidFill>
                <a:latin typeface="Arial"/>
                <a:cs typeface="Arial"/>
              </a:rPr>
              <a:t>main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5791" y="3227143"/>
            <a:ext cx="22199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B6D6A8"/>
                </a:solidFill>
                <a:latin typeface="Courier New"/>
                <a:cs typeface="Courier New"/>
              </a:rPr>
              <a:t>← </a:t>
            </a:r>
            <a:r>
              <a:rPr sz="1600" spc="-5" dirty="0">
                <a:solidFill>
                  <a:srgbClr val="B6D6A8"/>
                </a:solidFill>
                <a:latin typeface="Courier New"/>
                <a:cs typeface="Courier New"/>
              </a:rPr>
              <a:t>Affects this</a:t>
            </a:r>
            <a:r>
              <a:rPr sz="1600" spc="-95" dirty="0">
                <a:solidFill>
                  <a:srgbClr val="B6D6A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B6D6A8"/>
                </a:solidFill>
                <a:latin typeface="Courier New"/>
                <a:cs typeface="Courier New"/>
              </a:rPr>
              <a:t>one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724" y="2918533"/>
            <a:ext cx="3508375" cy="85407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600" spc="-10" dirty="0">
                <a:solidFill>
                  <a:srgbClr val="EFEFEF"/>
                </a:solidFill>
                <a:latin typeface="Courier New"/>
                <a:cs typeface="Courier New"/>
              </a:rPr>
              <a:t>&lt;</a:t>
            </a:r>
            <a:r>
              <a:rPr sz="1600" spc="-10" dirty="0">
                <a:solidFill>
                  <a:srgbClr val="93C37C"/>
                </a:solidFill>
                <a:latin typeface="Courier New"/>
                <a:cs typeface="Courier New"/>
              </a:rPr>
              <a:t>div</a:t>
            </a:r>
            <a:r>
              <a:rPr sz="1600" spc="-50" dirty="0">
                <a:solidFill>
                  <a:srgbClr val="93C37C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EFEFEF"/>
                </a:solidFill>
                <a:latin typeface="Courier New"/>
                <a:cs typeface="Courier New"/>
              </a:rPr>
              <a:t>id="</a:t>
            </a:r>
            <a:r>
              <a:rPr sz="1600" spc="-20" dirty="0">
                <a:solidFill>
                  <a:srgbClr val="F0C131"/>
                </a:solidFill>
                <a:latin typeface="Courier New"/>
                <a:cs typeface="Courier New"/>
              </a:rPr>
              <a:t>main</a:t>
            </a:r>
            <a:r>
              <a:rPr sz="1600" spc="-20" dirty="0">
                <a:solidFill>
                  <a:srgbClr val="EFEFEF"/>
                </a:solidFill>
                <a:latin typeface="Courier New"/>
                <a:cs typeface="Courier New"/>
              </a:rPr>
              <a:t>"&gt;</a:t>
            </a:r>
            <a:endParaRPr sz="1600">
              <a:latin typeface="Courier New"/>
              <a:cs typeface="Courier New"/>
            </a:endParaRPr>
          </a:p>
          <a:p>
            <a:pPr marL="499745">
              <a:lnSpc>
                <a:spcPct val="100000"/>
              </a:lnSpc>
              <a:spcBef>
                <a:spcPts val="254"/>
              </a:spcBef>
            </a:pPr>
            <a:r>
              <a:rPr sz="1600" spc="-40" dirty="0">
                <a:solidFill>
                  <a:srgbClr val="EFEFEF"/>
                </a:solidFill>
                <a:latin typeface="Courier New"/>
                <a:cs typeface="Courier New"/>
              </a:rPr>
              <a:t>&lt;</a:t>
            </a:r>
            <a:r>
              <a:rPr sz="1600" spc="-40" dirty="0">
                <a:solidFill>
                  <a:srgbClr val="69A84F"/>
                </a:solidFill>
                <a:latin typeface="Courier New"/>
                <a:cs typeface="Courier New"/>
              </a:rPr>
              <a:t>p</a:t>
            </a:r>
            <a:r>
              <a:rPr sz="1600" spc="-80" dirty="0">
                <a:solidFill>
                  <a:srgbClr val="69A84F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EFEFEF"/>
                </a:solidFill>
                <a:latin typeface="Courier New"/>
                <a:cs typeface="Courier New"/>
              </a:rPr>
              <a:t>class="</a:t>
            </a:r>
            <a:r>
              <a:rPr sz="1600" spc="-20" dirty="0">
                <a:solidFill>
                  <a:srgbClr val="C17BA0"/>
                </a:solidFill>
                <a:latin typeface="Courier New"/>
                <a:cs typeface="Courier New"/>
              </a:rPr>
              <a:t>intro</a:t>
            </a:r>
            <a:r>
              <a:rPr sz="1600" spc="-20" dirty="0">
                <a:solidFill>
                  <a:srgbClr val="EFEFEF"/>
                </a:solidFill>
                <a:latin typeface="Courier New"/>
                <a:cs typeface="Courier New"/>
              </a:rPr>
              <a:t>"&gt;....&lt;/</a:t>
            </a:r>
            <a:r>
              <a:rPr sz="1600" spc="-20" dirty="0">
                <a:solidFill>
                  <a:srgbClr val="69A84F"/>
                </a:solidFill>
                <a:latin typeface="Courier New"/>
                <a:cs typeface="Courier New"/>
              </a:rPr>
              <a:t>p</a:t>
            </a:r>
            <a:r>
              <a:rPr sz="1600" spc="-20" dirty="0">
                <a:solidFill>
                  <a:srgbClr val="EFEFEF"/>
                </a:solidFill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600" spc="-15" dirty="0">
                <a:solidFill>
                  <a:srgbClr val="EFEFEF"/>
                </a:solidFill>
                <a:latin typeface="Courier New"/>
                <a:cs typeface="Courier New"/>
              </a:rPr>
              <a:t>&lt;/</a:t>
            </a:r>
            <a:r>
              <a:rPr sz="1600" spc="-15" dirty="0">
                <a:solidFill>
                  <a:srgbClr val="93C37C"/>
                </a:solidFill>
                <a:latin typeface="Courier New"/>
                <a:cs typeface="Courier New"/>
              </a:rPr>
              <a:t>div</a:t>
            </a:r>
            <a:r>
              <a:rPr sz="1600" spc="-15" dirty="0">
                <a:solidFill>
                  <a:srgbClr val="EFEFEF"/>
                </a:solidFill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724" y="3989141"/>
            <a:ext cx="5461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53104" algn="l"/>
              </a:tabLst>
            </a:pPr>
            <a:r>
              <a:rPr sz="1600" spc="-10" dirty="0">
                <a:solidFill>
                  <a:srgbClr val="EFEFEF"/>
                </a:solidFill>
                <a:latin typeface="Courier New"/>
                <a:cs typeface="Courier New"/>
              </a:rPr>
              <a:t>&lt;</a:t>
            </a:r>
            <a:r>
              <a:rPr sz="1600" spc="-10" dirty="0">
                <a:solidFill>
                  <a:srgbClr val="69A84F"/>
                </a:solidFill>
                <a:latin typeface="Courier New"/>
                <a:cs typeface="Courier New"/>
              </a:rPr>
              <a:t>p</a:t>
            </a:r>
            <a:r>
              <a:rPr sz="1600" spc="-5" dirty="0">
                <a:solidFill>
                  <a:srgbClr val="69A84F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EFEFEF"/>
                </a:solidFill>
                <a:latin typeface="Courier New"/>
                <a:cs typeface="Courier New"/>
              </a:rPr>
              <a:t>class="</a:t>
            </a:r>
            <a:r>
              <a:rPr sz="1600" spc="-20" dirty="0">
                <a:solidFill>
                  <a:srgbClr val="C17BA0"/>
                </a:solidFill>
                <a:latin typeface="Courier New"/>
                <a:cs typeface="Courier New"/>
              </a:rPr>
              <a:t>intro</a:t>
            </a:r>
            <a:r>
              <a:rPr sz="1600" spc="-20" dirty="0">
                <a:solidFill>
                  <a:srgbClr val="EFEFEF"/>
                </a:solidFill>
                <a:latin typeface="Courier New"/>
                <a:cs typeface="Courier New"/>
              </a:rPr>
              <a:t>"&gt;....&lt;/</a:t>
            </a:r>
            <a:r>
              <a:rPr sz="1600" spc="-20" dirty="0">
                <a:solidFill>
                  <a:srgbClr val="69A84F"/>
                </a:solidFill>
                <a:latin typeface="Courier New"/>
                <a:cs typeface="Courier New"/>
              </a:rPr>
              <a:t>p</a:t>
            </a:r>
            <a:r>
              <a:rPr sz="1600" spc="-20" dirty="0">
                <a:solidFill>
                  <a:srgbClr val="EFEFEF"/>
                </a:solidFill>
                <a:latin typeface="Courier New"/>
                <a:cs typeface="Courier New"/>
              </a:rPr>
              <a:t>&gt;	</a:t>
            </a:r>
            <a:r>
              <a:rPr sz="1600" dirty="0">
                <a:solidFill>
                  <a:srgbClr val="E99999"/>
                </a:solidFill>
                <a:latin typeface="Courier New"/>
                <a:cs typeface="Courier New"/>
              </a:rPr>
              <a:t>← </a:t>
            </a:r>
            <a:r>
              <a:rPr sz="1600" spc="-5" dirty="0">
                <a:solidFill>
                  <a:srgbClr val="E99999"/>
                </a:solidFill>
                <a:latin typeface="Courier New"/>
                <a:cs typeface="Courier New"/>
              </a:rPr>
              <a:t>but not this</a:t>
            </a:r>
            <a:r>
              <a:rPr sz="1600" spc="-95" dirty="0">
                <a:solidFill>
                  <a:srgbClr val="E99999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E99999"/>
                </a:solidFill>
                <a:latin typeface="Courier New"/>
                <a:cs typeface="Courier New"/>
              </a:rPr>
              <a:t>one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3342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CSS</a:t>
            </a:r>
            <a:r>
              <a:rPr spc="-90" dirty="0"/>
              <a:t> </a:t>
            </a:r>
            <a:r>
              <a:rPr spc="-5" dirty="0"/>
              <a:t>Selectors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217372"/>
            <a:ext cx="7636509" cy="1240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And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you can combine selectors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to narrow it down</a:t>
            </a:r>
            <a:r>
              <a:rPr sz="1600" spc="-4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more.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93C37C"/>
                </a:solidFill>
                <a:latin typeface="Courier New"/>
                <a:cs typeface="Courier New"/>
              </a:rPr>
              <a:t>div</a:t>
            </a:r>
            <a:r>
              <a:rPr sz="1600" spc="-15" dirty="0">
                <a:solidFill>
                  <a:srgbClr val="F0C131"/>
                </a:solidFill>
                <a:latin typeface="Courier New"/>
                <a:cs typeface="Courier New"/>
              </a:rPr>
              <a:t>#main</a:t>
            </a:r>
            <a:r>
              <a:rPr sz="1600" spc="-15" dirty="0">
                <a:solidFill>
                  <a:srgbClr val="C17BA0"/>
                </a:solidFill>
                <a:latin typeface="Courier New"/>
                <a:cs typeface="Courier New"/>
              </a:rPr>
              <a:t>.intro</a:t>
            </a:r>
            <a:r>
              <a:rPr sz="1600" spc="-15" dirty="0">
                <a:solidFill>
                  <a:srgbClr val="E99999"/>
                </a:solidFill>
                <a:latin typeface="Courier New"/>
                <a:cs typeface="Courier New"/>
              </a:rPr>
              <a:t>:hover </a:t>
            </a:r>
            <a:r>
              <a:rPr sz="1600" dirty="0">
                <a:solidFill>
                  <a:srgbClr val="6D9EEB"/>
                </a:solidFill>
                <a:latin typeface="Courier New"/>
                <a:cs typeface="Courier New"/>
              </a:rPr>
              <a:t>{ </a:t>
            </a:r>
            <a:r>
              <a:rPr sz="1600" spc="-5" dirty="0">
                <a:solidFill>
                  <a:srgbClr val="6D9EEB"/>
                </a:solidFill>
                <a:latin typeface="Courier New"/>
                <a:cs typeface="Courier New"/>
              </a:rPr>
              <a:t>...</a:t>
            </a:r>
            <a:r>
              <a:rPr sz="1600" spc="-110" dirty="0">
                <a:solidFill>
                  <a:srgbClr val="6D9EEB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6D9EEB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will apply the CSS to the any tag </a:t>
            </a:r>
            <a:r>
              <a:rPr sz="1600" spc="-5" dirty="0">
                <a:solidFill>
                  <a:srgbClr val="93C37C"/>
                </a:solidFill>
                <a:latin typeface="Arial"/>
                <a:cs typeface="Arial"/>
              </a:rPr>
              <a:t>div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with id </a:t>
            </a:r>
            <a:r>
              <a:rPr sz="1600" dirty="0">
                <a:solidFill>
                  <a:srgbClr val="FFD866"/>
                </a:solidFill>
                <a:latin typeface="Arial"/>
                <a:cs typeface="Arial"/>
              </a:rPr>
              <a:t>main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and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class </a:t>
            </a:r>
            <a:r>
              <a:rPr sz="1600" spc="-5" dirty="0">
                <a:solidFill>
                  <a:srgbClr val="C17BA0"/>
                </a:solidFill>
                <a:latin typeface="Arial"/>
                <a:cs typeface="Arial"/>
              </a:rPr>
              <a:t>intro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if the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mouse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is</a:t>
            </a:r>
            <a:r>
              <a:rPr sz="1600" spc="3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E99999"/>
                </a:solidFill>
                <a:latin typeface="Arial"/>
                <a:cs typeface="Arial"/>
              </a:rPr>
              <a:t>over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3342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CSS</a:t>
            </a:r>
            <a:r>
              <a:rPr spc="-90" dirty="0"/>
              <a:t> </a:t>
            </a:r>
            <a:r>
              <a:rPr spc="-5" dirty="0"/>
              <a:t>Selectors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184986"/>
            <a:ext cx="7877809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If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you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want to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select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only elements that are direct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child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of one element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(not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that have an  ancestor with that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rule),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use the </a:t>
            </a:r>
            <a:r>
              <a:rPr sz="1600" dirty="0">
                <a:solidFill>
                  <a:srgbClr val="FF00FF"/>
                </a:solidFill>
                <a:latin typeface="Arial"/>
                <a:cs typeface="Arial"/>
              </a:rPr>
              <a:t>&gt;</a:t>
            </a:r>
            <a:r>
              <a:rPr sz="1600" spc="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character: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93C37C"/>
                </a:solidFill>
                <a:latin typeface="Courier New"/>
                <a:cs typeface="Courier New"/>
              </a:rPr>
              <a:t>ul</a:t>
            </a:r>
            <a:r>
              <a:rPr sz="1600" spc="-10" dirty="0">
                <a:solidFill>
                  <a:srgbClr val="EDEDED"/>
                </a:solidFill>
                <a:latin typeface="Courier New"/>
                <a:cs typeface="Courier New"/>
              </a:rPr>
              <a:t>.menu </a:t>
            </a:r>
            <a:r>
              <a:rPr sz="1600" dirty="0">
                <a:solidFill>
                  <a:srgbClr val="FF00FF"/>
                </a:solidFill>
                <a:latin typeface="Courier New"/>
                <a:cs typeface="Courier New"/>
              </a:rPr>
              <a:t>&gt; </a:t>
            </a:r>
            <a:r>
              <a:rPr sz="1600" spc="-5" dirty="0">
                <a:solidFill>
                  <a:srgbClr val="93C37C"/>
                </a:solidFill>
                <a:latin typeface="Courier New"/>
                <a:cs typeface="Courier New"/>
              </a:rPr>
              <a:t>li </a:t>
            </a:r>
            <a:r>
              <a:rPr sz="1600" dirty="0">
                <a:solidFill>
                  <a:srgbClr val="A3C1F4"/>
                </a:solidFill>
                <a:latin typeface="Courier New"/>
                <a:cs typeface="Courier New"/>
              </a:rPr>
              <a:t>{ </a:t>
            </a:r>
            <a:r>
              <a:rPr sz="1600" spc="-5" dirty="0">
                <a:solidFill>
                  <a:srgbClr val="A3C1F4"/>
                </a:solidFill>
                <a:latin typeface="Courier New"/>
                <a:cs typeface="Courier New"/>
              </a:rPr>
              <a:t>...</a:t>
            </a:r>
            <a:r>
              <a:rPr sz="1600" spc="-170" dirty="0">
                <a:solidFill>
                  <a:srgbClr val="A3C1F4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A3C1F4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Courier New"/>
              <a:cs typeface="Courier New"/>
            </a:endParaRPr>
          </a:p>
          <a:p>
            <a:pPr marL="12700" marR="177800">
              <a:lnSpc>
                <a:spcPct val="113300"/>
              </a:lnSpc>
              <a:spcBef>
                <a:spcPts val="5"/>
              </a:spcBef>
            </a:pPr>
            <a:r>
              <a:rPr sz="1600" spc="-20" dirty="0">
                <a:solidFill>
                  <a:srgbClr val="ACACAC"/>
                </a:solidFill>
                <a:latin typeface="Arial"/>
                <a:cs typeface="Arial"/>
              </a:rPr>
              <a:t>Finally,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if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you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want to use the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same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CSS actions to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several selectors, you can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use the 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comma </a:t>
            </a:r>
            <a:r>
              <a:rPr sz="1600" dirty="0">
                <a:solidFill>
                  <a:srgbClr val="FF00FF"/>
                </a:solidFill>
                <a:latin typeface="Courier New"/>
                <a:cs typeface="Courier New"/>
              </a:rPr>
              <a:t>,</a:t>
            </a:r>
            <a:r>
              <a:rPr sz="1600" spc="-545" dirty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character: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707514" algn="l"/>
              </a:tabLst>
            </a:pPr>
            <a:r>
              <a:rPr sz="1600" spc="-15" dirty="0">
                <a:solidFill>
                  <a:srgbClr val="93C37C"/>
                </a:solidFill>
                <a:latin typeface="Courier New"/>
                <a:cs typeface="Courier New"/>
              </a:rPr>
              <a:t>div</a:t>
            </a:r>
            <a:r>
              <a:rPr sz="1600" spc="-15" dirty="0">
                <a:solidFill>
                  <a:srgbClr val="FF00FF"/>
                </a:solidFill>
                <a:latin typeface="Courier New"/>
                <a:cs typeface="Courier New"/>
              </a:rPr>
              <a:t>, </a:t>
            </a:r>
            <a:r>
              <a:rPr sz="1600" dirty="0">
                <a:solidFill>
                  <a:srgbClr val="B6D6A8"/>
                </a:solidFill>
                <a:latin typeface="Courier New"/>
                <a:cs typeface="Courier New"/>
              </a:rPr>
              <a:t>p </a:t>
            </a:r>
            <a:r>
              <a:rPr sz="1600" dirty="0">
                <a:solidFill>
                  <a:srgbClr val="ACACAC"/>
                </a:solidFill>
                <a:latin typeface="Courier New"/>
                <a:cs typeface="Courier New"/>
              </a:rPr>
              <a:t>{</a:t>
            </a:r>
            <a:r>
              <a:rPr sz="1600" spc="-40" dirty="0">
                <a:solidFill>
                  <a:srgbClr val="ACACA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ACACAC"/>
                </a:solidFill>
                <a:latin typeface="Courier New"/>
                <a:cs typeface="Courier New"/>
              </a:rPr>
              <a:t>…</a:t>
            </a:r>
            <a:r>
              <a:rPr sz="1600" spc="-5" dirty="0">
                <a:solidFill>
                  <a:srgbClr val="ACACA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ACACAC"/>
                </a:solidFill>
                <a:latin typeface="Courier New"/>
                <a:cs typeface="Courier New"/>
              </a:rPr>
              <a:t>}	← </a:t>
            </a:r>
            <a:r>
              <a:rPr sz="1600" spc="-5" dirty="0">
                <a:solidFill>
                  <a:srgbClr val="ACACAC"/>
                </a:solidFill>
                <a:latin typeface="Courier New"/>
                <a:cs typeface="Courier New"/>
              </a:rPr>
              <a:t>this will apply to all divs and </a:t>
            </a:r>
            <a:r>
              <a:rPr sz="1600" dirty="0">
                <a:solidFill>
                  <a:srgbClr val="ACACAC"/>
                </a:solidFill>
                <a:latin typeface="Courier New"/>
                <a:cs typeface="Courier New"/>
              </a:rPr>
              <a:t>p</a:t>
            </a:r>
            <a:r>
              <a:rPr sz="1600" spc="-40" dirty="0">
                <a:solidFill>
                  <a:srgbClr val="ACACAC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CACAC"/>
                </a:solidFill>
                <a:latin typeface="Courier New"/>
                <a:cs typeface="Courier New"/>
              </a:rPr>
              <a:t>tags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304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HTML</a:t>
            </a:r>
            <a:r>
              <a:rPr spc="-190" dirty="0"/>
              <a:t> </a:t>
            </a:r>
            <a:r>
              <a:rPr spc="-5" dirty="0"/>
              <a:t>arrange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184986"/>
            <a:ext cx="4086225" cy="3349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It is important to understand how the browser  arranges the elements on the</a:t>
            </a:r>
            <a:r>
              <a:rPr sz="1600" spc="-3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screen.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Arial"/>
              <a:cs typeface="Arial"/>
            </a:endParaRPr>
          </a:p>
          <a:p>
            <a:pPr marL="12700" marR="221615">
              <a:lnSpc>
                <a:spcPct val="113300"/>
              </a:lnSpc>
              <a:spcBef>
                <a:spcPts val="5"/>
              </a:spcBef>
            </a:pP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Check </a:t>
            </a:r>
            <a:r>
              <a:rPr sz="1600" u="heavy" spc="-5" dirty="0">
                <a:solidFill>
                  <a:srgbClr val="4DCFE1"/>
                </a:solidFill>
                <a:uFill>
                  <a:solidFill>
                    <a:srgbClr val="4DCFE1"/>
                  </a:solidFill>
                </a:uFill>
                <a:latin typeface="Arial"/>
                <a:cs typeface="Arial"/>
              </a:rPr>
              <a:t>this tutorial</a:t>
            </a:r>
            <a:r>
              <a:rPr sz="1600" spc="-5" dirty="0">
                <a:solidFill>
                  <a:srgbClr val="4DCFE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where it explains the  </a:t>
            </a:r>
            <a:r>
              <a:rPr sz="1600" spc="-10" dirty="0">
                <a:solidFill>
                  <a:srgbClr val="ACACAC"/>
                </a:solidFill>
                <a:latin typeface="Arial"/>
                <a:cs typeface="Arial"/>
              </a:rPr>
              <a:t>different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ways an element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can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be arranged  on the</a:t>
            </a:r>
            <a:r>
              <a:rPr sz="1600" spc="-1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screen.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Arial"/>
              <a:cs typeface="Arial"/>
            </a:endParaRPr>
          </a:p>
          <a:p>
            <a:pPr marL="12700" marR="630555">
              <a:lnSpc>
                <a:spcPct val="113300"/>
              </a:lnSpc>
              <a:spcBef>
                <a:spcPts val="5"/>
              </a:spcBef>
            </a:pPr>
            <a:r>
              <a:rPr sz="1600" spc="-55" dirty="0">
                <a:solidFill>
                  <a:srgbClr val="ACACAC"/>
                </a:solidFill>
                <a:latin typeface="Arial"/>
                <a:cs typeface="Arial"/>
              </a:rPr>
              <a:t>You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can change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the way elements are  arranged using the display</a:t>
            </a:r>
            <a:r>
              <a:rPr sz="1600" spc="-5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property: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190" dirty="0">
                <a:solidFill>
                  <a:srgbClr val="ACACAC"/>
                </a:solidFill>
                <a:latin typeface="Arial"/>
                <a:cs typeface="Arial"/>
              </a:rPr>
              <a:t>div </a:t>
            </a:r>
            <a:r>
              <a:rPr sz="1600" spc="345" dirty="0">
                <a:solidFill>
                  <a:srgbClr val="ACACAC"/>
                </a:solidFill>
                <a:latin typeface="Arial"/>
                <a:cs typeface="Arial"/>
              </a:rPr>
              <a:t>{ </a:t>
            </a:r>
            <a:r>
              <a:rPr sz="1600" spc="195" dirty="0">
                <a:solidFill>
                  <a:srgbClr val="ACACAC"/>
                </a:solidFill>
                <a:latin typeface="Arial"/>
                <a:cs typeface="Arial"/>
              </a:rPr>
              <a:t>display: </a:t>
            </a:r>
            <a:r>
              <a:rPr sz="1600" spc="225" dirty="0">
                <a:solidFill>
                  <a:srgbClr val="ACACAC"/>
                </a:solidFill>
                <a:latin typeface="Arial"/>
                <a:cs typeface="Arial"/>
              </a:rPr>
              <a:t>inline-block;</a:t>
            </a:r>
            <a:r>
              <a:rPr sz="1600" spc="29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spc="345" dirty="0">
                <a:solidFill>
                  <a:srgbClr val="ACACAC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Also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check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the property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u="heavy" spc="-5" dirty="0">
                <a:solidFill>
                  <a:srgbClr val="4DCFE1"/>
                </a:solidFill>
                <a:uFill>
                  <a:solidFill>
                    <a:srgbClr val="4DCFE1"/>
                  </a:solidFill>
                </a:uFill>
                <a:latin typeface="Arial"/>
                <a:cs typeface="Arial"/>
              </a:rPr>
              <a:t>float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24090" y="1017722"/>
            <a:ext cx="4262991" cy="3408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17030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Box</a:t>
            </a:r>
            <a:r>
              <a:rPr spc="-90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179779"/>
            <a:ext cx="3811904" cy="3559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500" spc="-5" dirty="0">
                <a:solidFill>
                  <a:srgbClr val="ACACAC"/>
                </a:solidFill>
                <a:latin typeface="Arial"/>
                <a:cs typeface="Arial"/>
              </a:rPr>
              <a:t>It is important to note that by default any  width and height </a:t>
            </a:r>
            <a:r>
              <a:rPr sz="1500" dirty="0">
                <a:solidFill>
                  <a:srgbClr val="ACACAC"/>
                </a:solidFill>
                <a:latin typeface="Arial"/>
                <a:cs typeface="Arial"/>
              </a:rPr>
              <a:t>specified </a:t>
            </a:r>
            <a:r>
              <a:rPr sz="1500" spc="-5" dirty="0">
                <a:solidFill>
                  <a:srgbClr val="ACACAC"/>
                </a:solidFill>
                <a:latin typeface="Arial"/>
                <a:cs typeface="Arial"/>
              </a:rPr>
              <a:t>to an element will  not take into account its </a:t>
            </a:r>
            <a:r>
              <a:rPr sz="1500" dirty="0">
                <a:solidFill>
                  <a:srgbClr val="ACACAC"/>
                </a:solidFill>
                <a:latin typeface="Arial"/>
                <a:cs typeface="Arial"/>
              </a:rPr>
              <a:t>margin, so a </a:t>
            </a:r>
            <a:r>
              <a:rPr sz="1500" spc="-5" dirty="0">
                <a:solidFill>
                  <a:srgbClr val="ACACAC"/>
                </a:solidFill>
                <a:latin typeface="Arial"/>
                <a:cs typeface="Arial"/>
              </a:rPr>
              <a:t>div with  width 100px and </a:t>
            </a:r>
            <a:r>
              <a:rPr sz="1500" dirty="0">
                <a:solidFill>
                  <a:srgbClr val="ACACAC"/>
                </a:solidFill>
                <a:latin typeface="Arial"/>
                <a:cs typeface="Arial"/>
              </a:rPr>
              <a:t>margin </a:t>
            </a:r>
            <a:r>
              <a:rPr sz="1500" spc="-5" dirty="0">
                <a:solidFill>
                  <a:srgbClr val="ACACAC"/>
                </a:solidFill>
                <a:latin typeface="Arial"/>
                <a:cs typeface="Arial"/>
              </a:rPr>
              <a:t>10px will </a:t>
            </a:r>
            <a:r>
              <a:rPr sz="1500" dirty="0">
                <a:solidFill>
                  <a:srgbClr val="ACACAC"/>
                </a:solidFill>
                <a:latin typeface="Arial"/>
                <a:cs typeface="Arial"/>
              </a:rPr>
              <a:t>measure  </a:t>
            </a:r>
            <a:r>
              <a:rPr sz="1500" spc="-5" dirty="0">
                <a:solidFill>
                  <a:srgbClr val="ACACAC"/>
                </a:solidFill>
                <a:latin typeface="Arial"/>
                <a:cs typeface="Arial"/>
              </a:rPr>
              <a:t>120px on the </a:t>
            </a:r>
            <a:r>
              <a:rPr sz="1500" dirty="0">
                <a:solidFill>
                  <a:srgbClr val="ACACAC"/>
                </a:solidFill>
                <a:latin typeface="Arial"/>
                <a:cs typeface="Arial"/>
              </a:rPr>
              <a:t>screen, </a:t>
            </a:r>
            <a:r>
              <a:rPr sz="1500" spc="-5" dirty="0">
                <a:solidFill>
                  <a:srgbClr val="ACACAC"/>
                </a:solidFill>
                <a:latin typeface="Arial"/>
                <a:cs typeface="Arial"/>
              </a:rPr>
              <a:t>not</a:t>
            </a:r>
            <a:r>
              <a:rPr sz="1500" spc="-3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ACACAC"/>
                </a:solidFill>
                <a:latin typeface="Arial"/>
                <a:cs typeface="Arial"/>
              </a:rPr>
              <a:t>100px.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Arial"/>
              <a:cs typeface="Arial"/>
            </a:endParaRPr>
          </a:p>
          <a:p>
            <a:pPr marL="12700" marR="554355">
              <a:lnSpc>
                <a:spcPct val="116700"/>
              </a:lnSpc>
            </a:pPr>
            <a:r>
              <a:rPr sz="1500" spc="-5" dirty="0">
                <a:solidFill>
                  <a:srgbClr val="ACACAC"/>
                </a:solidFill>
                <a:latin typeface="Arial"/>
                <a:cs typeface="Arial"/>
              </a:rPr>
              <a:t>This </a:t>
            </a:r>
            <a:r>
              <a:rPr sz="1500" dirty="0">
                <a:solidFill>
                  <a:srgbClr val="ACACAC"/>
                </a:solidFill>
                <a:latin typeface="Arial"/>
                <a:cs typeface="Arial"/>
              </a:rPr>
              <a:t>could </a:t>
            </a:r>
            <a:r>
              <a:rPr sz="1500" spc="-5" dirty="0">
                <a:solidFill>
                  <a:srgbClr val="ACACAC"/>
                </a:solidFill>
                <a:latin typeface="Arial"/>
                <a:cs typeface="Arial"/>
              </a:rPr>
              <a:t>be </a:t>
            </a:r>
            <a:r>
              <a:rPr sz="1500" dirty="0">
                <a:solidFill>
                  <a:srgbClr val="ACACAC"/>
                </a:solidFill>
                <a:latin typeface="Arial"/>
                <a:cs typeface="Arial"/>
              </a:rPr>
              <a:t>a </a:t>
            </a:r>
            <a:r>
              <a:rPr sz="1500" spc="-5" dirty="0">
                <a:solidFill>
                  <a:srgbClr val="ACACAC"/>
                </a:solidFill>
                <a:latin typeface="Arial"/>
                <a:cs typeface="Arial"/>
              </a:rPr>
              <a:t>problem breaking </a:t>
            </a:r>
            <a:r>
              <a:rPr sz="1500" dirty="0">
                <a:solidFill>
                  <a:srgbClr val="ACACAC"/>
                </a:solidFill>
                <a:latin typeface="Arial"/>
                <a:cs typeface="Arial"/>
              </a:rPr>
              <a:t>your  </a:t>
            </a:r>
            <a:r>
              <a:rPr sz="1500" spc="-5" dirty="0">
                <a:solidFill>
                  <a:srgbClr val="ACACAC"/>
                </a:solidFill>
                <a:latin typeface="Arial"/>
                <a:cs typeface="Arial"/>
              </a:rPr>
              <a:t>layout.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Arial"/>
              <a:cs typeface="Arial"/>
            </a:endParaRPr>
          </a:p>
          <a:p>
            <a:pPr marL="12700" marR="52705">
              <a:lnSpc>
                <a:spcPct val="116700"/>
              </a:lnSpc>
            </a:pPr>
            <a:r>
              <a:rPr sz="1500" spc="-50" dirty="0">
                <a:solidFill>
                  <a:srgbClr val="ACACAC"/>
                </a:solidFill>
                <a:latin typeface="Arial"/>
                <a:cs typeface="Arial"/>
              </a:rPr>
              <a:t>You </a:t>
            </a:r>
            <a:r>
              <a:rPr sz="1500" dirty="0">
                <a:solidFill>
                  <a:srgbClr val="ACACAC"/>
                </a:solidFill>
                <a:latin typeface="Arial"/>
                <a:cs typeface="Arial"/>
              </a:rPr>
              <a:t>can change </a:t>
            </a:r>
            <a:r>
              <a:rPr sz="1500" spc="-5" dirty="0">
                <a:solidFill>
                  <a:srgbClr val="ACACAC"/>
                </a:solidFill>
                <a:latin typeface="Arial"/>
                <a:cs typeface="Arial"/>
              </a:rPr>
              <a:t>this behaviour </a:t>
            </a:r>
            <a:r>
              <a:rPr sz="1500" dirty="0">
                <a:solidFill>
                  <a:srgbClr val="ACACAC"/>
                </a:solidFill>
                <a:latin typeface="Arial"/>
                <a:cs typeface="Arial"/>
              </a:rPr>
              <a:t>changing </a:t>
            </a:r>
            <a:r>
              <a:rPr sz="1500" spc="-5" dirty="0">
                <a:solidFill>
                  <a:srgbClr val="ACACAC"/>
                </a:solidFill>
                <a:latin typeface="Arial"/>
                <a:cs typeface="Arial"/>
              </a:rPr>
              <a:t>the  box </a:t>
            </a:r>
            <a:r>
              <a:rPr sz="1500" dirty="0">
                <a:solidFill>
                  <a:srgbClr val="ACACAC"/>
                </a:solidFill>
                <a:latin typeface="Arial"/>
                <a:cs typeface="Arial"/>
              </a:rPr>
              <a:t>model </a:t>
            </a:r>
            <a:r>
              <a:rPr sz="1500" spc="-5" dirty="0">
                <a:solidFill>
                  <a:srgbClr val="ACACAC"/>
                </a:solidFill>
                <a:latin typeface="Arial"/>
                <a:cs typeface="Arial"/>
              </a:rPr>
              <a:t>of the element </a:t>
            </a:r>
            <a:r>
              <a:rPr sz="1500" dirty="0">
                <a:solidFill>
                  <a:srgbClr val="ACACAC"/>
                </a:solidFill>
                <a:latin typeface="Arial"/>
                <a:cs typeface="Arial"/>
              </a:rPr>
              <a:t>so </a:t>
            </a:r>
            <a:r>
              <a:rPr sz="1500" spc="-5" dirty="0">
                <a:solidFill>
                  <a:srgbClr val="ACACAC"/>
                </a:solidFill>
                <a:latin typeface="Arial"/>
                <a:cs typeface="Arial"/>
              </a:rPr>
              <a:t>the width uses  the outmost</a:t>
            </a:r>
            <a:r>
              <a:rPr sz="1500" spc="-1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ACACAC"/>
                </a:solidFill>
                <a:latin typeface="Arial"/>
                <a:cs typeface="Arial"/>
              </a:rPr>
              <a:t>border: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180" dirty="0">
                <a:solidFill>
                  <a:srgbClr val="ACACAC"/>
                </a:solidFill>
                <a:latin typeface="Arial"/>
                <a:cs typeface="Arial"/>
              </a:rPr>
              <a:t>div </a:t>
            </a:r>
            <a:r>
              <a:rPr sz="1500" spc="320" dirty="0">
                <a:solidFill>
                  <a:srgbClr val="ACACAC"/>
                </a:solidFill>
                <a:latin typeface="Arial"/>
                <a:cs typeface="Arial"/>
              </a:rPr>
              <a:t>{ </a:t>
            </a:r>
            <a:r>
              <a:rPr sz="1500" spc="165" dirty="0">
                <a:solidFill>
                  <a:srgbClr val="ACACAC"/>
                </a:solidFill>
                <a:latin typeface="Arial"/>
                <a:cs typeface="Arial"/>
              </a:rPr>
              <a:t>box-sizing: </a:t>
            </a:r>
            <a:r>
              <a:rPr sz="1500" spc="140" dirty="0">
                <a:solidFill>
                  <a:srgbClr val="ACACAC"/>
                </a:solidFill>
                <a:latin typeface="Arial"/>
                <a:cs typeface="Arial"/>
              </a:rPr>
              <a:t>border;</a:t>
            </a:r>
            <a:r>
              <a:rPr sz="1500" spc="37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500" spc="320" dirty="0">
                <a:solidFill>
                  <a:srgbClr val="ACACAC"/>
                </a:solidFill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14891" y="1222397"/>
            <a:ext cx="4642915" cy="3129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10928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Layout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176351"/>
            <a:ext cx="4330700" cy="2940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5415">
              <a:lnSpc>
                <a:spcPct val="114599"/>
              </a:lnSpc>
              <a:spcBef>
                <a:spcPts val="100"/>
              </a:spcBef>
            </a:pP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One of the hardest parts of CSS is 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construing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the layout of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your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website</a:t>
            </a:r>
            <a:r>
              <a:rPr sz="1800" spc="-9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(the  structure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inside the window)</a:t>
            </a:r>
            <a:r>
              <a:rPr sz="1800" spc="-2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  <a:spcBef>
                <a:spcPts val="1575"/>
              </a:spcBef>
            </a:pP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By default HTML tends to put everything</a:t>
            </a:r>
            <a:r>
              <a:rPr sz="1800" spc="-14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in  one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column,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which is not</a:t>
            </a:r>
            <a:r>
              <a:rPr sz="1800" spc="-3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ideal.</a:t>
            </a:r>
            <a:endParaRPr sz="1800">
              <a:latin typeface="Arial"/>
              <a:cs typeface="Arial"/>
            </a:endParaRPr>
          </a:p>
          <a:p>
            <a:pPr marL="12700" marR="7620">
              <a:lnSpc>
                <a:spcPct val="114599"/>
              </a:lnSpc>
              <a:spcBef>
                <a:spcPts val="1570"/>
              </a:spcBef>
            </a:pP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There has been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many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proposals in CSS to  address this issue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(tables,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fixed divs, flex,  grid,</a:t>
            </a:r>
            <a:r>
              <a:rPr sz="1800" spc="-1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…).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96289" y="1170127"/>
            <a:ext cx="3795292" cy="2449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19196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Grid</a:t>
            </a:r>
            <a:r>
              <a:rPr spc="-95" dirty="0"/>
              <a:t> </a:t>
            </a:r>
            <a:r>
              <a:rPr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179779"/>
            <a:ext cx="3792854" cy="1292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>
              <a:lnSpc>
                <a:spcPct val="116700"/>
              </a:lnSpc>
              <a:spcBef>
                <a:spcPts val="100"/>
              </a:spcBef>
            </a:pPr>
            <a:r>
              <a:rPr sz="1500" spc="-5" dirty="0">
                <a:solidFill>
                  <a:srgbClr val="ACACAC"/>
                </a:solidFill>
                <a:latin typeface="Arial"/>
                <a:cs typeface="Arial"/>
              </a:rPr>
              <a:t>Because </a:t>
            </a:r>
            <a:r>
              <a:rPr sz="1500" dirty="0">
                <a:solidFill>
                  <a:srgbClr val="ACACAC"/>
                </a:solidFill>
                <a:latin typeface="Arial"/>
                <a:cs typeface="Arial"/>
              </a:rPr>
              <a:t>most sites </a:t>
            </a:r>
            <a:r>
              <a:rPr sz="1500" spc="-5" dirty="0">
                <a:solidFill>
                  <a:srgbClr val="ACACAC"/>
                </a:solidFill>
                <a:latin typeface="Arial"/>
                <a:cs typeface="Arial"/>
              </a:rPr>
              <a:t>are </a:t>
            </a:r>
            <a:r>
              <a:rPr sz="1500" dirty="0">
                <a:solidFill>
                  <a:srgbClr val="ACACAC"/>
                </a:solidFill>
                <a:latin typeface="Arial"/>
                <a:cs typeface="Arial"/>
              </a:rPr>
              <a:t>structured </a:t>
            </a:r>
            <a:r>
              <a:rPr sz="1500" spc="-5" dirty="0">
                <a:solidFill>
                  <a:srgbClr val="ACACAC"/>
                </a:solidFill>
                <a:latin typeface="Arial"/>
                <a:cs typeface="Arial"/>
              </a:rPr>
              <a:t>in </a:t>
            </a:r>
            <a:r>
              <a:rPr sz="1500" dirty="0">
                <a:solidFill>
                  <a:srgbClr val="ACACAC"/>
                </a:solidFill>
                <a:latin typeface="Arial"/>
                <a:cs typeface="Arial"/>
              </a:rPr>
              <a:t>a </a:t>
            </a:r>
            <a:r>
              <a:rPr sz="1500" spc="-5" dirty="0">
                <a:solidFill>
                  <a:srgbClr val="ACACAC"/>
                </a:solidFill>
                <a:latin typeface="Arial"/>
                <a:cs typeface="Arial"/>
              </a:rPr>
              <a:t>grid,</a:t>
            </a:r>
            <a:r>
              <a:rPr sz="1500" spc="-10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ACACAC"/>
                </a:solidFill>
                <a:latin typeface="Arial"/>
                <a:cs typeface="Arial"/>
              </a:rPr>
              <a:t>I  recommend </a:t>
            </a:r>
            <a:r>
              <a:rPr sz="1500" spc="-5" dirty="0">
                <a:solidFill>
                  <a:srgbClr val="ACACAC"/>
                </a:solidFill>
                <a:latin typeface="Arial"/>
                <a:cs typeface="Arial"/>
              </a:rPr>
              <a:t>to use the CSS Grid</a:t>
            </a:r>
            <a:r>
              <a:rPr sz="1500" spc="-5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ACACAC"/>
                </a:solidFill>
                <a:latin typeface="Arial"/>
                <a:cs typeface="Arial"/>
              </a:rPr>
              <a:t>system.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Arial"/>
              <a:cs typeface="Arial"/>
            </a:endParaRPr>
          </a:p>
          <a:p>
            <a:pPr marL="12700" marR="5080">
              <a:lnSpc>
                <a:spcPct val="116700"/>
              </a:lnSpc>
            </a:pPr>
            <a:r>
              <a:rPr sz="1500" spc="-5" dirty="0">
                <a:solidFill>
                  <a:srgbClr val="ACACAC"/>
                </a:solidFill>
                <a:latin typeface="Arial"/>
                <a:cs typeface="Arial"/>
              </a:rPr>
              <a:t>Check </a:t>
            </a:r>
            <a:r>
              <a:rPr sz="1500" u="heavy" spc="-5" dirty="0">
                <a:solidFill>
                  <a:srgbClr val="4DCFE1"/>
                </a:solidFill>
                <a:uFill>
                  <a:solidFill>
                    <a:srgbClr val="4DCFE1"/>
                  </a:solidFill>
                </a:uFill>
                <a:latin typeface="Arial"/>
                <a:cs typeface="Arial"/>
              </a:rPr>
              <a:t>this tutorial</a:t>
            </a:r>
            <a:r>
              <a:rPr sz="1500" spc="-5" dirty="0">
                <a:solidFill>
                  <a:srgbClr val="4DCFE1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ACACAC"/>
                </a:solidFill>
                <a:latin typeface="Arial"/>
                <a:cs typeface="Arial"/>
              </a:rPr>
              <a:t>to </a:t>
            </a:r>
            <a:r>
              <a:rPr sz="1500" dirty="0">
                <a:solidFill>
                  <a:srgbClr val="ACACAC"/>
                </a:solidFill>
                <a:latin typeface="Arial"/>
                <a:cs typeface="Arial"/>
              </a:rPr>
              <a:t>create </a:t>
            </a:r>
            <a:r>
              <a:rPr sz="1500" spc="-5" dirty="0">
                <a:solidFill>
                  <a:srgbClr val="ACACAC"/>
                </a:solidFill>
                <a:latin typeface="Arial"/>
                <a:cs typeface="Arial"/>
              </a:rPr>
              <a:t>the </a:t>
            </a:r>
            <a:r>
              <a:rPr sz="1500" dirty="0">
                <a:solidFill>
                  <a:srgbClr val="ACACAC"/>
                </a:solidFill>
                <a:latin typeface="Arial"/>
                <a:cs typeface="Arial"/>
              </a:rPr>
              <a:t>site structure  </a:t>
            </a:r>
            <a:r>
              <a:rPr sz="1500" spc="-5" dirty="0">
                <a:solidFill>
                  <a:srgbClr val="ACACAC"/>
                </a:solidFill>
                <a:latin typeface="Arial"/>
                <a:cs typeface="Arial"/>
              </a:rPr>
              <a:t>easily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699" y="2595669"/>
            <a:ext cx="3620017" cy="2413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70615" y="162024"/>
            <a:ext cx="4276725" cy="48475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937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25"/>
              </a:spcBef>
            </a:pPr>
            <a:r>
              <a:rPr sz="1200" spc="-165" dirty="0">
                <a:solidFill>
                  <a:srgbClr val="B6D6A8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Arial"/>
              <a:cs typeface="Arial"/>
            </a:endParaRPr>
          </a:p>
          <a:p>
            <a:pPr marL="85090">
              <a:lnSpc>
                <a:spcPts val="1430"/>
              </a:lnSpc>
            </a:pPr>
            <a:r>
              <a:rPr sz="1200" spc="95" dirty="0">
                <a:solidFill>
                  <a:srgbClr val="D8D8D8"/>
                </a:solidFill>
                <a:latin typeface="Arial"/>
                <a:cs typeface="Arial"/>
              </a:rPr>
              <a:t>&lt;div</a:t>
            </a:r>
            <a:r>
              <a:rPr sz="1200" spc="315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200" spc="120" dirty="0">
                <a:solidFill>
                  <a:srgbClr val="D8D8D8"/>
                </a:solidFill>
                <a:latin typeface="Arial"/>
                <a:cs typeface="Arial"/>
              </a:rPr>
              <a:t>class="</a:t>
            </a:r>
            <a:r>
              <a:rPr sz="1200" spc="120" dirty="0">
                <a:solidFill>
                  <a:srgbClr val="D4A5BC"/>
                </a:solidFill>
                <a:latin typeface="Arial"/>
                <a:cs typeface="Arial"/>
              </a:rPr>
              <a:t>grid-container</a:t>
            </a:r>
            <a:r>
              <a:rPr sz="1200" spc="120" dirty="0">
                <a:solidFill>
                  <a:srgbClr val="D8D8D8"/>
                </a:solidFill>
                <a:latin typeface="Arial"/>
                <a:cs typeface="Arial"/>
              </a:rPr>
              <a:t>"&gt;</a:t>
            </a:r>
            <a:endParaRPr sz="1200">
              <a:latin typeface="Arial"/>
              <a:cs typeface="Arial"/>
            </a:endParaRPr>
          </a:p>
          <a:p>
            <a:pPr marL="252729">
              <a:lnSpc>
                <a:spcPts val="1425"/>
              </a:lnSpc>
            </a:pPr>
            <a:r>
              <a:rPr sz="1200" spc="95" dirty="0">
                <a:solidFill>
                  <a:srgbClr val="D8D8D8"/>
                </a:solidFill>
                <a:latin typeface="Arial"/>
                <a:cs typeface="Arial"/>
              </a:rPr>
              <a:t>&lt;div</a:t>
            </a:r>
            <a:r>
              <a:rPr sz="1200" spc="295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D8D8D8"/>
                </a:solidFill>
                <a:latin typeface="Arial"/>
                <a:cs typeface="Arial"/>
              </a:rPr>
              <a:t>class="</a:t>
            </a:r>
            <a:r>
              <a:rPr sz="1200" spc="105" dirty="0">
                <a:solidFill>
                  <a:srgbClr val="4985E8"/>
                </a:solidFill>
                <a:latin typeface="Arial"/>
                <a:cs typeface="Arial"/>
              </a:rPr>
              <a:t>grid-item1</a:t>
            </a:r>
            <a:r>
              <a:rPr sz="1200" spc="105" dirty="0">
                <a:solidFill>
                  <a:srgbClr val="D8D8D8"/>
                </a:solidFill>
                <a:latin typeface="Arial"/>
                <a:cs typeface="Arial"/>
              </a:rPr>
              <a:t>"&gt;1&lt;/div&gt;</a:t>
            </a:r>
            <a:endParaRPr sz="1200">
              <a:latin typeface="Arial"/>
              <a:cs typeface="Arial"/>
            </a:endParaRPr>
          </a:p>
          <a:p>
            <a:pPr marL="252729">
              <a:lnSpc>
                <a:spcPts val="1425"/>
              </a:lnSpc>
            </a:pPr>
            <a:r>
              <a:rPr sz="1200" spc="95" dirty="0">
                <a:solidFill>
                  <a:srgbClr val="D8D8D8"/>
                </a:solidFill>
                <a:latin typeface="Arial"/>
                <a:cs typeface="Arial"/>
              </a:rPr>
              <a:t>&lt;div</a:t>
            </a:r>
            <a:r>
              <a:rPr sz="1200" spc="265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D8D8D8"/>
                </a:solidFill>
                <a:latin typeface="Arial"/>
                <a:cs typeface="Arial"/>
              </a:rPr>
              <a:t>class="grid-item2"&gt;2&lt;/div&gt;</a:t>
            </a:r>
            <a:endParaRPr sz="1200">
              <a:latin typeface="Arial"/>
              <a:cs typeface="Arial"/>
            </a:endParaRPr>
          </a:p>
          <a:p>
            <a:pPr marL="85090">
              <a:lnSpc>
                <a:spcPts val="1430"/>
              </a:lnSpc>
            </a:pPr>
            <a:r>
              <a:rPr sz="1200" spc="105" dirty="0">
                <a:solidFill>
                  <a:srgbClr val="D8D8D8"/>
                </a:solidFill>
                <a:latin typeface="Arial"/>
                <a:cs typeface="Arial"/>
              </a:rPr>
              <a:t>&lt;/div&gt;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"/>
              <a:cs typeface="Arial"/>
            </a:endParaRPr>
          </a:p>
          <a:p>
            <a:pPr marL="8509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9900FF"/>
                </a:solidFill>
                <a:latin typeface="Arial"/>
                <a:cs typeface="Arial"/>
              </a:rPr>
              <a:t>CSS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Arial"/>
              <a:cs typeface="Arial"/>
            </a:endParaRPr>
          </a:p>
          <a:p>
            <a:pPr marL="252729" marR="2758440" indent="-167640">
              <a:lnSpc>
                <a:spcPts val="1420"/>
              </a:lnSpc>
            </a:pPr>
            <a:r>
              <a:rPr sz="1200" spc="140" dirty="0">
                <a:solidFill>
                  <a:srgbClr val="D8D8D8"/>
                </a:solidFill>
                <a:latin typeface="Arial"/>
                <a:cs typeface="Arial"/>
              </a:rPr>
              <a:t>.</a:t>
            </a:r>
            <a:r>
              <a:rPr sz="1200" spc="140" dirty="0">
                <a:solidFill>
                  <a:srgbClr val="D4A5BC"/>
                </a:solidFill>
                <a:latin typeface="Arial"/>
                <a:cs typeface="Arial"/>
              </a:rPr>
              <a:t>grid-container </a:t>
            </a:r>
            <a:r>
              <a:rPr sz="1200" spc="254" dirty="0">
                <a:solidFill>
                  <a:srgbClr val="D8D8D8"/>
                </a:solidFill>
                <a:latin typeface="Arial"/>
                <a:cs typeface="Arial"/>
              </a:rPr>
              <a:t>{  </a:t>
            </a:r>
            <a:r>
              <a:rPr sz="1200" spc="145" dirty="0">
                <a:solidFill>
                  <a:srgbClr val="D8D8D8"/>
                </a:solidFill>
                <a:latin typeface="Arial"/>
                <a:cs typeface="Arial"/>
              </a:rPr>
              <a:t>display:</a:t>
            </a:r>
            <a:r>
              <a:rPr sz="1200" spc="305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200" spc="185" dirty="0">
                <a:solidFill>
                  <a:srgbClr val="FFFFFF"/>
                </a:solidFill>
                <a:latin typeface="Arial"/>
                <a:cs typeface="Arial"/>
              </a:rPr>
              <a:t>grid</a:t>
            </a:r>
            <a:r>
              <a:rPr sz="1200" spc="185" dirty="0">
                <a:solidFill>
                  <a:srgbClr val="D8D8D8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252729">
              <a:lnSpc>
                <a:spcPts val="1380"/>
              </a:lnSpc>
            </a:pPr>
            <a:r>
              <a:rPr sz="1200" spc="110" dirty="0">
                <a:solidFill>
                  <a:srgbClr val="D8D8D8"/>
                </a:solidFill>
                <a:latin typeface="Arial"/>
                <a:cs typeface="Arial"/>
              </a:rPr>
              <a:t>grid-template-rows: </a:t>
            </a:r>
            <a:r>
              <a:rPr sz="1200" spc="55" dirty="0">
                <a:solidFill>
                  <a:srgbClr val="D8D8D8"/>
                </a:solidFill>
                <a:latin typeface="Arial"/>
                <a:cs typeface="Arial"/>
              </a:rPr>
              <a:t>100px;</a:t>
            </a:r>
            <a:r>
              <a:rPr sz="1200" spc="90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D8D8D8"/>
                </a:solidFill>
                <a:latin typeface="Arial"/>
                <a:cs typeface="Arial"/>
              </a:rPr>
              <a:t>100px;</a:t>
            </a:r>
            <a:endParaRPr sz="1200">
              <a:latin typeface="Arial"/>
              <a:cs typeface="Arial"/>
            </a:endParaRPr>
          </a:p>
          <a:p>
            <a:pPr marL="252729" marR="421640">
              <a:lnSpc>
                <a:spcPts val="1420"/>
              </a:lnSpc>
              <a:spcBef>
                <a:spcPts val="55"/>
              </a:spcBef>
            </a:pPr>
            <a:r>
              <a:rPr sz="1200" spc="100" dirty="0">
                <a:solidFill>
                  <a:srgbClr val="D8D8D8"/>
                </a:solidFill>
                <a:latin typeface="Arial"/>
                <a:cs typeface="Arial"/>
              </a:rPr>
              <a:t>grid-template-columns: </a:t>
            </a:r>
            <a:r>
              <a:rPr sz="1200" spc="55" dirty="0">
                <a:solidFill>
                  <a:srgbClr val="D8D8D8"/>
                </a:solidFill>
                <a:latin typeface="Arial"/>
                <a:cs typeface="Arial"/>
              </a:rPr>
              <a:t>100px; 100px; </a:t>
            </a:r>
            <a:r>
              <a:rPr sz="1200" spc="50" dirty="0">
                <a:solidFill>
                  <a:srgbClr val="D8D8D8"/>
                </a:solidFill>
                <a:latin typeface="Arial"/>
                <a:cs typeface="Arial"/>
              </a:rPr>
              <a:t>100px;  </a:t>
            </a:r>
            <a:r>
              <a:rPr sz="1200" spc="125" dirty="0">
                <a:solidFill>
                  <a:srgbClr val="D8D8D8"/>
                </a:solidFill>
                <a:latin typeface="Arial"/>
                <a:cs typeface="Arial"/>
              </a:rPr>
              <a:t>grid-gap:</a:t>
            </a:r>
            <a:r>
              <a:rPr sz="1200" spc="320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D8D8D8"/>
                </a:solidFill>
                <a:latin typeface="Arial"/>
                <a:cs typeface="Arial"/>
              </a:rPr>
              <a:t>5px;</a:t>
            </a:r>
            <a:endParaRPr sz="1200">
              <a:latin typeface="Arial"/>
              <a:cs typeface="Arial"/>
            </a:endParaRPr>
          </a:p>
          <a:p>
            <a:pPr marL="85090">
              <a:lnSpc>
                <a:spcPts val="1385"/>
              </a:lnSpc>
            </a:pPr>
            <a:r>
              <a:rPr sz="1200" spc="254" dirty="0">
                <a:solidFill>
                  <a:srgbClr val="D8D8D8"/>
                </a:solidFill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Arial"/>
              <a:cs typeface="Arial"/>
            </a:endParaRPr>
          </a:p>
          <a:p>
            <a:pPr marL="252729" marR="2593975" indent="-167640">
              <a:lnSpc>
                <a:spcPts val="1420"/>
              </a:lnSpc>
              <a:spcBef>
                <a:spcPts val="5"/>
              </a:spcBef>
            </a:pPr>
            <a:r>
              <a:rPr sz="1200" spc="140" dirty="0">
                <a:solidFill>
                  <a:srgbClr val="D8D8D8"/>
                </a:solidFill>
                <a:latin typeface="Arial"/>
                <a:cs typeface="Arial"/>
              </a:rPr>
              <a:t>.</a:t>
            </a:r>
            <a:r>
              <a:rPr sz="1200" spc="140" dirty="0">
                <a:solidFill>
                  <a:srgbClr val="4985E8"/>
                </a:solidFill>
                <a:latin typeface="Arial"/>
                <a:cs typeface="Arial"/>
              </a:rPr>
              <a:t>grid-item1 </a:t>
            </a:r>
            <a:r>
              <a:rPr sz="1200" spc="254" dirty="0">
                <a:solidFill>
                  <a:srgbClr val="D8D8D8"/>
                </a:solidFill>
                <a:latin typeface="Arial"/>
                <a:cs typeface="Arial"/>
              </a:rPr>
              <a:t>{  </a:t>
            </a:r>
            <a:r>
              <a:rPr sz="1200" spc="50" dirty="0">
                <a:solidFill>
                  <a:srgbClr val="D8D8D8"/>
                </a:solidFill>
                <a:latin typeface="Arial"/>
                <a:cs typeface="Arial"/>
              </a:rPr>
              <a:t>background:</a:t>
            </a:r>
            <a:r>
              <a:rPr sz="1200" spc="300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D8D8D8"/>
                </a:solidFill>
                <a:latin typeface="Arial"/>
                <a:cs typeface="Arial"/>
              </a:rPr>
              <a:t>blue;</a:t>
            </a:r>
            <a:endParaRPr sz="1200">
              <a:latin typeface="Arial"/>
              <a:cs typeface="Arial"/>
            </a:endParaRPr>
          </a:p>
          <a:p>
            <a:pPr marL="252729" marR="2009139">
              <a:lnSpc>
                <a:spcPts val="1420"/>
              </a:lnSpc>
              <a:spcBef>
                <a:spcPts val="10"/>
              </a:spcBef>
            </a:pPr>
            <a:r>
              <a:rPr sz="1200" spc="110" dirty="0">
                <a:solidFill>
                  <a:srgbClr val="D8D8D8"/>
                </a:solidFill>
                <a:latin typeface="Arial"/>
                <a:cs typeface="Arial"/>
              </a:rPr>
              <a:t>border: </a:t>
            </a:r>
            <a:r>
              <a:rPr sz="1200" spc="95" dirty="0">
                <a:solidFill>
                  <a:srgbClr val="D8D8D8"/>
                </a:solidFill>
                <a:latin typeface="Arial"/>
                <a:cs typeface="Arial"/>
              </a:rPr>
              <a:t>black </a:t>
            </a:r>
            <a:r>
              <a:rPr sz="1200" spc="10" dirty="0">
                <a:solidFill>
                  <a:srgbClr val="D8D8D8"/>
                </a:solidFill>
                <a:latin typeface="Arial"/>
                <a:cs typeface="Arial"/>
              </a:rPr>
              <a:t>5px </a:t>
            </a:r>
            <a:r>
              <a:rPr sz="1200" spc="185" dirty="0">
                <a:solidFill>
                  <a:srgbClr val="D8D8D8"/>
                </a:solidFill>
                <a:latin typeface="Arial"/>
                <a:cs typeface="Arial"/>
              </a:rPr>
              <a:t>solid;  </a:t>
            </a:r>
            <a:r>
              <a:rPr sz="1200" spc="135" dirty="0">
                <a:solidFill>
                  <a:srgbClr val="D8D8D8"/>
                </a:solidFill>
                <a:latin typeface="Arial"/>
                <a:cs typeface="Arial"/>
              </a:rPr>
              <a:t>grid-column-start:</a:t>
            </a:r>
            <a:r>
              <a:rPr sz="1200" spc="305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rgbClr val="D8D8D8"/>
                </a:solidFill>
                <a:latin typeface="Arial"/>
                <a:cs typeface="Arial"/>
              </a:rPr>
              <a:t>1;</a:t>
            </a:r>
            <a:endParaRPr sz="1200">
              <a:latin typeface="Arial"/>
              <a:cs typeface="Arial"/>
            </a:endParaRPr>
          </a:p>
          <a:p>
            <a:pPr marL="252729">
              <a:lnSpc>
                <a:spcPts val="1380"/>
              </a:lnSpc>
            </a:pPr>
            <a:r>
              <a:rPr sz="1200" spc="90" dirty="0">
                <a:solidFill>
                  <a:srgbClr val="D8D8D8"/>
                </a:solidFill>
                <a:latin typeface="Arial"/>
                <a:cs typeface="Arial"/>
              </a:rPr>
              <a:t>grid-column-end:</a:t>
            </a:r>
            <a:r>
              <a:rPr sz="1200" spc="320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rgbClr val="D8D8D8"/>
                </a:solidFill>
                <a:latin typeface="Arial"/>
                <a:cs typeface="Arial"/>
              </a:rPr>
              <a:t>5;</a:t>
            </a:r>
            <a:endParaRPr sz="1200">
              <a:latin typeface="Arial"/>
              <a:cs typeface="Arial"/>
            </a:endParaRPr>
          </a:p>
          <a:p>
            <a:pPr marL="252729">
              <a:lnSpc>
                <a:spcPts val="1425"/>
              </a:lnSpc>
            </a:pPr>
            <a:r>
              <a:rPr sz="1200" spc="160" dirty="0">
                <a:solidFill>
                  <a:srgbClr val="D8D8D8"/>
                </a:solidFill>
                <a:latin typeface="Arial"/>
                <a:cs typeface="Arial"/>
              </a:rPr>
              <a:t>grid-row-start:</a:t>
            </a:r>
            <a:r>
              <a:rPr sz="1200" spc="320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rgbClr val="D8D8D8"/>
                </a:solidFill>
                <a:latin typeface="Arial"/>
                <a:cs typeface="Arial"/>
              </a:rPr>
              <a:t>1;</a:t>
            </a:r>
            <a:endParaRPr sz="1200">
              <a:latin typeface="Arial"/>
              <a:cs typeface="Arial"/>
            </a:endParaRPr>
          </a:p>
          <a:p>
            <a:pPr marL="252729">
              <a:lnSpc>
                <a:spcPts val="1425"/>
              </a:lnSpc>
            </a:pPr>
            <a:r>
              <a:rPr sz="1200" spc="110" dirty="0">
                <a:solidFill>
                  <a:srgbClr val="D8D8D8"/>
                </a:solidFill>
                <a:latin typeface="Arial"/>
                <a:cs typeface="Arial"/>
              </a:rPr>
              <a:t>grid-row-end:</a:t>
            </a:r>
            <a:r>
              <a:rPr sz="1200" spc="320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rgbClr val="D8D8D8"/>
                </a:solidFill>
                <a:latin typeface="Arial"/>
                <a:cs typeface="Arial"/>
              </a:rPr>
              <a:t>3;</a:t>
            </a:r>
            <a:endParaRPr sz="1200">
              <a:latin typeface="Arial"/>
              <a:cs typeface="Arial"/>
            </a:endParaRPr>
          </a:p>
          <a:p>
            <a:pPr marL="85090">
              <a:lnSpc>
                <a:spcPts val="1430"/>
              </a:lnSpc>
            </a:pPr>
            <a:r>
              <a:rPr sz="1200" spc="254" dirty="0">
                <a:solidFill>
                  <a:srgbClr val="D8D8D8"/>
                </a:solidFill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390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Fullscreen</a:t>
            </a:r>
            <a:r>
              <a:rPr spc="-95" dirty="0"/>
              <a:t> </a:t>
            </a:r>
            <a:r>
              <a:rPr spc="-5" dirty="0"/>
              <a:t>divs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184986"/>
            <a:ext cx="4095115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Sometimes we want to have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a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div that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covers 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the whole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screen (to make a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webapp),  instead of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a scrolling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website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(more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like 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regular</a:t>
            </a:r>
            <a:r>
              <a:rPr sz="1600" spc="-1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documents).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2499434"/>
            <a:ext cx="4080510" cy="1406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300"/>
              </a:lnSpc>
              <a:spcBef>
                <a:spcPts val="100"/>
              </a:spcBef>
            </a:pP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In that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case remember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to use percentages to  define the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size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of elements, but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keep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in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mind 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that percentages are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relative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to the element's  parent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size, so you must set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the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size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to</a:t>
            </a:r>
            <a:r>
              <a:rPr sz="1600" spc="-9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the</a:t>
            </a:r>
            <a:endParaRPr sz="16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54"/>
              </a:spcBef>
            </a:pP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&lt;body&gt; element to use</a:t>
            </a:r>
            <a:r>
              <a:rPr sz="1600" spc="-2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100%.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70615" y="162024"/>
            <a:ext cx="4276725" cy="48475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8509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9900FF"/>
                </a:solidFill>
                <a:latin typeface="Arial"/>
                <a:cs typeface="Arial"/>
              </a:rPr>
              <a:t>CSS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Arial"/>
              <a:cs typeface="Arial"/>
            </a:endParaRPr>
          </a:p>
          <a:p>
            <a:pPr marL="85090">
              <a:lnSpc>
                <a:spcPts val="1430"/>
              </a:lnSpc>
              <a:spcBef>
                <a:spcPts val="5"/>
              </a:spcBef>
            </a:pPr>
            <a:r>
              <a:rPr sz="1200" spc="135" dirty="0">
                <a:solidFill>
                  <a:srgbClr val="D8D8D8"/>
                </a:solidFill>
                <a:latin typeface="Arial"/>
                <a:cs typeface="Arial"/>
              </a:rPr>
              <a:t>html, </a:t>
            </a:r>
            <a:r>
              <a:rPr sz="1200" spc="5" dirty="0">
                <a:solidFill>
                  <a:srgbClr val="D8D8D8"/>
                </a:solidFill>
                <a:latin typeface="Arial"/>
                <a:cs typeface="Arial"/>
              </a:rPr>
              <a:t>body</a:t>
            </a:r>
            <a:r>
              <a:rPr sz="1200" spc="35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200" spc="254" dirty="0">
                <a:solidFill>
                  <a:srgbClr val="D8D8D8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542290">
              <a:lnSpc>
                <a:spcPts val="1425"/>
              </a:lnSpc>
            </a:pPr>
            <a:r>
              <a:rPr sz="1200" spc="130" dirty="0">
                <a:solidFill>
                  <a:srgbClr val="D8D8D8"/>
                </a:solidFill>
                <a:latin typeface="Arial"/>
                <a:cs typeface="Arial"/>
              </a:rPr>
              <a:t>width:</a:t>
            </a:r>
            <a:r>
              <a:rPr sz="1200" spc="320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D8D8D8"/>
                </a:solidFill>
                <a:latin typeface="Arial"/>
                <a:cs typeface="Arial"/>
              </a:rPr>
              <a:t>100%;</a:t>
            </a:r>
            <a:endParaRPr sz="1200">
              <a:latin typeface="Arial"/>
              <a:cs typeface="Arial"/>
            </a:endParaRPr>
          </a:p>
          <a:p>
            <a:pPr marL="542290">
              <a:lnSpc>
                <a:spcPts val="1425"/>
              </a:lnSpc>
            </a:pPr>
            <a:r>
              <a:rPr sz="1200" spc="140" dirty="0">
                <a:solidFill>
                  <a:srgbClr val="D8D8D8"/>
                </a:solidFill>
                <a:latin typeface="Arial"/>
                <a:cs typeface="Arial"/>
              </a:rPr>
              <a:t>height:</a:t>
            </a:r>
            <a:r>
              <a:rPr sz="1200" spc="320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D8D8D8"/>
                </a:solidFill>
                <a:latin typeface="Arial"/>
                <a:cs typeface="Arial"/>
              </a:rPr>
              <a:t>100%;</a:t>
            </a:r>
            <a:endParaRPr sz="1200">
              <a:latin typeface="Arial"/>
              <a:cs typeface="Arial"/>
            </a:endParaRPr>
          </a:p>
          <a:p>
            <a:pPr marL="85090">
              <a:lnSpc>
                <a:spcPts val="1430"/>
              </a:lnSpc>
            </a:pPr>
            <a:r>
              <a:rPr sz="1200" spc="254" dirty="0">
                <a:solidFill>
                  <a:srgbClr val="D8D8D8"/>
                </a:solidFill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Arial"/>
              <a:cs typeface="Arial"/>
            </a:endParaRPr>
          </a:p>
          <a:p>
            <a:pPr marL="85090">
              <a:lnSpc>
                <a:spcPts val="1430"/>
              </a:lnSpc>
              <a:spcBef>
                <a:spcPts val="5"/>
              </a:spcBef>
            </a:pPr>
            <a:r>
              <a:rPr sz="1200" spc="145" dirty="0">
                <a:solidFill>
                  <a:srgbClr val="D8D8D8"/>
                </a:solidFill>
                <a:latin typeface="Arial"/>
                <a:cs typeface="Arial"/>
              </a:rPr>
              <a:t>div</a:t>
            </a:r>
            <a:r>
              <a:rPr sz="1200" spc="320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200" spc="254" dirty="0">
                <a:solidFill>
                  <a:srgbClr val="D8D8D8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542290">
              <a:lnSpc>
                <a:spcPts val="1425"/>
              </a:lnSpc>
            </a:pPr>
            <a:r>
              <a:rPr sz="1200" spc="80" dirty="0">
                <a:solidFill>
                  <a:srgbClr val="D8D8D8"/>
                </a:solidFill>
                <a:latin typeface="Arial"/>
                <a:cs typeface="Arial"/>
              </a:rPr>
              <a:t>margin:</a:t>
            </a:r>
            <a:r>
              <a:rPr sz="1200" spc="320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rgbClr val="D8D8D8"/>
                </a:solidFill>
                <a:latin typeface="Arial"/>
                <a:cs typeface="Arial"/>
              </a:rPr>
              <a:t>0;</a:t>
            </a:r>
            <a:endParaRPr sz="1200">
              <a:latin typeface="Arial"/>
              <a:cs typeface="Arial"/>
            </a:endParaRPr>
          </a:p>
          <a:p>
            <a:pPr marL="542290">
              <a:lnSpc>
                <a:spcPts val="1425"/>
              </a:lnSpc>
            </a:pPr>
            <a:r>
              <a:rPr sz="1200" spc="75" dirty="0">
                <a:solidFill>
                  <a:srgbClr val="D8D8D8"/>
                </a:solidFill>
                <a:latin typeface="Arial"/>
                <a:cs typeface="Arial"/>
              </a:rPr>
              <a:t>padding:</a:t>
            </a:r>
            <a:r>
              <a:rPr sz="1200" spc="320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rgbClr val="D8D8D8"/>
                </a:solidFill>
                <a:latin typeface="Arial"/>
                <a:cs typeface="Arial"/>
              </a:rPr>
              <a:t>0;</a:t>
            </a:r>
            <a:endParaRPr sz="1200">
              <a:latin typeface="Arial"/>
              <a:cs typeface="Arial"/>
            </a:endParaRPr>
          </a:p>
          <a:p>
            <a:pPr marL="85090">
              <a:lnSpc>
                <a:spcPts val="1430"/>
              </a:lnSpc>
            </a:pPr>
            <a:r>
              <a:rPr sz="1200" spc="254" dirty="0">
                <a:solidFill>
                  <a:srgbClr val="D8D8D8"/>
                </a:solidFill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Arial"/>
              <a:cs typeface="Arial"/>
            </a:endParaRPr>
          </a:p>
          <a:p>
            <a:pPr marL="85090">
              <a:lnSpc>
                <a:spcPts val="1430"/>
              </a:lnSpc>
            </a:pPr>
            <a:r>
              <a:rPr sz="1200" dirty="0">
                <a:solidFill>
                  <a:srgbClr val="D8D8D8"/>
                </a:solidFill>
                <a:latin typeface="Arial"/>
                <a:cs typeface="Arial"/>
              </a:rPr>
              <a:t>#main</a:t>
            </a:r>
            <a:r>
              <a:rPr sz="1200" spc="320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200" spc="254" dirty="0">
                <a:solidFill>
                  <a:srgbClr val="D8D8D8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542290">
              <a:lnSpc>
                <a:spcPts val="1425"/>
              </a:lnSpc>
            </a:pPr>
            <a:r>
              <a:rPr sz="1200" spc="130" dirty="0">
                <a:solidFill>
                  <a:srgbClr val="D8D8D8"/>
                </a:solidFill>
                <a:latin typeface="Arial"/>
                <a:cs typeface="Arial"/>
              </a:rPr>
              <a:t>width:</a:t>
            </a:r>
            <a:r>
              <a:rPr sz="1200" spc="320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D8D8D8"/>
                </a:solidFill>
                <a:latin typeface="Arial"/>
                <a:cs typeface="Arial"/>
              </a:rPr>
              <a:t>100%;</a:t>
            </a:r>
            <a:endParaRPr sz="1200">
              <a:latin typeface="Arial"/>
              <a:cs typeface="Arial"/>
            </a:endParaRPr>
          </a:p>
          <a:p>
            <a:pPr marL="542290">
              <a:lnSpc>
                <a:spcPts val="1425"/>
              </a:lnSpc>
            </a:pPr>
            <a:r>
              <a:rPr sz="1200" spc="140" dirty="0">
                <a:solidFill>
                  <a:srgbClr val="D8D8D8"/>
                </a:solidFill>
                <a:latin typeface="Arial"/>
                <a:cs typeface="Arial"/>
              </a:rPr>
              <a:t>height:</a:t>
            </a:r>
            <a:r>
              <a:rPr sz="1200" spc="320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D8D8D8"/>
                </a:solidFill>
                <a:latin typeface="Arial"/>
                <a:cs typeface="Arial"/>
              </a:rPr>
              <a:t>100%;</a:t>
            </a:r>
            <a:endParaRPr sz="1200">
              <a:latin typeface="Arial"/>
              <a:cs typeface="Arial"/>
            </a:endParaRPr>
          </a:p>
          <a:p>
            <a:pPr marL="85090">
              <a:lnSpc>
                <a:spcPts val="1430"/>
              </a:lnSpc>
            </a:pPr>
            <a:r>
              <a:rPr sz="1200" spc="254" dirty="0">
                <a:solidFill>
                  <a:srgbClr val="D8D8D8"/>
                </a:solidFill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2631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Trick </a:t>
            </a:r>
            <a:r>
              <a:rPr spc="-5" dirty="0"/>
              <a:t>to</a:t>
            </a:r>
            <a:r>
              <a:rPr spc="-65" dirty="0"/>
              <a:t> </a:t>
            </a:r>
            <a:r>
              <a:rPr dirty="0"/>
              <a:t>center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923" y="1380042"/>
            <a:ext cx="7247890" cy="195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CCCCC"/>
                </a:solidFill>
                <a:latin typeface="Arial"/>
                <a:cs typeface="Arial"/>
              </a:rPr>
              <a:t>Centering divs </a:t>
            </a:r>
            <a:r>
              <a:rPr sz="2400" dirty="0">
                <a:solidFill>
                  <a:srgbClr val="CCCCCC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CCCCCC"/>
                </a:solidFill>
                <a:latin typeface="Arial"/>
                <a:cs typeface="Arial"/>
              </a:rPr>
              <a:t>be hard </a:t>
            </a:r>
            <a:r>
              <a:rPr sz="2400" dirty="0">
                <a:solidFill>
                  <a:srgbClr val="CCCCCC"/>
                </a:solidFill>
                <a:latin typeface="Arial"/>
                <a:cs typeface="Arial"/>
              </a:rPr>
              <a:t>sometimes, </a:t>
            </a:r>
            <a:r>
              <a:rPr sz="2400" spc="-5" dirty="0">
                <a:solidFill>
                  <a:srgbClr val="CCCCCC"/>
                </a:solidFill>
                <a:latin typeface="Arial"/>
                <a:cs typeface="Arial"/>
              </a:rPr>
              <a:t>use this</a:t>
            </a:r>
            <a:r>
              <a:rPr sz="2400" spc="-9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CCCCC"/>
                </a:solidFill>
                <a:latin typeface="Arial"/>
                <a:cs typeface="Arial"/>
              </a:rPr>
              <a:t>trick:</a:t>
            </a:r>
            <a:endParaRPr sz="2400">
              <a:latin typeface="Arial"/>
              <a:cs typeface="Arial"/>
            </a:endParaRPr>
          </a:p>
          <a:p>
            <a:pPr marL="263525" marR="2715260" indent="-251460">
              <a:lnSpc>
                <a:spcPct val="100699"/>
              </a:lnSpc>
              <a:spcBef>
                <a:spcPts val="1450"/>
              </a:spcBef>
            </a:pPr>
            <a:r>
              <a:rPr sz="1800" spc="210" dirty="0">
                <a:solidFill>
                  <a:srgbClr val="CFE1F2"/>
                </a:solidFill>
                <a:latin typeface="Arial"/>
                <a:cs typeface="Arial"/>
              </a:rPr>
              <a:t>.horizontal-and-vertical-centering </a:t>
            </a:r>
            <a:r>
              <a:rPr sz="1800" spc="385" dirty="0">
                <a:solidFill>
                  <a:srgbClr val="CFE1F2"/>
                </a:solidFill>
                <a:latin typeface="Arial"/>
                <a:cs typeface="Arial"/>
              </a:rPr>
              <a:t>{  </a:t>
            </a:r>
            <a:r>
              <a:rPr sz="1800" spc="220" dirty="0">
                <a:solidFill>
                  <a:srgbClr val="CFE1F2"/>
                </a:solidFill>
                <a:latin typeface="Arial"/>
                <a:cs typeface="Arial"/>
              </a:rPr>
              <a:t>display:</a:t>
            </a:r>
            <a:r>
              <a:rPr sz="1800" spc="480" dirty="0">
                <a:solidFill>
                  <a:srgbClr val="CFE1F2"/>
                </a:solidFill>
                <a:latin typeface="Arial"/>
                <a:cs typeface="Arial"/>
              </a:rPr>
              <a:t> </a:t>
            </a:r>
            <a:r>
              <a:rPr sz="1800" spc="320" dirty="0">
                <a:solidFill>
                  <a:srgbClr val="CFE1F2"/>
                </a:solidFill>
                <a:latin typeface="Arial"/>
                <a:cs typeface="Arial"/>
              </a:rPr>
              <a:t>flex;</a:t>
            </a:r>
            <a:endParaRPr sz="1800">
              <a:latin typeface="Arial"/>
              <a:cs typeface="Arial"/>
            </a:endParaRPr>
          </a:p>
          <a:p>
            <a:pPr marL="263525" marR="3967479">
              <a:lnSpc>
                <a:spcPct val="100699"/>
              </a:lnSpc>
            </a:pPr>
            <a:r>
              <a:rPr sz="1800" spc="254" dirty="0">
                <a:solidFill>
                  <a:srgbClr val="CFE1F2"/>
                </a:solidFill>
                <a:latin typeface="Arial"/>
                <a:cs typeface="Arial"/>
              </a:rPr>
              <a:t>justify-content: </a:t>
            </a:r>
            <a:r>
              <a:rPr sz="1800" spc="195" dirty="0">
                <a:solidFill>
                  <a:srgbClr val="CFE1F2"/>
                </a:solidFill>
                <a:latin typeface="Arial"/>
                <a:cs typeface="Arial"/>
              </a:rPr>
              <a:t>center;  </a:t>
            </a:r>
            <a:r>
              <a:rPr sz="1800" spc="215" dirty="0">
                <a:solidFill>
                  <a:srgbClr val="CFE1F2"/>
                </a:solidFill>
                <a:latin typeface="Arial"/>
                <a:cs typeface="Arial"/>
              </a:rPr>
              <a:t>align-items:</a:t>
            </a:r>
            <a:r>
              <a:rPr sz="1800" spc="475" dirty="0">
                <a:solidFill>
                  <a:srgbClr val="CFE1F2"/>
                </a:solidFill>
                <a:latin typeface="Arial"/>
                <a:cs typeface="Arial"/>
              </a:rPr>
              <a:t> </a:t>
            </a:r>
            <a:r>
              <a:rPr sz="1800" spc="195" dirty="0">
                <a:solidFill>
                  <a:srgbClr val="CFE1F2"/>
                </a:solidFill>
                <a:latin typeface="Arial"/>
                <a:cs typeface="Arial"/>
              </a:rPr>
              <a:t>center;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385" dirty="0">
                <a:solidFill>
                  <a:srgbClr val="CFE1F2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6301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Inside </a:t>
            </a:r>
            <a:r>
              <a:rPr dirty="0"/>
              <a:t>a</a:t>
            </a:r>
            <a:r>
              <a:rPr spc="-100" dirty="0"/>
              <a:t> </a:t>
            </a:r>
            <a:r>
              <a:rPr spc="-5" dirty="0"/>
              <a:t>browser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179779"/>
            <a:ext cx="2813685" cy="335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1915">
              <a:lnSpc>
                <a:spcPct val="116700"/>
              </a:lnSpc>
              <a:spcBef>
                <a:spcPts val="100"/>
              </a:spcBef>
            </a:pPr>
            <a:r>
              <a:rPr sz="1500" spc="-5" dirty="0">
                <a:solidFill>
                  <a:srgbClr val="ACACAC"/>
                </a:solidFill>
                <a:latin typeface="Arial"/>
                <a:cs typeface="Arial"/>
              </a:rPr>
              <a:t>Browsers have </a:t>
            </a:r>
            <a:r>
              <a:rPr sz="1500" dirty="0">
                <a:solidFill>
                  <a:srgbClr val="ACACAC"/>
                </a:solidFill>
                <a:latin typeface="Arial"/>
                <a:cs typeface="Arial"/>
              </a:rPr>
              <a:t>very </a:t>
            </a:r>
            <a:r>
              <a:rPr sz="1500" spc="-10" dirty="0">
                <a:solidFill>
                  <a:srgbClr val="ACACAC"/>
                </a:solidFill>
                <a:latin typeface="Arial"/>
                <a:cs typeface="Arial"/>
              </a:rPr>
              <a:t>differentiate  </a:t>
            </a:r>
            <a:r>
              <a:rPr sz="1500" spc="-5" dirty="0">
                <a:solidFill>
                  <a:srgbClr val="ACACAC"/>
                </a:solidFill>
                <a:latin typeface="Arial"/>
                <a:cs typeface="Arial"/>
              </a:rPr>
              <a:t>parts.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-15" dirty="0">
                <a:solidFill>
                  <a:srgbClr val="ACACAC"/>
                </a:solidFill>
                <a:latin typeface="Arial"/>
                <a:cs typeface="Arial"/>
              </a:rPr>
              <a:t>We </a:t>
            </a:r>
            <a:r>
              <a:rPr sz="1500" spc="-5" dirty="0">
                <a:solidFill>
                  <a:srgbClr val="ACACAC"/>
                </a:solidFill>
                <a:latin typeface="Arial"/>
                <a:cs typeface="Arial"/>
              </a:rPr>
              <a:t>are interested in two of</a:t>
            </a:r>
            <a:r>
              <a:rPr sz="1500" spc="-6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ACACAC"/>
                </a:solidFill>
                <a:latin typeface="Arial"/>
                <a:cs typeface="Arial"/>
              </a:rPr>
              <a:t>them: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Arial"/>
              <a:cs typeface="Arial"/>
            </a:endParaRPr>
          </a:p>
          <a:p>
            <a:pPr marL="469265" marR="106045" indent="-344170">
              <a:lnSpc>
                <a:spcPct val="116700"/>
              </a:lnSpc>
              <a:buChar char="●"/>
              <a:tabLst>
                <a:tab pos="469265" algn="l"/>
                <a:tab pos="469900" algn="l"/>
              </a:tabLst>
            </a:pPr>
            <a:r>
              <a:rPr sz="1500" spc="-5" dirty="0">
                <a:solidFill>
                  <a:srgbClr val="ACACAC"/>
                </a:solidFill>
                <a:latin typeface="Arial"/>
                <a:cs typeface="Arial"/>
              </a:rPr>
              <a:t>the Rendering Engine </a:t>
            </a:r>
            <a:r>
              <a:rPr sz="1500" dirty="0">
                <a:solidFill>
                  <a:srgbClr val="ACACAC"/>
                </a:solidFill>
                <a:latin typeface="Arial"/>
                <a:cs typeface="Arial"/>
              </a:rPr>
              <a:t>(in  charge </a:t>
            </a:r>
            <a:r>
              <a:rPr sz="1500" spc="-5" dirty="0">
                <a:solidFill>
                  <a:srgbClr val="ACACAC"/>
                </a:solidFill>
                <a:latin typeface="Arial"/>
                <a:cs typeface="Arial"/>
              </a:rPr>
              <a:t>of transforming</a:t>
            </a:r>
            <a:r>
              <a:rPr sz="1500" spc="-9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ACACAC"/>
                </a:solidFill>
                <a:latin typeface="Arial"/>
                <a:cs typeface="Arial"/>
              </a:rPr>
              <a:t>our </a:t>
            </a:r>
            <a:r>
              <a:rPr sz="1500" spc="-5" dirty="0">
                <a:solidFill>
                  <a:srgbClr val="FFD866"/>
                </a:solidFill>
                <a:latin typeface="Arial"/>
                <a:cs typeface="Arial"/>
              </a:rPr>
              <a:t> HTML+CSS </a:t>
            </a:r>
            <a:r>
              <a:rPr sz="1500" spc="-5" dirty="0">
                <a:solidFill>
                  <a:srgbClr val="ACACAC"/>
                </a:solidFill>
                <a:latin typeface="Arial"/>
                <a:cs typeface="Arial"/>
              </a:rPr>
              <a:t>in </a:t>
            </a:r>
            <a:r>
              <a:rPr sz="1500" dirty="0">
                <a:solidFill>
                  <a:srgbClr val="ACACAC"/>
                </a:solidFill>
                <a:latin typeface="Arial"/>
                <a:cs typeface="Arial"/>
              </a:rPr>
              <a:t>a visual  </a:t>
            </a:r>
            <a:r>
              <a:rPr sz="1500" spc="-5" dirty="0">
                <a:solidFill>
                  <a:srgbClr val="ACACAC"/>
                </a:solidFill>
                <a:latin typeface="Arial"/>
                <a:cs typeface="Arial"/>
              </a:rPr>
              <a:t>image).</a:t>
            </a:r>
            <a:endParaRPr sz="1500">
              <a:latin typeface="Arial"/>
              <a:cs typeface="Arial"/>
            </a:endParaRPr>
          </a:p>
          <a:p>
            <a:pPr marL="469265" marR="169545" indent="-344170">
              <a:lnSpc>
                <a:spcPct val="116700"/>
              </a:lnSpc>
              <a:buChar char="●"/>
              <a:tabLst>
                <a:tab pos="469265" algn="l"/>
                <a:tab pos="469900" algn="l"/>
              </a:tabLst>
            </a:pPr>
            <a:r>
              <a:rPr sz="1500" spc="-5" dirty="0">
                <a:solidFill>
                  <a:srgbClr val="ACACAC"/>
                </a:solidFill>
                <a:latin typeface="Arial"/>
                <a:cs typeface="Arial"/>
              </a:rPr>
              <a:t>The </a:t>
            </a:r>
            <a:r>
              <a:rPr sz="1500" dirty="0">
                <a:solidFill>
                  <a:srgbClr val="ACACAC"/>
                </a:solidFill>
                <a:latin typeface="Arial"/>
                <a:cs typeface="Arial"/>
              </a:rPr>
              <a:t>Javascript</a:t>
            </a:r>
            <a:r>
              <a:rPr sz="1500" spc="-9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ACACAC"/>
                </a:solidFill>
                <a:latin typeface="Arial"/>
                <a:cs typeface="Arial"/>
              </a:rPr>
              <a:t>Interpreter  </a:t>
            </a:r>
            <a:r>
              <a:rPr sz="1500" dirty="0">
                <a:solidFill>
                  <a:srgbClr val="ACACAC"/>
                </a:solidFill>
                <a:latin typeface="Arial"/>
                <a:cs typeface="Arial"/>
              </a:rPr>
              <a:t>(also known </a:t>
            </a:r>
            <a:r>
              <a:rPr sz="1500" spc="-5" dirty="0">
                <a:solidFill>
                  <a:srgbClr val="ACACAC"/>
                </a:solidFill>
                <a:latin typeface="Arial"/>
                <a:cs typeface="Arial"/>
              </a:rPr>
              <a:t>as VM), in  </a:t>
            </a:r>
            <a:r>
              <a:rPr sz="1500" dirty="0">
                <a:solidFill>
                  <a:srgbClr val="ACACAC"/>
                </a:solidFill>
                <a:latin typeface="Arial"/>
                <a:cs typeface="Arial"/>
              </a:rPr>
              <a:t>charge </a:t>
            </a:r>
            <a:r>
              <a:rPr sz="1500" spc="-5" dirty="0">
                <a:solidFill>
                  <a:srgbClr val="ACACAC"/>
                </a:solidFill>
                <a:latin typeface="Arial"/>
                <a:cs typeface="Arial"/>
              </a:rPr>
              <a:t>of executing the </a:t>
            </a:r>
            <a:r>
              <a:rPr sz="1500" spc="-5" dirty="0">
                <a:solidFill>
                  <a:srgbClr val="FFD8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FFD866"/>
                </a:solidFill>
                <a:latin typeface="Arial"/>
                <a:cs typeface="Arial"/>
              </a:rPr>
              <a:t>Javascript</a:t>
            </a:r>
            <a:r>
              <a:rPr sz="1500" spc="-10" dirty="0">
                <a:solidFill>
                  <a:srgbClr val="FFD8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ACACAC"/>
                </a:solidFill>
                <a:latin typeface="Arial"/>
                <a:cs typeface="Arial"/>
              </a:rPr>
              <a:t>code.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01817" y="543748"/>
            <a:ext cx="5071689" cy="4161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1005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Technologies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623" y="1074852"/>
            <a:ext cx="3366770" cy="3168650"/>
          </a:xfrm>
          <a:prstGeom prst="rect">
            <a:avLst/>
          </a:prstGeom>
        </p:spPr>
        <p:txBody>
          <a:bodyPr vert="horz" wrap="square" lIns="0" tIns="328930" rIns="0" bIns="0" rtlCol="0">
            <a:spAutoFit/>
          </a:bodyPr>
          <a:lstStyle/>
          <a:p>
            <a:pPr marL="608965" indent="-596900">
              <a:lnSpc>
                <a:spcPct val="100000"/>
              </a:lnSpc>
              <a:spcBef>
                <a:spcPts val="2590"/>
              </a:spcBef>
              <a:buClr>
                <a:srgbClr val="ACACAC"/>
              </a:buClr>
              <a:buChar char="●"/>
              <a:tabLst>
                <a:tab pos="609600" algn="l"/>
              </a:tabLst>
            </a:pPr>
            <a:r>
              <a:rPr sz="4800" spc="-5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4800">
              <a:latin typeface="Arial"/>
              <a:cs typeface="Arial"/>
            </a:endParaRPr>
          </a:p>
          <a:p>
            <a:pPr marL="608965" indent="-596900">
              <a:lnSpc>
                <a:spcPct val="100000"/>
              </a:lnSpc>
              <a:spcBef>
                <a:spcPts val="2490"/>
              </a:spcBef>
              <a:buClr>
                <a:srgbClr val="ACACAC"/>
              </a:buClr>
              <a:buChar char="●"/>
              <a:tabLst>
                <a:tab pos="609600" algn="l"/>
              </a:tabLst>
            </a:pPr>
            <a:r>
              <a:rPr sz="4800" spc="-5" dirty="0">
                <a:solidFill>
                  <a:srgbClr val="FFFFFF"/>
                </a:solidFill>
                <a:latin typeface="Arial"/>
                <a:cs typeface="Arial"/>
              </a:rPr>
              <a:t>CSS</a:t>
            </a:r>
            <a:endParaRPr sz="4800">
              <a:latin typeface="Arial"/>
              <a:cs typeface="Arial"/>
            </a:endParaRPr>
          </a:p>
          <a:p>
            <a:pPr marL="608965" indent="-596900">
              <a:lnSpc>
                <a:spcPct val="100000"/>
              </a:lnSpc>
              <a:spcBef>
                <a:spcPts val="2490"/>
              </a:spcBef>
              <a:buClr>
                <a:srgbClr val="ACACAC"/>
              </a:buClr>
              <a:buChar char="●"/>
              <a:tabLst>
                <a:tab pos="609600" algn="l"/>
              </a:tabLst>
            </a:pPr>
            <a:r>
              <a:rPr sz="4800" dirty="0">
                <a:solidFill>
                  <a:srgbClr val="F0C131"/>
                </a:solidFill>
                <a:latin typeface="Arial"/>
                <a:cs typeface="Arial"/>
              </a:rPr>
              <a:t>Javascript</a:t>
            </a:r>
            <a:endParaRPr sz="4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79516" y="356949"/>
            <a:ext cx="4670425" cy="2580005"/>
            <a:chOff x="4079516" y="356949"/>
            <a:chExt cx="4670425" cy="2580005"/>
          </a:xfrm>
        </p:grpSpPr>
        <p:sp>
          <p:nvSpPr>
            <p:cNvPr id="5" name="object 5"/>
            <p:cNvSpPr/>
            <p:nvPr/>
          </p:nvSpPr>
          <p:spPr>
            <a:xfrm>
              <a:off x="4117616" y="395049"/>
              <a:ext cx="4593940" cy="25036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98566" y="375999"/>
              <a:ext cx="4632325" cy="2541905"/>
            </a:xfrm>
            <a:custGeom>
              <a:avLst/>
              <a:gdLst/>
              <a:ahLst/>
              <a:cxnLst/>
              <a:rect l="l" t="t" r="r" b="b"/>
              <a:pathLst>
                <a:path w="4632325" h="2541905">
                  <a:moveTo>
                    <a:pt x="0" y="0"/>
                  </a:moveTo>
                  <a:lnTo>
                    <a:pt x="4632040" y="0"/>
                  </a:lnTo>
                  <a:lnTo>
                    <a:pt x="4632040" y="2541794"/>
                  </a:lnTo>
                  <a:lnTo>
                    <a:pt x="0" y="2541794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16262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Javascript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216356"/>
            <a:ext cx="8178800" cy="267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A regular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programming language, </a:t>
            </a:r>
            <a:r>
              <a:rPr sz="1800" spc="-5" dirty="0">
                <a:solidFill>
                  <a:srgbClr val="D8E9D3"/>
                </a:solidFill>
                <a:latin typeface="Arial"/>
                <a:cs typeface="Arial"/>
              </a:rPr>
              <a:t>easy to </a:t>
            </a:r>
            <a:r>
              <a:rPr sz="1800" dirty="0">
                <a:solidFill>
                  <a:srgbClr val="D8E9D3"/>
                </a:solidFill>
                <a:latin typeface="Arial"/>
                <a:cs typeface="Arial"/>
              </a:rPr>
              <a:t>start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, </a:t>
            </a:r>
            <a:r>
              <a:rPr sz="1800" spc="-5" dirty="0">
                <a:solidFill>
                  <a:srgbClr val="E99999"/>
                </a:solidFill>
                <a:latin typeface="Arial"/>
                <a:cs typeface="Arial"/>
              </a:rPr>
              <a:t>hard to</a:t>
            </a:r>
            <a:r>
              <a:rPr sz="1800" spc="-110" dirty="0">
                <a:solidFill>
                  <a:srgbClr val="E999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99999"/>
                </a:solidFill>
                <a:latin typeface="Arial"/>
                <a:cs typeface="Arial"/>
              </a:rPr>
              <a:t>master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 marR="2063750">
              <a:lnSpc>
                <a:spcPct val="187500"/>
              </a:lnSpc>
            </a:pP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Allows to give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some </a:t>
            </a:r>
            <a:r>
              <a:rPr sz="1800" spc="-5" dirty="0">
                <a:solidFill>
                  <a:srgbClr val="FFE499"/>
                </a:solidFill>
                <a:latin typeface="Arial"/>
                <a:cs typeface="Arial"/>
              </a:rPr>
              <a:t>interactivity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to the elements on the web.  Syntax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similar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to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C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or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Java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but with no</a:t>
            </a:r>
            <a:r>
              <a:rPr sz="1800" spc="-4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types.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60" dirty="0">
                <a:solidFill>
                  <a:srgbClr val="ACACAC"/>
                </a:solidFill>
                <a:latin typeface="Arial"/>
                <a:cs typeface="Arial"/>
              </a:rPr>
              <a:t>You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can change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content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of the HTML or the CSS applied to an</a:t>
            </a:r>
            <a:r>
              <a:rPr sz="1800" spc="-6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element.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  <a:spcBef>
                <a:spcPts val="1575"/>
              </a:spcBef>
            </a:pPr>
            <a:r>
              <a:rPr sz="1800" spc="-60" dirty="0">
                <a:solidFill>
                  <a:srgbClr val="ACACAC"/>
                </a:solidFill>
                <a:latin typeface="Arial"/>
                <a:cs typeface="Arial"/>
              </a:rPr>
              <a:t>You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can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even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send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or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retrieve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information from the internet to update the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content 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of the web without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reloading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page.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5623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Javascript: </a:t>
            </a:r>
            <a:r>
              <a:rPr spc="-5" dirty="0"/>
              <a:t>insert</a:t>
            </a:r>
            <a:r>
              <a:rPr spc="-100" dirty="0"/>
              <a:t> </a:t>
            </a:r>
            <a:r>
              <a:rPr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322194"/>
            <a:ext cx="7240270" cy="3183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There is three ways to execute javascript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code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in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a</a:t>
            </a:r>
            <a:r>
              <a:rPr sz="1600" spc="-2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website: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469900" indent="-351790">
              <a:lnSpc>
                <a:spcPct val="100000"/>
              </a:lnSpc>
              <a:buClr>
                <a:srgbClr val="ACACAC"/>
              </a:buClr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FFE499"/>
                </a:solidFill>
                <a:latin typeface="Arial"/>
                <a:cs typeface="Arial"/>
              </a:rPr>
              <a:t>Embed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the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code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in the HTML using the &lt;script&gt;</a:t>
            </a:r>
            <a:r>
              <a:rPr sz="1600" spc="-7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tag.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ACACAC"/>
              </a:buClr>
              <a:buFont typeface="Arial"/>
              <a:buChar char="●"/>
            </a:pPr>
            <a:endParaRPr sz="165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600" spc="-5" dirty="0">
                <a:solidFill>
                  <a:srgbClr val="6EA8DB"/>
                </a:solidFill>
                <a:latin typeface="Courier New"/>
                <a:cs typeface="Courier New"/>
              </a:rPr>
              <a:t>&lt;script&gt; </a:t>
            </a:r>
            <a:r>
              <a:rPr sz="1600" spc="-5" dirty="0">
                <a:solidFill>
                  <a:srgbClr val="FF00FF"/>
                </a:solidFill>
                <a:latin typeface="Courier New"/>
                <a:cs typeface="Courier New"/>
              </a:rPr>
              <a:t>/* some code */</a:t>
            </a:r>
            <a:r>
              <a:rPr sz="1600" spc="-370" dirty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6EA8DB"/>
                </a:solidFill>
                <a:latin typeface="Courier New"/>
                <a:cs typeface="Courier New"/>
              </a:rPr>
              <a:t>&lt;/script&gt;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Courier New"/>
              <a:cs typeface="Courier New"/>
            </a:endParaRPr>
          </a:p>
          <a:p>
            <a:pPr marL="469900" indent="-351790">
              <a:lnSpc>
                <a:spcPct val="100000"/>
              </a:lnSpc>
              <a:buClr>
                <a:srgbClr val="ACACAC"/>
              </a:buClr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FFE499"/>
                </a:solidFill>
                <a:latin typeface="Arial"/>
                <a:cs typeface="Arial"/>
              </a:rPr>
              <a:t>Import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a Javascript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file using the &lt;script&gt;</a:t>
            </a:r>
            <a:r>
              <a:rPr sz="1600" spc="-1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tag: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ACACAC"/>
              </a:buClr>
              <a:buFont typeface="Arial"/>
              <a:buChar char="●"/>
            </a:pPr>
            <a:endParaRPr sz="165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600" spc="-5" dirty="0">
                <a:solidFill>
                  <a:srgbClr val="6EA8DB"/>
                </a:solidFill>
                <a:latin typeface="Courier New"/>
                <a:cs typeface="Courier New"/>
              </a:rPr>
              <a:t>&lt;script </a:t>
            </a:r>
            <a:r>
              <a:rPr sz="1600" spc="-30" dirty="0">
                <a:solidFill>
                  <a:srgbClr val="6EA8DB"/>
                </a:solidFill>
                <a:latin typeface="Courier New"/>
                <a:cs typeface="Courier New"/>
              </a:rPr>
              <a:t>src="</a:t>
            </a:r>
            <a:r>
              <a:rPr sz="1600" spc="-30" dirty="0">
                <a:solidFill>
                  <a:srgbClr val="FF00FF"/>
                </a:solidFill>
                <a:latin typeface="Courier New"/>
                <a:cs typeface="Courier New"/>
              </a:rPr>
              <a:t>file.js</a:t>
            </a:r>
            <a:r>
              <a:rPr sz="1600" spc="-30" dirty="0">
                <a:solidFill>
                  <a:srgbClr val="6EA8DB"/>
                </a:solidFill>
                <a:latin typeface="Courier New"/>
                <a:cs typeface="Courier New"/>
              </a:rPr>
              <a:t>"</a:t>
            </a:r>
            <a:r>
              <a:rPr sz="1600" spc="-10" dirty="0">
                <a:solidFill>
                  <a:srgbClr val="6EA8DB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6EA8DB"/>
                </a:solidFill>
                <a:latin typeface="Courier New"/>
                <a:cs typeface="Courier New"/>
              </a:rPr>
              <a:t>/&gt;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Courier New"/>
              <a:cs typeface="Courier New"/>
            </a:endParaRPr>
          </a:p>
          <a:p>
            <a:pPr marL="469900" indent="-351790">
              <a:lnSpc>
                <a:spcPct val="100000"/>
              </a:lnSpc>
              <a:spcBef>
                <a:spcPts val="5"/>
              </a:spcBef>
              <a:buClr>
                <a:srgbClr val="ACACAC"/>
              </a:buClr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FFE499"/>
                </a:solidFill>
                <a:latin typeface="Arial"/>
                <a:cs typeface="Arial"/>
              </a:rPr>
              <a:t>Inject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the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code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on an event inside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a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 tag: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600" spc="-5" dirty="0">
                <a:solidFill>
                  <a:srgbClr val="9EC4E8"/>
                </a:solidFill>
                <a:latin typeface="Courier New"/>
                <a:cs typeface="Courier New"/>
              </a:rPr>
              <a:t>&lt;button onclick="javascript: </a:t>
            </a:r>
            <a:r>
              <a:rPr sz="1600" spc="-15" dirty="0">
                <a:solidFill>
                  <a:srgbClr val="FF00FF"/>
                </a:solidFill>
                <a:latin typeface="Courier New"/>
                <a:cs typeface="Courier New"/>
              </a:rPr>
              <a:t>/*code*/</a:t>
            </a:r>
            <a:r>
              <a:rPr sz="1600" spc="-15" dirty="0">
                <a:solidFill>
                  <a:srgbClr val="9EC4E8"/>
                </a:solidFill>
                <a:latin typeface="Courier New"/>
                <a:cs typeface="Courier New"/>
              </a:rPr>
              <a:t>"&gt;press</a:t>
            </a:r>
            <a:r>
              <a:rPr sz="1600" spc="-475" dirty="0">
                <a:solidFill>
                  <a:srgbClr val="9EC4E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9EC4E8"/>
                </a:solidFill>
                <a:latin typeface="Courier New"/>
                <a:cs typeface="Courier New"/>
              </a:rPr>
              <a:t>me&lt;/button&gt;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9089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Javascript:</a:t>
            </a:r>
            <a:r>
              <a:rPr spc="-95" dirty="0"/>
              <a:t> </a:t>
            </a:r>
            <a:r>
              <a:rPr spc="-5" dirty="0"/>
              <a:t>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216356"/>
            <a:ext cx="7158990" cy="3642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ACACAC"/>
                </a:solidFill>
                <a:latin typeface="Arial"/>
                <a:cs typeface="Arial"/>
              </a:rPr>
              <a:t>Very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similar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to C++ or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Java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but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much </a:t>
            </a:r>
            <a:r>
              <a:rPr sz="1800" spc="-15" dirty="0">
                <a:solidFill>
                  <a:srgbClr val="ACACAC"/>
                </a:solidFill>
                <a:latin typeface="Arial"/>
                <a:cs typeface="Arial"/>
              </a:rPr>
              <a:t>simpler.</a:t>
            </a:r>
            <a:endParaRPr sz="1800">
              <a:latin typeface="Arial"/>
              <a:cs typeface="Arial"/>
            </a:endParaRPr>
          </a:p>
          <a:p>
            <a:pPr marL="12700" marR="1788795">
              <a:lnSpc>
                <a:spcPct val="114599"/>
              </a:lnSpc>
              <a:spcBef>
                <a:spcPts val="1575"/>
              </a:spcBef>
            </a:pPr>
            <a:r>
              <a:rPr sz="1800" spc="-5" dirty="0">
                <a:solidFill>
                  <a:srgbClr val="9EC4E8"/>
                </a:solidFill>
                <a:latin typeface="Courier New"/>
                <a:cs typeface="Courier New"/>
              </a:rPr>
              <a:t>var </a:t>
            </a:r>
            <a:r>
              <a:rPr sz="1800" spc="-5" dirty="0">
                <a:solidFill>
                  <a:srgbClr val="ACACAC"/>
                </a:solidFill>
                <a:latin typeface="Courier New"/>
                <a:cs typeface="Courier New"/>
              </a:rPr>
              <a:t>my_number </a:t>
            </a:r>
            <a:r>
              <a:rPr sz="1800" dirty="0">
                <a:solidFill>
                  <a:srgbClr val="ACACAC"/>
                </a:solidFill>
                <a:latin typeface="Courier New"/>
                <a:cs typeface="Courier New"/>
              </a:rPr>
              <a:t>= </a:t>
            </a:r>
            <a:r>
              <a:rPr sz="1800" spc="-5" dirty="0">
                <a:solidFill>
                  <a:srgbClr val="ACACAC"/>
                </a:solidFill>
                <a:latin typeface="Courier New"/>
                <a:cs typeface="Courier New"/>
              </a:rPr>
              <a:t>10; </a:t>
            </a:r>
            <a:r>
              <a:rPr sz="1800" spc="-5" dirty="0">
                <a:solidFill>
                  <a:srgbClr val="B6D6A8"/>
                </a:solidFill>
                <a:latin typeface="Courier New"/>
                <a:cs typeface="Courier New"/>
              </a:rPr>
              <a:t>//this is </a:t>
            </a:r>
            <a:r>
              <a:rPr sz="1800" dirty="0">
                <a:solidFill>
                  <a:srgbClr val="B6D6A8"/>
                </a:solidFill>
                <a:latin typeface="Courier New"/>
                <a:cs typeface="Courier New"/>
              </a:rPr>
              <a:t>a </a:t>
            </a:r>
            <a:r>
              <a:rPr sz="1800" spc="-5" dirty="0">
                <a:solidFill>
                  <a:srgbClr val="B6D6A8"/>
                </a:solidFill>
                <a:latin typeface="Courier New"/>
                <a:cs typeface="Courier New"/>
              </a:rPr>
              <a:t>comment  </a:t>
            </a:r>
            <a:r>
              <a:rPr sz="1800" spc="-5" dirty="0">
                <a:solidFill>
                  <a:srgbClr val="9EC4E8"/>
                </a:solidFill>
                <a:latin typeface="Courier New"/>
                <a:cs typeface="Courier New"/>
              </a:rPr>
              <a:t>var </a:t>
            </a:r>
            <a:r>
              <a:rPr sz="1800" spc="-5" dirty="0">
                <a:solidFill>
                  <a:srgbClr val="ACACAC"/>
                </a:solidFill>
                <a:latin typeface="Courier New"/>
                <a:cs typeface="Courier New"/>
              </a:rPr>
              <a:t>my_string </a:t>
            </a:r>
            <a:r>
              <a:rPr sz="1800" dirty="0">
                <a:solidFill>
                  <a:srgbClr val="ACACAC"/>
                </a:solidFill>
                <a:latin typeface="Courier New"/>
                <a:cs typeface="Courier New"/>
              </a:rPr>
              <a:t>=</a:t>
            </a:r>
            <a:r>
              <a:rPr sz="1800" spc="-10" dirty="0">
                <a:solidFill>
                  <a:srgbClr val="ACACAC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FF"/>
                </a:solidFill>
                <a:latin typeface="Courier New"/>
                <a:cs typeface="Courier New"/>
              </a:rPr>
              <a:t>"hello"</a:t>
            </a:r>
            <a:r>
              <a:rPr sz="1800" spc="-5" dirty="0">
                <a:solidFill>
                  <a:srgbClr val="ACACAC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9EC4E8"/>
                </a:solidFill>
                <a:latin typeface="Courier New"/>
                <a:cs typeface="Courier New"/>
              </a:rPr>
              <a:t>var </a:t>
            </a:r>
            <a:r>
              <a:rPr sz="1800" spc="-5" dirty="0">
                <a:solidFill>
                  <a:srgbClr val="ACACAC"/>
                </a:solidFill>
                <a:latin typeface="Courier New"/>
                <a:cs typeface="Courier New"/>
              </a:rPr>
              <a:t>my_array </a:t>
            </a:r>
            <a:r>
              <a:rPr sz="1800" dirty="0">
                <a:solidFill>
                  <a:srgbClr val="ACACAC"/>
                </a:solidFill>
                <a:latin typeface="Courier New"/>
                <a:cs typeface="Courier New"/>
              </a:rPr>
              <a:t>=</a:t>
            </a:r>
            <a:r>
              <a:rPr sz="1800" spc="-15" dirty="0">
                <a:solidFill>
                  <a:srgbClr val="ACACAC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CACAC"/>
                </a:solidFill>
                <a:latin typeface="Courier New"/>
                <a:cs typeface="Courier New"/>
              </a:rPr>
              <a:t>[10,20,</a:t>
            </a:r>
            <a:r>
              <a:rPr sz="1800" spc="-5" dirty="0">
                <a:solidFill>
                  <a:srgbClr val="FF00FF"/>
                </a:solidFill>
                <a:latin typeface="Courier New"/>
                <a:cs typeface="Courier New"/>
              </a:rPr>
              <a:t>"name"</a:t>
            </a:r>
            <a:r>
              <a:rPr sz="1800" spc="-5" dirty="0">
                <a:solidFill>
                  <a:srgbClr val="ACACAC"/>
                </a:solidFill>
                <a:latin typeface="Courier New"/>
                <a:cs typeface="Courier New"/>
              </a:rPr>
              <a:t>,true];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9EC4E8"/>
                </a:solidFill>
                <a:latin typeface="Courier New"/>
                <a:cs typeface="Courier New"/>
              </a:rPr>
              <a:t>var </a:t>
            </a:r>
            <a:r>
              <a:rPr sz="1800" spc="-5" dirty="0">
                <a:solidFill>
                  <a:srgbClr val="ACACAC"/>
                </a:solidFill>
                <a:latin typeface="Courier New"/>
                <a:cs typeface="Courier New"/>
              </a:rPr>
              <a:t>my_object </a:t>
            </a:r>
            <a:r>
              <a:rPr sz="1800" dirty="0">
                <a:solidFill>
                  <a:srgbClr val="ACACAC"/>
                </a:solidFill>
                <a:latin typeface="Courier New"/>
                <a:cs typeface="Courier New"/>
              </a:rPr>
              <a:t>= { </a:t>
            </a:r>
            <a:r>
              <a:rPr sz="1800" spc="-5" dirty="0">
                <a:solidFill>
                  <a:srgbClr val="ACACAC"/>
                </a:solidFill>
                <a:latin typeface="Courier New"/>
                <a:cs typeface="Courier New"/>
              </a:rPr>
              <a:t>name: </a:t>
            </a:r>
            <a:r>
              <a:rPr sz="1800" spc="-5" dirty="0">
                <a:solidFill>
                  <a:srgbClr val="FF00FF"/>
                </a:solidFill>
                <a:latin typeface="Courier New"/>
                <a:cs typeface="Courier New"/>
              </a:rPr>
              <a:t>"javi"</a:t>
            </a:r>
            <a:r>
              <a:rPr sz="1800" spc="-5" dirty="0">
                <a:solidFill>
                  <a:srgbClr val="ACACAC"/>
                </a:solidFill>
                <a:latin typeface="Courier New"/>
                <a:cs typeface="Courier New"/>
              </a:rPr>
              <a:t>, city: </a:t>
            </a:r>
            <a:r>
              <a:rPr sz="1800" spc="-5" dirty="0">
                <a:solidFill>
                  <a:srgbClr val="FF00FF"/>
                </a:solidFill>
                <a:latin typeface="Courier New"/>
                <a:cs typeface="Courier New"/>
              </a:rPr>
              <a:t>"Barcelona"</a:t>
            </a:r>
            <a:r>
              <a:rPr sz="1800" spc="-55" dirty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CACAC"/>
                </a:solidFill>
                <a:latin typeface="Courier New"/>
                <a:cs typeface="Courier New"/>
              </a:rPr>
              <a:t>};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9EC4E8"/>
                </a:solidFill>
                <a:latin typeface="Courier New"/>
                <a:cs typeface="Courier New"/>
              </a:rPr>
              <a:t>function </a:t>
            </a:r>
            <a:r>
              <a:rPr sz="1800" spc="-5" dirty="0">
                <a:solidFill>
                  <a:srgbClr val="ACACAC"/>
                </a:solidFill>
                <a:latin typeface="Courier New"/>
                <a:cs typeface="Courier New"/>
              </a:rPr>
              <a:t>say( str</a:t>
            </a:r>
            <a:r>
              <a:rPr sz="1800" spc="-10" dirty="0">
                <a:solidFill>
                  <a:srgbClr val="ACACAC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CACAC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ACACAC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6465" marR="2245995" indent="-457200">
              <a:lnSpc>
                <a:spcPct val="114599"/>
              </a:lnSpc>
            </a:pPr>
            <a:r>
              <a:rPr sz="1800" spc="-5" dirty="0">
                <a:solidFill>
                  <a:srgbClr val="9EC4E8"/>
                </a:solidFill>
                <a:latin typeface="Courier New"/>
                <a:cs typeface="Courier New"/>
              </a:rPr>
              <a:t>for</a:t>
            </a:r>
            <a:r>
              <a:rPr sz="1800" spc="-5" dirty="0">
                <a:solidFill>
                  <a:srgbClr val="ACACAC"/>
                </a:solidFill>
                <a:latin typeface="Courier New"/>
                <a:cs typeface="Courier New"/>
              </a:rPr>
              <a:t>(var </a:t>
            </a:r>
            <a:r>
              <a:rPr sz="1800" dirty="0">
                <a:solidFill>
                  <a:srgbClr val="ACACAC"/>
                </a:solidFill>
                <a:latin typeface="Courier New"/>
                <a:cs typeface="Courier New"/>
              </a:rPr>
              <a:t>i = </a:t>
            </a:r>
            <a:r>
              <a:rPr sz="1800" spc="-5" dirty="0">
                <a:solidFill>
                  <a:srgbClr val="ACACAC"/>
                </a:solidFill>
                <a:latin typeface="Courier New"/>
                <a:cs typeface="Courier New"/>
              </a:rPr>
              <a:t>0; </a:t>
            </a:r>
            <a:r>
              <a:rPr sz="1800" dirty="0">
                <a:solidFill>
                  <a:srgbClr val="ACACAC"/>
                </a:solidFill>
                <a:latin typeface="Courier New"/>
                <a:cs typeface="Courier New"/>
              </a:rPr>
              <a:t>i &lt; </a:t>
            </a:r>
            <a:r>
              <a:rPr sz="1800" spc="-5" dirty="0">
                <a:solidFill>
                  <a:srgbClr val="ACACAC"/>
                </a:solidFill>
                <a:latin typeface="Courier New"/>
                <a:cs typeface="Courier New"/>
              </a:rPr>
              <a:t>10; ++i)  console.log(</a:t>
            </a:r>
            <a:r>
              <a:rPr sz="1800" spc="-5" dirty="0">
                <a:solidFill>
                  <a:srgbClr val="FF00FF"/>
                </a:solidFill>
                <a:latin typeface="Courier New"/>
                <a:cs typeface="Courier New"/>
              </a:rPr>
              <a:t>" say: </a:t>
            </a:r>
            <a:r>
              <a:rPr sz="1800" dirty="0">
                <a:solidFill>
                  <a:srgbClr val="FF00FF"/>
                </a:solidFill>
                <a:latin typeface="Courier New"/>
                <a:cs typeface="Courier New"/>
              </a:rPr>
              <a:t>" </a:t>
            </a:r>
            <a:r>
              <a:rPr sz="1800" dirty="0">
                <a:solidFill>
                  <a:srgbClr val="ACACAC"/>
                </a:solidFill>
                <a:latin typeface="Courier New"/>
                <a:cs typeface="Courier New"/>
              </a:rPr>
              <a:t>+ </a:t>
            </a:r>
            <a:r>
              <a:rPr sz="1800" spc="-5" dirty="0">
                <a:solidFill>
                  <a:srgbClr val="ACACAC"/>
                </a:solidFill>
                <a:latin typeface="Courier New"/>
                <a:cs typeface="Courier New"/>
              </a:rPr>
              <a:t>str</a:t>
            </a:r>
            <a:r>
              <a:rPr sz="1800" spc="-90" dirty="0">
                <a:solidFill>
                  <a:srgbClr val="ACACAC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CACAC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ACACAC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068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Javascript</a:t>
            </a:r>
            <a:r>
              <a:rPr spc="-9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176351"/>
            <a:ext cx="7158990" cy="28543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spc="-5" dirty="0">
                <a:solidFill>
                  <a:srgbClr val="ACACAC"/>
                </a:solidFill>
                <a:latin typeface="Courier New"/>
                <a:cs typeface="Courier New"/>
              </a:rPr>
              <a:t>&lt;html&gt;</a:t>
            </a:r>
            <a:endParaRPr sz="18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ACACAC"/>
                </a:solidFill>
                <a:latin typeface="Courier New"/>
                <a:cs typeface="Courier New"/>
              </a:rPr>
              <a:t>&lt;body&gt;</a:t>
            </a:r>
            <a:endParaRPr sz="18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ACACAC"/>
                </a:solidFill>
                <a:latin typeface="Courier New"/>
                <a:cs typeface="Courier New"/>
              </a:rPr>
              <a:t>&lt;</a:t>
            </a:r>
            <a:r>
              <a:rPr sz="1800" spc="-5" dirty="0">
                <a:solidFill>
                  <a:srgbClr val="FFD866"/>
                </a:solidFill>
                <a:latin typeface="Courier New"/>
                <a:cs typeface="Courier New"/>
              </a:rPr>
              <a:t>h1</a:t>
            </a:r>
            <a:r>
              <a:rPr sz="1800" spc="-5" dirty="0">
                <a:solidFill>
                  <a:srgbClr val="ACACAC"/>
                </a:solidFill>
                <a:latin typeface="Courier New"/>
                <a:cs typeface="Courier New"/>
              </a:rPr>
              <a:t>&gt;</a:t>
            </a:r>
            <a:r>
              <a:rPr sz="1800" spc="-5" dirty="0">
                <a:solidFill>
                  <a:srgbClr val="D4A5BC"/>
                </a:solidFill>
                <a:latin typeface="Courier New"/>
                <a:cs typeface="Courier New"/>
              </a:rPr>
              <a:t>This is </a:t>
            </a:r>
            <a:r>
              <a:rPr sz="1800" dirty="0">
                <a:solidFill>
                  <a:srgbClr val="D4A5BC"/>
                </a:solidFill>
                <a:latin typeface="Courier New"/>
                <a:cs typeface="Courier New"/>
              </a:rPr>
              <a:t>a</a:t>
            </a:r>
            <a:r>
              <a:rPr sz="1800" spc="-15" dirty="0">
                <a:solidFill>
                  <a:srgbClr val="D4A5BC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D4A5BC"/>
                </a:solidFill>
                <a:latin typeface="Courier New"/>
                <a:cs typeface="Courier New"/>
              </a:rPr>
              <a:t>title</a:t>
            </a:r>
            <a:r>
              <a:rPr sz="1800" spc="-5" dirty="0">
                <a:solidFill>
                  <a:srgbClr val="ACACAC"/>
                </a:solidFill>
                <a:latin typeface="Courier New"/>
                <a:cs typeface="Courier New"/>
              </a:rPr>
              <a:t>&lt;/h1&gt;</a:t>
            </a:r>
            <a:endParaRPr sz="18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ACACAC"/>
                </a:solidFill>
                <a:latin typeface="Courier New"/>
                <a:cs typeface="Courier New"/>
              </a:rPr>
              <a:t>&lt;script&gt;</a:t>
            </a:r>
            <a:endParaRPr sz="1800">
              <a:latin typeface="Courier New"/>
              <a:cs typeface="Courier New"/>
            </a:endParaRPr>
          </a:p>
          <a:p>
            <a:pPr marL="1383665" marR="5080">
              <a:lnSpc>
                <a:spcPct val="114599"/>
              </a:lnSpc>
            </a:pPr>
            <a:r>
              <a:rPr sz="1800" spc="-5" dirty="0">
                <a:solidFill>
                  <a:srgbClr val="CFE1F2"/>
                </a:solidFill>
                <a:latin typeface="Courier New"/>
                <a:cs typeface="Courier New"/>
              </a:rPr>
              <a:t>var title </a:t>
            </a:r>
            <a:r>
              <a:rPr sz="1800" dirty="0">
                <a:solidFill>
                  <a:srgbClr val="CFE1F2"/>
                </a:solidFill>
                <a:latin typeface="Courier New"/>
                <a:cs typeface="Courier New"/>
              </a:rPr>
              <a:t>= </a:t>
            </a:r>
            <a:r>
              <a:rPr sz="1800" spc="-5" dirty="0">
                <a:solidFill>
                  <a:srgbClr val="CFE1F2"/>
                </a:solidFill>
                <a:latin typeface="Courier New"/>
                <a:cs typeface="Courier New"/>
              </a:rPr>
              <a:t>document.querySelector(</a:t>
            </a:r>
            <a:r>
              <a:rPr sz="1800" spc="-5" dirty="0">
                <a:solidFill>
                  <a:srgbClr val="ACACAC"/>
                </a:solidFill>
                <a:latin typeface="Courier New"/>
                <a:cs typeface="Courier New"/>
              </a:rPr>
              <a:t>"</a:t>
            </a:r>
            <a:r>
              <a:rPr sz="1800" spc="-5" dirty="0">
                <a:solidFill>
                  <a:srgbClr val="FFE499"/>
                </a:solidFill>
                <a:latin typeface="Courier New"/>
                <a:cs typeface="Courier New"/>
              </a:rPr>
              <a:t>h1</a:t>
            </a:r>
            <a:r>
              <a:rPr sz="1800" spc="-5" dirty="0">
                <a:solidFill>
                  <a:srgbClr val="ACACAC"/>
                </a:solidFill>
                <a:latin typeface="Courier New"/>
                <a:cs typeface="Courier New"/>
              </a:rPr>
              <a:t>"</a:t>
            </a:r>
            <a:r>
              <a:rPr sz="1800" spc="-5" dirty="0">
                <a:solidFill>
                  <a:srgbClr val="CFE1F2"/>
                </a:solidFill>
                <a:latin typeface="Courier New"/>
                <a:cs typeface="Courier New"/>
              </a:rPr>
              <a:t>);  title.innerHTML </a:t>
            </a:r>
            <a:r>
              <a:rPr sz="1800" dirty="0">
                <a:solidFill>
                  <a:srgbClr val="CFE1F2"/>
                </a:solidFill>
                <a:latin typeface="Courier New"/>
                <a:cs typeface="Courier New"/>
              </a:rPr>
              <a:t>= </a:t>
            </a:r>
            <a:r>
              <a:rPr sz="1800" spc="-5" dirty="0">
                <a:solidFill>
                  <a:srgbClr val="ACACAC"/>
                </a:solidFill>
                <a:latin typeface="Courier New"/>
                <a:cs typeface="Courier New"/>
              </a:rPr>
              <a:t>"</a:t>
            </a:r>
            <a:r>
              <a:rPr sz="1800" spc="-5" dirty="0">
                <a:solidFill>
                  <a:srgbClr val="C17BA0"/>
                </a:solidFill>
                <a:latin typeface="Courier New"/>
                <a:cs typeface="Courier New"/>
              </a:rPr>
              <a:t>This is another</a:t>
            </a:r>
            <a:r>
              <a:rPr sz="1800" spc="-55" dirty="0">
                <a:solidFill>
                  <a:srgbClr val="C17BA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C17BA0"/>
                </a:solidFill>
                <a:latin typeface="Courier New"/>
                <a:cs typeface="Courier New"/>
              </a:rPr>
              <a:t>title</a:t>
            </a:r>
            <a:r>
              <a:rPr sz="1800" spc="-5" dirty="0">
                <a:solidFill>
                  <a:srgbClr val="ACACAC"/>
                </a:solidFill>
                <a:latin typeface="Courier New"/>
                <a:cs typeface="Courier New"/>
              </a:rPr>
              <a:t>"</a:t>
            </a:r>
            <a:r>
              <a:rPr sz="1800" spc="-5" dirty="0">
                <a:solidFill>
                  <a:srgbClr val="CFE1F2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ACACAC"/>
                </a:solidFill>
                <a:latin typeface="Courier New"/>
                <a:cs typeface="Courier New"/>
              </a:rPr>
              <a:t>&lt;/script&gt;</a:t>
            </a:r>
            <a:endParaRPr sz="18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ACACAC"/>
                </a:solidFill>
                <a:latin typeface="Courier New"/>
                <a:cs typeface="Courier New"/>
              </a:rPr>
              <a:t>&lt;/body&gt;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ACACAC"/>
                </a:solidFill>
                <a:latin typeface="Courier New"/>
                <a:cs typeface="Courier New"/>
              </a:rPr>
              <a:t>&lt;/html&gt;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2777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Javascript</a:t>
            </a:r>
            <a:r>
              <a:rPr spc="-245" dirty="0"/>
              <a:t> </a:t>
            </a:r>
            <a:r>
              <a:rPr spc="-5" dirty="0"/>
              <a:t>API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216356"/>
            <a:ext cx="6751955" cy="3414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Javascript comes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with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a rich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API to do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many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things</a:t>
            </a:r>
            <a:r>
              <a:rPr sz="1800" spc="-16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like: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Access the DOM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(HTML</a:t>
            </a:r>
            <a:r>
              <a:rPr sz="1800" spc="-8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nodes)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Do HTTP</a:t>
            </a:r>
            <a:r>
              <a:rPr sz="1800" spc="-4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Requests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Play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videos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sounds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Detect user actions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(mouse move, key</a:t>
            </a:r>
            <a:r>
              <a:rPr sz="1800" spc="-3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pressed)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Launch</a:t>
            </a:r>
            <a:r>
              <a:rPr sz="1800" spc="-4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Threads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Access the GPU, get the </a:t>
            </a:r>
            <a:r>
              <a:rPr sz="1800" spc="-10" dirty="0">
                <a:solidFill>
                  <a:srgbClr val="ACACAC"/>
                </a:solidFill>
                <a:latin typeface="Arial"/>
                <a:cs typeface="Arial"/>
              </a:rPr>
              <a:t>Webcam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image,</a:t>
            </a:r>
            <a:r>
              <a:rPr sz="1800" spc="-2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87500"/>
              </a:lnSpc>
            </a:pP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And the API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keeps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growing with every new update of the</a:t>
            </a:r>
            <a:r>
              <a:rPr sz="1800" spc="-17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standard. 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Check the </a:t>
            </a:r>
            <a:r>
              <a:rPr sz="1800" u="heavy" spc="-5" dirty="0">
                <a:solidFill>
                  <a:srgbClr val="4DCFE1"/>
                </a:solidFill>
                <a:uFill>
                  <a:solidFill>
                    <a:srgbClr val="4DCFE1"/>
                  </a:solidFill>
                </a:uFill>
                <a:latin typeface="Arial"/>
                <a:cs typeface="Arial"/>
              </a:rPr>
              <a:t>WEB API </a:t>
            </a:r>
            <a:r>
              <a:rPr sz="1800" u="heavy" dirty="0">
                <a:solidFill>
                  <a:srgbClr val="4DCFE1"/>
                </a:solidFill>
                <a:uFill>
                  <a:solidFill>
                    <a:srgbClr val="4DCFE1"/>
                  </a:solidFill>
                </a:uFill>
                <a:latin typeface="Arial"/>
                <a:cs typeface="Arial"/>
              </a:rPr>
              <a:t>reference</a:t>
            </a:r>
            <a:r>
              <a:rPr sz="1800" dirty="0">
                <a:solidFill>
                  <a:srgbClr val="4DCFE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to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know</a:t>
            </a:r>
            <a:r>
              <a:rPr sz="1800" spc="-9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more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4649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Javascript: retrieving</a:t>
            </a:r>
            <a:r>
              <a:rPr spc="-105" dirty="0"/>
              <a:t> </a:t>
            </a:r>
            <a:r>
              <a:rPr spc="-5" dirty="0"/>
              <a:t>element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216356"/>
            <a:ext cx="8020684" cy="2157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ACACAC"/>
                </a:solidFill>
                <a:latin typeface="Arial"/>
                <a:cs typeface="Arial"/>
              </a:rPr>
              <a:t>You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can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get elements from the DOM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(HTML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tree) using </a:t>
            </a:r>
            <a:r>
              <a:rPr sz="1800" spc="-10" dirty="0">
                <a:solidFill>
                  <a:srgbClr val="ACACAC"/>
                </a:solidFill>
                <a:latin typeface="Arial"/>
                <a:cs typeface="Arial"/>
              </a:rPr>
              <a:t>different</a:t>
            </a:r>
            <a:r>
              <a:rPr sz="1800" spc="-5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approaches.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buClr>
                <a:srgbClr val="ACACAC"/>
              </a:buClr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F0C131"/>
                </a:solidFill>
                <a:latin typeface="Arial"/>
                <a:cs typeface="Arial"/>
              </a:rPr>
              <a:t>Crawling the HTML tree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(starting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from the </a:t>
            </a:r>
            <a:r>
              <a:rPr sz="1800" spc="-30" dirty="0">
                <a:solidFill>
                  <a:srgbClr val="ACACAC"/>
                </a:solidFill>
                <a:latin typeface="Arial"/>
                <a:cs typeface="Arial"/>
              </a:rPr>
              <a:t>body,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and traversing its</a:t>
            </a:r>
            <a:r>
              <a:rPr sz="1800" spc="-8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children)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ACACAC"/>
              </a:buClr>
              <a:buFont typeface="Arial"/>
              <a:buChar char="●"/>
            </a:pPr>
            <a:endParaRPr sz="16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buClr>
                <a:srgbClr val="ACACAC"/>
              </a:buClr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F0C131"/>
                </a:solidFill>
                <a:latin typeface="Arial"/>
                <a:cs typeface="Arial"/>
              </a:rPr>
              <a:t>Using </a:t>
            </a:r>
            <a:r>
              <a:rPr sz="1800" dirty="0">
                <a:solidFill>
                  <a:srgbClr val="F0C131"/>
                </a:solidFill>
                <a:latin typeface="Arial"/>
                <a:cs typeface="Arial"/>
              </a:rPr>
              <a:t>a selector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(like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in</a:t>
            </a:r>
            <a:r>
              <a:rPr sz="1800" spc="-2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CSS)</a:t>
            </a:r>
            <a:endParaRPr sz="1800">
              <a:latin typeface="Arial"/>
              <a:cs typeface="Arial"/>
            </a:endParaRPr>
          </a:p>
          <a:p>
            <a:pPr marL="469265" marR="762635" indent="-367030">
              <a:lnSpc>
                <a:spcPct val="114599"/>
              </a:lnSpc>
              <a:spcBef>
                <a:spcPts val="1575"/>
              </a:spcBef>
              <a:buClr>
                <a:srgbClr val="ACACAC"/>
              </a:buClr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F0C131"/>
                </a:solidFill>
                <a:latin typeface="Arial"/>
                <a:cs typeface="Arial"/>
              </a:rPr>
              <a:t>Attaching events listeners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(calling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functions when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some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actions are  performed)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46469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Javascript: crawling </a:t>
            </a:r>
            <a:r>
              <a:rPr spc="-5" dirty="0"/>
              <a:t>the</a:t>
            </a:r>
            <a:r>
              <a:rPr spc="-114" dirty="0"/>
              <a:t> </a:t>
            </a:r>
            <a:r>
              <a:rPr spc="-5" dirty="0"/>
              <a:t>DOM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281173"/>
            <a:ext cx="7498715" cy="2682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0520">
              <a:lnSpc>
                <a:spcPct val="114599"/>
              </a:lnSpc>
              <a:spcBef>
                <a:spcPts val="100"/>
              </a:spcBef>
            </a:pP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From javascript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you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have </a:t>
            </a:r>
            <a:r>
              <a:rPr sz="1800" spc="-10" dirty="0">
                <a:solidFill>
                  <a:srgbClr val="ACACAC"/>
                </a:solidFill>
                <a:latin typeface="Arial"/>
                <a:cs typeface="Arial"/>
              </a:rPr>
              <a:t>different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variables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that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you can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access to get  information about the</a:t>
            </a:r>
            <a:r>
              <a:rPr sz="1800" spc="-1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website: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5"/>
              </a:spcBef>
              <a:buClr>
                <a:srgbClr val="ACACAC"/>
              </a:buClr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6D9EEB"/>
                </a:solidFill>
                <a:latin typeface="Arial"/>
                <a:cs typeface="Arial"/>
              </a:rPr>
              <a:t>document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: the DOM information</a:t>
            </a:r>
            <a:r>
              <a:rPr sz="1800" spc="-1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(HTML)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ACACAC"/>
              </a:buClr>
              <a:buFont typeface="Arial"/>
              <a:buChar char="●"/>
            </a:pPr>
            <a:endParaRPr sz="16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5"/>
              </a:spcBef>
              <a:buClr>
                <a:srgbClr val="ACACAC"/>
              </a:buClr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6D9EEB"/>
                </a:solidFill>
                <a:latin typeface="Arial"/>
                <a:cs typeface="Arial"/>
              </a:rPr>
              <a:t>window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: the browser</a:t>
            </a:r>
            <a:r>
              <a:rPr sz="1800" spc="-1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window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The document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variable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allows to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crawl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tree: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125" dirty="0">
                <a:solidFill>
                  <a:srgbClr val="A3C1F4"/>
                </a:solidFill>
                <a:latin typeface="Arial"/>
                <a:cs typeface="Arial"/>
              </a:rPr>
              <a:t>document</a:t>
            </a:r>
            <a:r>
              <a:rPr sz="1600" spc="125" dirty="0">
                <a:solidFill>
                  <a:srgbClr val="ACACAC"/>
                </a:solidFill>
                <a:latin typeface="Arial"/>
                <a:cs typeface="Arial"/>
              </a:rPr>
              <a:t>.</a:t>
            </a:r>
            <a:r>
              <a:rPr sz="1600" spc="125" dirty="0">
                <a:solidFill>
                  <a:srgbClr val="FFE499"/>
                </a:solidFill>
                <a:latin typeface="Arial"/>
                <a:cs typeface="Arial"/>
              </a:rPr>
              <a:t>body</a:t>
            </a:r>
            <a:r>
              <a:rPr sz="1600" spc="125" dirty="0">
                <a:solidFill>
                  <a:srgbClr val="ACACAC"/>
                </a:solidFill>
                <a:latin typeface="Arial"/>
                <a:cs typeface="Arial"/>
              </a:rPr>
              <a:t>.children</a:t>
            </a:r>
            <a:r>
              <a:rPr sz="1600" spc="125" dirty="0">
                <a:solidFill>
                  <a:srgbClr val="D4A5BC"/>
                </a:solidFill>
                <a:latin typeface="Arial"/>
                <a:cs typeface="Arial"/>
              </a:rPr>
              <a:t>[0] </a:t>
            </a:r>
            <a:r>
              <a:rPr sz="1600" spc="430" dirty="0">
                <a:solidFill>
                  <a:srgbClr val="B6D6A8"/>
                </a:solidFill>
                <a:latin typeface="Arial"/>
                <a:cs typeface="Arial"/>
              </a:rPr>
              <a:t>// </a:t>
            </a:r>
            <a:r>
              <a:rPr sz="1600" spc="160" dirty="0">
                <a:solidFill>
                  <a:srgbClr val="B6D6A8"/>
                </a:solidFill>
                <a:latin typeface="Arial"/>
                <a:cs typeface="Arial"/>
              </a:rPr>
              <a:t>returns </a:t>
            </a:r>
            <a:r>
              <a:rPr sz="1600" spc="130" dirty="0">
                <a:solidFill>
                  <a:srgbClr val="B6D6A8"/>
                </a:solidFill>
                <a:latin typeface="Arial"/>
                <a:cs typeface="Arial"/>
              </a:rPr>
              <a:t>the </a:t>
            </a:r>
            <a:r>
              <a:rPr sz="1600" spc="360" dirty="0">
                <a:solidFill>
                  <a:srgbClr val="B6D6A8"/>
                </a:solidFill>
                <a:latin typeface="Arial"/>
                <a:cs typeface="Arial"/>
              </a:rPr>
              <a:t>first </a:t>
            </a:r>
            <a:r>
              <a:rPr sz="1600" spc="-15" dirty="0">
                <a:solidFill>
                  <a:srgbClr val="B6D6A8"/>
                </a:solidFill>
                <a:latin typeface="Arial"/>
                <a:cs typeface="Arial"/>
              </a:rPr>
              <a:t>node </a:t>
            </a:r>
            <a:r>
              <a:rPr sz="1600" spc="175" dirty="0">
                <a:solidFill>
                  <a:srgbClr val="B6D6A8"/>
                </a:solidFill>
                <a:latin typeface="Arial"/>
                <a:cs typeface="Arial"/>
              </a:rPr>
              <a:t>inside </a:t>
            </a:r>
            <a:r>
              <a:rPr sz="1600" spc="5" dirty="0">
                <a:solidFill>
                  <a:srgbClr val="B6D6A8"/>
                </a:solidFill>
                <a:latin typeface="Arial"/>
                <a:cs typeface="Arial"/>
              </a:rPr>
              <a:t>body</a:t>
            </a:r>
            <a:r>
              <a:rPr sz="1600" spc="-100" dirty="0">
                <a:solidFill>
                  <a:srgbClr val="B6D6A8"/>
                </a:solidFill>
                <a:latin typeface="Arial"/>
                <a:cs typeface="Arial"/>
              </a:rPr>
              <a:t> </a:t>
            </a:r>
            <a:r>
              <a:rPr sz="1600" spc="130" dirty="0">
                <a:solidFill>
                  <a:srgbClr val="B6D6A8"/>
                </a:solidFill>
                <a:latin typeface="Arial"/>
                <a:cs typeface="Arial"/>
              </a:rPr>
              <a:t>tag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41948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Javascript: </a:t>
            </a:r>
            <a:r>
              <a:rPr spc="-5" dirty="0"/>
              <a:t>using</a:t>
            </a:r>
            <a:r>
              <a:rPr spc="-100" dirty="0"/>
              <a:t> </a:t>
            </a:r>
            <a:r>
              <a:rPr dirty="0"/>
              <a:t>selectors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216356"/>
            <a:ext cx="6917055" cy="2357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ACACAC"/>
                </a:solidFill>
                <a:latin typeface="Arial"/>
                <a:cs typeface="Arial"/>
              </a:rPr>
              <a:t>You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can retrieve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elements using</a:t>
            </a:r>
            <a:r>
              <a:rPr sz="1800" spc="3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selectors: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87500"/>
              </a:lnSpc>
            </a:pPr>
            <a:r>
              <a:rPr sz="1800" spc="-5" dirty="0">
                <a:solidFill>
                  <a:srgbClr val="A3C1F4"/>
                </a:solidFill>
                <a:latin typeface="Courier New"/>
                <a:cs typeface="Courier New"/>
              </a:rPr>
              <a:t>var </a:t>
            </a:r>
            <a:r>
              <a:rPr sz="1800" spc="-5" dirty="0">
                <a:solidFill>
                  <a:srgbClr val="FFE499"/>
                </a:solidFill>
                <a:latin typeface="Courier New"/>
                <a:cs typeface="Courier New"/>
              </a:rPr>
              <a:t>nodes </a:t>
            </a:r>
            <a:r>
              <a:rPr sz="1800" dirty="0">
                <a:solidFill>
                  <a:srgbClr val="A3C1F4"/>
                </a:solidFill>
                <a:latin typeface="Courier New"/>
                <a:cs typeface="Courier New"/>
              </a:rPr>
              <a:t>= </a:t>
            </a:r>
            <a:r>
              <a:rPr sz="1800" spc="-5" dirty="0">
                <a:solidFill>
                  <a:srgbClr val="A3C1F4"/>
                </a:solidFill>
                <a:latin typeface="Courier New"/>
                <a:cs typeface="Courier New"/>
              </a:rPr>
              <a:t>document.</a:t>
            </a:r>
            <a:r>
              <a:rPr sz="1800" spc="-5" dirty="0">
                <a:solidFill>
                  <a:srgbClr val="D8D1E8"/>
                </a:solidFill>
                <a:latin typeface="Courier New"/>
                <a:cs typeface="Courier New"/>
              </a:rPr>
              <a:t>querySelectorAll</a:t>
            </a:r>
            <a:r>
              <a:rPr sz="1800" spc="-5" dirty="0">
                <a:solidFill>
                  <a:srgbClr val="A3C1F4"/>
                </a:solidFill>
                <a:latin typeface="Courier New"/>
                <a:cs typeface="Courier New"/>
              </a:rPr>
              <a:t>(</a:t>
            </a:r>
            <a:r>
              <a:rPr sz="1800" spc="-5" dirty="0">
                <a:solidFill>
                  <a:srgbClr val="C17BA0"/>
                </a:solidFill>
                <a:latin typeface="Courier New"/>
                <a:cs typeface="Courier New"/>
              </a:rPr>
              <a:t>"p.intro"</a:t>
            </a:r>
            <a:r>
              <a:rPr sz="1800" spc="-5" dirty="0">
                <a:solidFill>
                  <a:srgbClr val="A3C1F4"/>
                </a:solidFill>
                <a:latin typeface="Courier New"/>
                <a:cs typeface="Courier New"/>
              </a:rPr>
              <a:t>); 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will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return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an array with all </a:t>
            </a:r>
            <a:r>
              <a:rPr sz="1800" spc="-5" dirty="0">
                <a:solidFill>
                  <a:srgbClr val="ACACAC"/>
                </a:solidFill>
                <a:latin typeface="Courier New"/>
                <a:cs typeface="Courier New"/>
              </a:rPr>
              <a:t>&lt;p class="intro"&gt;</a:t>
            </a:r>
            <a:r>
              <a:rPr sz="1800" spc="-615" dirty="0">
                <a:solidFill>
                  <a:srgbClr val="ACACAC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nodes in the web.  Or if we have already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node and we want to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search</a:t>
            </a:r>
            <a:r>
              <a:rPr sz="1800" spc="-3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inside: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A3C1F4"/>
                </a:solidFill>
                <a:latin typeface="Courier New"/>
                <a:cs typeface="Courier New"/>
              </a:rPr>
              <a:t>var </a:t>
            </a:r>
            <a:r>
              <a:rPr sz="1800" spc="-5" dirty="0">
                <a:solidFill>
                  <a:srgbClr val="FFE499"/>
                </a:solidFill>
                <a:latin typeface="Courier New"/>
                <a:cs typeface="Courier New"/>
              </a:rPr>
              <a:t>node </a:t>
            </a:r>
            <a:r>
              <a:rPr sz="1800" dirty="0">
                <a:solidFill>
                  <a:srgbClr val="A3C1F4"/>
                </a:solidFill>
                <a:latin typeface="Courier New"/>
                <a:cs typeface="Courier New"/>
              </a:rPr>
              <a:t>=</a:t>
            </a:r>
            <a:r>
              <a:rPr sz="1800" spc="-20" dirty="0">
                <a:solidFill>
                  <a:srgbClr val="A3C1F4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3C1F4"/>
                </a:solidFill>
                <a:latin typeface="Courier New"/>
                <a:cs typeface="Courier New"/>
              </a:rPr>
              <a:t>mynode.</a:t>
            </a:r>
            <a:r>
              <a:rPr sz="1800" spc="-5" dirty="0">
                <a:solidFill>
                  <a:srgbClr val="D8D1E8"/>
                </a:solidFill>
                <a:latin typeface="Courier New"/>
                <a:cs typeface="Courier New"/>
              </a:rPr>
              <a:t>querySelectorAll</a:t>
            </a:r>
            <a:r>
              <a:rPr sz="1800" spc="-5" dirty="0">
                <a:solidFill>
                  <a:srgbClr val="A3C1F4"/>
                </a:solidFill>
                <a:latin typeface="Courier New"/>
                <a:cs typeface="Courier New"/>
              </a:rPr>
              <a:t>(</a:t>
            </a:r>
            <a:r>
              <a:rPr sz="1800" spc="-5" dirty="0">
                <a:solidFill>
                  <a:srgbClr val="C17BA0"/>
                </a:solidFill>
                <a:latin typeface="Courier New"/>
                <a:cs typeface="Courier New"/>
              </a:rPr>
              <a:t>"p.intro"</a:t>
            </a:r>
            <a:r>
              <a:rPr sz="1800" spc="-5" dirty="0">
                <a:solidFill>
                  <a:srgbClr val="A3C1F4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9382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Javascript: modify</a:t>
            </a:r>
            <a:r>
              <a:rPr spc="-105" dirty="0"/>
              <a:t> </a:t>
            </a:r>
            <a:r>
              <a:rPr spc="-5" dirty="0"/>
              <a:t>nodes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094858"/>
            <a:ext cx="6590665" cy="37401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From </a:t>
            </a:r>
            <a:r>
              <a:rPr sz="1400" dirty="0">
                <a:solidFill>
                  <a:srgbClr val="ACACAC"/>
                </a:solidFill>
                <a:latin typeface="Arial"/>
                <a:cs typeface="Arial"/>
              </a:rPr>
              <a:t>JS you can change </a:t>
            </a: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the</a:t>
            </a:r>
            <a:r>
              <a:rPr sz="1400" spc="-3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attributes</a:t>
            </a:r>
            <a:endParaRPr sz="1400">
              <a:latin typeface="Arial"/>
              <a:cs typeface="Arial"/>
            </a:endParaRPr>
          </a:p>
          <a:p>
            <a:pPr marL="12700" marR="1920875">
              <a:lnSpc>
                <a:spcPct val="116100"/>
              </a:lnSpc>
            </a:pPr>
            <a:r>
              <a:rPr sz="1400" spc="-5" dirty="0">
                <a:solidFill>
                  <a:srgbClr val="CFDFE2"/>
                </a:solidFill>
                <a:latin typeface="Courier New"/>
                <a:cs typeface="Courier New"/>
              </a:rPr>
              <a:t>mynode.id </a:t>
            </a:r>
            <a:r>
              <a:rPr sz="1400" dirty="0">
                <a:solidFill>
                  <a:srgbClr val="CFDFE2"/>
                </a:solidFill>
                <a:latin typeface="Courier New"/>
                <a:cs typeface="Courier New"/>
              </a:rPr>
              <a:t>= </a:t>
            </a:r>
            <a:r>
              <a:rPr sz="1400" spc="5" dirty="0">
                <a:solidFill>
                  <a:srgbClr val="C17BA0"/>
                </a:solidFill>
                <a:latin typeface="Courier New"/>
                <a:cs typeface="Courier New"/>
              </a:rPr>
              <a:t>"intro"</a:t>
            </a:r>
            <a:r>
              <a:rPr sz="1400" spc="5" dirty="0">
                <a:solidFill>
                  <a:srgbClr val="CFDFE2"/>
                </a:solidFill>
                <a:latin typeface="Courier New"/>
                <a:cs typeface="Courier New"/>
              </a:rPr>
              <a:t>; </a:t>
            </a:r>
            <a:r>
              <a:rPr sz="1400" spc="-5" dirty="0">
                <a:solidFill>
                  <a:srgbClr val="B6D6A8"/>
                </a:solidFill>
                <a:latin typeface="Courier New"/>
                <a:cs typeface="Courier New"/>
              </a:rPr>
              <a:t>//sets an id  </a:t>
            </a:r>
            <a:r>
              <a:rPr sz="1400" spc="-5" dirty="0">
                <a:solidFill>
                  <a:srgbClr val="CFDFE2"/>
                </a:solidFill>
                <a:latin typeface="Courier New"/>
                <a:cs typeface="Courier New"/>
              </a:rPr>
              <a:t>mynode.className </a:t>
            </a:r>
            <a:r>
              <a:rPr sz="1400" dirty="0">
                <a:solidFill>
                  <a:srgbClr val="CFDFE2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C17BA0"/>
                </a:solidFill>
                <a:latin typeface="Courier New"/>
                <a:cs typeface="Courier New"/>
              </a:rPr>
              <a:t>"important" </a:t>
            </a:r>
            <a:r>
              <a:rPr sz="1400" dirty="0">
                <a:solidFill>
                  <a:srgbClr val="CFDFE2"/>
                </a:solidFill>
                <a:latin typeface="Courier New"/>
                <a:cs typeface="Courier New"/>
              </a:rPr>
              <a:t>; </a:t>
            </a:r>
            <a:r>
              <a:rPr sz="1400" spc="-5" dirty="0">
                <a:solidFill>
                  <a:srgbClr val="B6D6A8"/>
                </a:solidFill>
                <a:latin typeface="Courier New"/>
                <a:cs typeface="Courier New"/>
              </a:rPr>
              <a:t>//set</a:t>
            </a:r>
            <a:r>
              <a:rPr sz="1400" spc="-450" dirty="0">
                <a:solidFill>
                  <a:srgbClr val="B6D6A8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B6D6A8"/>
                </a:solidFill>
                <a:latin typeface="Courier New"/>
                <a:cs typeface="Courier New"/>
              </a:rPr>
              <a:t>class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solidFill>
                  <a:srgbClr val="CFDFE2"/>
                </a:solidFill>
                <a:latin typeface="Courier New"/>
                <a:cs typeface="Courier New"/>
              </a:rPr>
              <a:t>mynode.classList.add( </a:t>
            </a:r>
            <a:r>
              <a:rPr sz="1400" spc="5" dirty="0">
                <a:solidFill>
                  <a:srgbClr val="C17BA0"/>
                </a:solidFill>
                <a:latin typeface="Courier New"/>
                <a:cs typeface="Courier New"/>
              </a:rPr>
              <a:t>"good"</a:t>
            </a:r>
            <a:r>
              <a:rPr sz="1400" spc="5" dirty="0">
                <a:solidFill>
                  <a:srgbClr val="CFDFE2"/>
                </a:solidFill>
                <a:latin typeface="Courier New"/>
                <a:cs typeface="Courier New"/>
              </a:rPr>
              <a:t>); </a:t>
            </a:r>
            <a:r>
              <a:rPr sz="1400" spc="-5" dirty="0">
                <a:solidFill>
                  <a:srgbClr val="B6D6A8"/>
                </a:solidFill>
                <a:latin typeface="Courier New"/>
                <a:cs typeface="Courier New"/>
              </a:rPr>
              <a:t>//to add to the current</a:t>
            </a:r>
            <a:r>
              <a:rPr sz="1400" spc="-535" dirty="0">
                <a:solidFill>
                  <a:srgbClr val="B6D6A8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B6D6A8"/>
                </a:solidFill>
                <a:latin typeface="Courier New"/>
                <a:cs typeface="Courier New"/>
              </a:rPr>
              <a:t>classes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Change the</a:t>
            </a:r>
            <a:r>
              <a:rPr sz="1400" spc="-1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ACACAC"/>
                </a:solidFill>
                <a:latin typeface="Arial"/>
                <a:cs typeface="Arial"/>
              </a:rPr>
              <a:t>content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solidFill>
                  <a:srgbClr val="CFDFE2"/>
                </a:solidFill>
                <a:latin typeface="Courier New"/>
                <a:cs typeface="Courier New"/>
              </a:rPr>
              <a:t>mynode.innerHTML </a:t>
            </a:r>
            <a:r>
              <a:rPr sz="1400" dirty="0">
                <a:solidFill>
                  <a:srgbClr val="CFDFE2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C17BA0"/>
                </a:solidFill>
                <a:latin typeface="Courier New"/>
                <a:cs typeface="Courier New"/>
              </a:rPr>
              <a:t>"&lt;p&gt;text to show&lt;/p&gt;" </a:t>
            </a:r>
            <a:r>
              <a:rPr sz="1400" dirty="0">
                <a:solidFill>
                  <a:srgbClr val="CFDFE2"/>
                </a:solidFill>
                <a:latin typeface="Courier New"/>
                <a:cs typeface="Courier New"/>
              </a:rPr>
              <a:t>; </a:t>
            </a:r>
            <a:r>
              <a:rPr sz="1400" spc="-5" dirty="0">
                <a:solidFill>
                  <a:srgbClr val="93C37C"/>
                </a:solidFill>
                <a:latin typeface="Courier New"/>
                <a:cs typeface="Courier New"/>
              </a:rPr>
              <a:t>//change</a:t>
            </a:r>
            <a:r>
              <a:rPr sz="1400" spc="-265" dirty="0">
                <a:solidFill>
                  <a:srgbClr val="93C37C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93C37C"/>
                </a:solidFill>
                <a:latin typeface="Courier New"/>
                <a:cs typeface="Courier New"/>
              </a:rPr>
              <a:t>content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ACACAC"/>
                </a:solidFill>
                <a:latin typeface="Arial"/>
                <a:cs typeface="Arial"/>
              </a:rPr>
              <a:t>Modify </a:t>
            </a: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the </a:t>
            </a:r>
            <a:r>
              <a:rPr sz="1400" dirty="0">
                <a:solidFill>
                  <a:srgbClr val="ACACAC"/>
                </a:solidFill>
                <a:latin typeface="Arial"/>
                <a:cs typeface="Arial"/>
              </a:rPr>
              <a:t>style</a:t>
            </a:r>
            <a:r>
              <a:rPr sz="1400" spc="-1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ACACAC"/>
                </a:solidFill>
                <a:latin typeface="Arial"/>
                <a:cs typeface="Arial"/>
              </a:rPr>
              <a:t>(CSS)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solidFill>
                  <a:srgbClr val="CFDFE2"/>
                </a:solidFill>
                <a:latin typeface="Courier New"/>
                <a:cs typeface="Courier New"/>
              </a:rPr>
              <a:t>mynode.style.color </a:t>
            </a:r>
            <a:r>
              <a:rPr sz="1400" dirty="0">
                <a:solidFill>
                  <a:srgbClr val="CFDFE2"/>
                </a:solidFill>
                <a:latin typeface="Courier New"/>
                <a:cs typeface="Courier New"/>
              </a:rPr>
              <a:t>= </a:t>
            </a:r>
            <a:r>
              <a:rPr sz="1400" spc="5" dirty="0">
                <a:solidFill>
                  <a:srgbClr val="C17BA0"/>
                </a:solidFill>
                <a:latin typeface="Courier New"/>
                <a:cs typeface="Courier New"/>
              </a:rPr>
              <a:t>"red"</a:t>
            </a:r>
            <a:r>
              <a:rPr sz="1400" spc="5" dirty="0">
                <a:solidFill>
                  <a:srgbClr val="CFDFE2"/>
                </a:solidFill>
                <a:latin typeface="Courier New"/>
                <a:cs typeface="Courier New"/>
              </a:rPr>
              <a:t>; </a:t>
            </a:r>
            <a:r>
              <a:rPr sz="1400" spc="-5" dirty="0">
                <a:solidFill>
                  <a:srgbClr val="93C37C"/>
                </a:solidFill>
                <a:latin typeface="Courier New"/>
                <a:cs typeface="Courier New"/>
              </a:rPr>
              <a:t>//change any css</a:t>
            </a:r>
            <a:r>
              <a:rPr sz="1400" spc="-530" dirty="0">
                <a:solidFill>
                  <a:srgbClr val="93C37C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93C37C"/>
                </a:solidFill>
                <a:latin typeface="Courier New"/>
                <a:cs typeface="Courier New"/>
              </a:rPr>
              <a:t>properties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or add the behaviour of </a:t>
            </a:r>
            <a:r>
              <a:rPr sz="1400" dirty="0">
                <a:solidFill>
                  <a:srgbClr val="ACACAC"/>
                </a:solidFill>
                <a:latin typeface="Arial"/>
                <a:cs typeface="Arial"/>
              </a:rPr>
              <a:t>a</a:t>
            </a:r>
            <a:r>
              <a:rPr sz="1400" spc="-1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node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solidFill>
                  <a:srgbClr val="CFDFE2"/>
                </a:solidFill>
                <a:latin typeface="Courier New"/>
                <a:cs typeface="Courier New"/>
              </a:rPr>
              <a:t>mynode.addEventListener( </a:t>
            </a:r>
            <a:r>
              <a:rPr sz="1400" spc="5" dirty="0">
                <a:solidFill>
                  <a:srgbClr val="C17BA0"/>
                </a:solidFill>
                <a:latin typeface="Courier New"/>
                <a:cs typeface="Courier New"/>
              </a:rPr>
              <a:t>"click"</a:t>
            </a:r>
            <a:r>
              <a:rPr sz="1400" spc="5" dirty="0">
                <a:solidFill>
                  <a:srgbClr val="CFDFE2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CFDFE2"/>
                </a:solidFill>
                <a:latin typeface="Courier New"/>
                <a:cs typeface="Courier New"/>
              </a:rPr>
              <a:t>function(e)</a:t>
            </a:r>
            <a:r>
              <a:rPr sz="1400" spc="-500" dirty="0">
                <a:solidFill>
                  <a:srgbClr val="CFDFE2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CFDFE2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solidFill>
                  <a:srgbClr val="93C37C"/>
                </a:solidFill>
                <a:latin typeface="Courier New"/>
                <a:cs typeface="Courier New"/>
              </a:rPr>
              <a:t>//do</a:t>
            </a:r>
            <a:r>
              <a:rPr sz="1400" spc="-10" dirty="0">
                <a:solidFill>
                  <a:srgbClr val="93C37C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93C37C"/>
                </a:solidFill>
                <a:latin typeface="Courier New"/>
                <a:cs typeface="Courier New"/>
              </a:rPr>
              <a:t>something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solidFill>
                  <a:srgbClr val="CFDFE2"/>
                </a:solidFill>
                <a:latin typeface="Courier New"/>
                <a:cs typeface="Courier New"/>
              </a:rPr>
              <a:t>});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1005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Technologies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623" y="1054640"/>
            <a:ext cx="3366770" cy="3168650"/>
          </a:xfrm>
          <a:prstGeom prst="rect">
            <a:avLst/>
          </a:prstGeom>
        </p:spPr>
        <p:txBody>
          <a:bodyPr vert="horz" wrap="square" lIns="0" tIns="328930" rIns="0" bIns="0" rtlCol="0">
            <a:spAutoFit/>
          </a:bodyPr>
          <a:lstStyle/>
          <a:p>
            <a:pPr marL="608965" indent="-596900">
              <a:lnSpc>
                <a:spcPct val="100000"/>
              </a:lnSpc>
              <a:spcBef>
                <a:spcPts val="2590"/>
              </a:spcBef>
              <a:buClr>
                <a:srgbClr val="ACACAC"/>
              </a:buClr>
              <a:buChar char="●"/>
              <a:tabLst>
                <a:tab pos="609600" algn="l"/>
              </a:tabLst>
            </a:pPr>
            <a:r>
              <a:rPr sz="4800" spc="-5" dirty="0">
                <a:solidFill>
                  <a:srgbClr val="FFD866"/>
                </a:solidFill>
                <a:latin typeface="Arial"/>
                <a:cs typeface="Arial"/>
              </a:rPr>
              <a:t>HTML</a:t>
            </a:r>
            <a:endParaRPr sz="4800">
              <a:latin typeface="Arial"/>
              <a:cs typeface="Arial"/>
            </a:endParaRPr>
          </a:p>
          <a:p>
            <a:pPr marL="608965" indent="-596900">
              <a:lnSpc>
                <a:spcPct val="100000"/>
              </a:lnSpc>
              <a:spcBef>
                <a:spcPts val="2490"/>
              </a:spcBef>
              <a:buChar char="●"/>
              <a:tabLst>
                <a:tab pos="609600" algn="l"/>
              </a:tabLst>
            </a:pPr>
            <a:r>
              <a:rPr sz="4800" spc="-5" dirty="0">
                <a:solidFill>
                  <a:srgbClr val="ACACAC"/>
                </a:solidFill>
                <a:latin typeface="Arial"/>
                <a:cs typeface="Arial"/>
              </a:rPr>
              <a:t>CSS</a:t>
            </a:r>
            <a:endParaRPr sz="4800">
              <a:latin typeface="Arial"/>
              <a:cs typeface="Arial"/>
            </a:endParaRPr>
          </a:p>
          <a:p>
            <a:pPr marL="608965" indent="-596900">
              <a:lnSpc>
                <a:spcPct val="100000"/>
              </a:lnSpc>
              <a:spcBef>
                <a:spcPts val="2490"/>
              </a:spcBef>
              <a:buChar char="●"/>
              <a:tabLst>
                <a:tab pos="609600" algn="l"/>
              </a:tabLst>
            </a:pPr>
            <a:r>
              <a:rPr sz="4800" dirty="0">
                <a:solidFill>
                  <a:srgbClr val="ACACAC"/>
                </a:solidFill>
                <a:latin typeface="Arial"/>
                <a:cs typeface="Arial"/>
              </a:rPr>
              <a:t>Javascript</a:t>
            </a:r>
            <a:endParaRPr sz="4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49290" y="1452707"/>
            <a:ext cx="2959100" cy="2238375"/>
            <a:chOff x="4849290" y="1452707"/>
            <a:chExt cx="2959100" cy="2238375"/>
          </a:xfrm>
        </p:grpSpPr>
        <p:sp>
          <p:nvSpPr>
            <p:cNvPr id="5" name="object 5"/>
            <p:cNvSpPr/>
            <p:nvPr/>
          </p:nvSpPr>
          <p:spPr>
            <a:xfrm>
              <a:off x="4887390" y="1490806"/>
              <a:ext cx="2882494" cy="21618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68340" y="1471757"/>
              <a:ext cx="2921000" cy="2200275"/>
            </a:xfrm>
            <a:custGeom>
              <a:avLst/>
              <a:gdLst/>
              <a:ahLst/>
              <a:cxnLst/>
              <a:rect l="l" t="t" r="r" b="b"/>
              <a:pathLst>
                <a:path w="2921000" h="2200275">
                  <a:moveTo>
                    <a:pt x="0" y="0"/>
                  </a:moveTo>
                  <a:lnTo>
                    <a:pt x="2920594" y="0"/>
                  </a:lnTo>
                  <a:lnTo>
                    <a:pt x="2920594" y="2199960"/>
                  </a:lnTo>
                  <a:lnTo>
                    <a:pt x="0" y="2199960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879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Javascript: create</a:t>
            </a:r>
            <a:r>
              <a:rPr spc="-105" dirty="0"/>
              <a:t> </a:t>
            </a:r>
            <a:r>
              <a:rPr spc="-5" dirty="0"/>
              <a:t>nodes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184098"/>
            <a:ext cx="5396865" cy="29972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Create</a:t>
            </a:r>
            <a:r>
              <a:rPr sz="1400" spc="-1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elements: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114" dirty="0">
                <a:solidFill>
                  <a:srgbClr val="A3C1F4"/>
                </a:solidFill>
                <a:latin typeface="Arial"/>
                <a:cs typeface="Arial"/>
              </a:rPr>
              <a:t>var </a:t>
            </a:r>
            <a:r>
              <a:rPr sz="1400" spc="50" dirty="0">
                <a:solidFill>
                  <a:srgbClr val="A1C3C8"/>
                </a:solidFill>
                <a:latin typeface="Arial"/>
                <a:cs typeface="Arial"/>
              </a:rPr>
              <a:t>element </a:t>
            </a:r>
            <a:r>
              <a:rPr sz="1400" spc="-50" dirty="0">
                <a:solidFill>
                  <a:srgbClr val="A1C3C8"/>
                </a:solidFill>
                <a:latin typeface="Arial"/>
                <a:cs typeface="Arial"/>
              </a:rPr>
              <a:t>=</a:t>
            </a:r>
            <a:r>
              <a:rPr sz="1400" spc="5" dirty="0">
                <a:solidFill>
                  <a:srgbClr val="A1C3C8"/>
                </a:solidFill>
                <a:latin typeface="Arial"/>
                <a:cs typeface="Arial"/>
              </a:rPr>
              <a:t> </a:t>
            </a:r>
            <a:r>
              <a:rPr sz="1400" spc="110" dirty="0">
                <a:solidFill>
                  <a:srgbClr val="A1C3C8"/>
                </a:solidFill>
                <a:latin typeface="Arial"/>
                <a:cs typeface="Arial"/>
              </a:rPr>
              <a:t>document.</a:t>
            </a:r>
            <a:r>
              <a:rPr sz="1400" spc="110" dirty="0">
                <a:solidFill>
                  <a:srgbClr val="FFE499"/>
                </a:solidFill>
                <a:latin typeface="Arial"/>
                <a:cs typeface="Arial"/>
              </a:rPr>
              <a:t>createElement</a:t>
            </a:r>
            <a:r>
              <a:rPr sz="1400" spc="110" dirty="0">
                <a:solidFill>
                  <a:srgbClr val="A1C3C8"/>
                </a:solidFill>
                <a:latin typeface="Arial"/>
                <a:cs typeface="Arial"/>
              </a:rPr>
              <a:t>(</a:t>
            </a:r>
            <a:r>
              <a:rPr sz="1400" spc="110" dirty="0">
                <a:solidFill>
                  <a:srgbClr val="D4A5BC"/>
                </a:solidFill>
                <a:latin typeface="Arial"/>
                <a:cs typeface="Arial"/>
              </a:rPr>
              <a:t>"div"</a:t>
            </a:r>
            <a:r>
              <a:rPr sz="1400" spc="110" dirty="0">
                <a:solidFill>
                  <a:srgbClr val="A1C3C8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And attach them to the</a:t>
            </a:r>
            <a:r>
              <a:rPr sz="1400" spc="-1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DOM: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90" dirty="0">
                <a:solidFill>
                  <a:srgbClr val="A1C3C8"/>
                </a:solidFill>
                <a:latin typeface="Arial"/>
                <a:cs typeface="Arial"/>
              </a:rPr>
              <a:t>document.querySelector(</a:t>
            </a:r>
            <a:r>
              <a:rPr sz="1400" spc="90" dirty="0">
                <a:solidFill>
                  <a:srgbClr val="D4A5BC"/>
                </a:solidFill>
                <a:latin typeface="Arial"/>
                <a:cs typeface="Arial"/>
              </a:rPr>
              <a:t>"#main"</a:t>
            </a:r>
            <a:r>
              <a:rPr sz="1400" spc="90" dirty="0">
                <a:solidFill>
                  <a:srgbClr val="A1C3C8"/>
                </a:solidFill>
                <a:latin typeface="Arial"/>
                <a:cs typeface="Arial"/>
              </a:rPr>
              <a:t>).</a:t>
            </a:r>
            <a:r>
              <a:rPr sz="1400" spc="90" dirty="0">
                <a:solidFill>
                  <a:srgbClr val="FFE499"/>
                </a:solidFill>
                <a:latin typeface="Arial"/>
                <a:cs typeface="Arial"/>
              </a:rPr>
              <a:t>appendChild</a:t>
            </a:r>
            <a:r>
              <a:rPr sz="1400" spc="90" dirty="0">
                <a:solidFill>
                  <a:srgbClr val="A1C3C8"/>
                </a:solidFill>
                <a:latin typeface="Arial"/>
                <a:cs typeface="Arial"/>
              </a:rPr>
              <a:t>( </a:t>
            </a:r>
            <a:r>
              <a:rPr sz="1400" spc="50" dirty="0">
                <a:solidFill>
                  <a:srgbClr val="A1C3C8"/>
                </a:solidFill>
                <a:latin typeface="Arial"/>
                <a:cs typeface="Arial"/>
              </a:rPr>
              <a:t>element</a:t>
            </a:r>
            <a:r>
              <a:rPr sz="1400" spc="200" dirty="0">
                <a:solidFill>
                  <a:srgbClr val="A1C3C8"/>
                </a:solidFill>
                <a:latin typeface="Arial"/>
                <a:cs typeface="Arial"/>
              </a:rPr>
              <a:t> </a:t>
            </a:r>
            <a:r>
              <a:rPr sz="1400" spc="335" dirty="0">
                <a:solidFill>
                  <a:srgbClr val="A1C3C8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Or </a:t>
            </a:r>
            <a:r>
              <a:rPr sz="1400" dirty="0">
                <a:solidFill>
                  <a:srgbClr val="ACACAC"/>
                </a:solidFill>
                <a:latin typeface="Arial"/>
                <a:cs typeface="Arial"/>
              </a:rPr>
              <a:t>remove </a:t>
            </a: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it from its</a:t>
            </a:r>
            <a:r>
              <a:rPr sz="1400" spc="-2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parent:</a:t>
            </a:r>
            <a:endParaRPr sz="1400">
              <a:latin typeface="Arial"/>
              <a:cs typeface="Arial"/>
            </a:endParaRPr>
          </a:p>
          <a:p>
            <a:pPr marL="12700" marR="1077595">
              <a:lnSpc>
                <a:spcPct val="116100"/>
              </a:lnSpc>
            </a:pPr>
            <a:r>
              <a:rPr sz="1400" spc="114" dirty="0">
                <a:solidFill>
                  <a:srgbClr val="A3C1F4"/>
                </a:solidFill>
                <a:latin typeface="Arial"/>
                <a:cs typeface="Arial"/>
              </a:rPr>
              <a:t>var </a:t>
            </a:r>
            <a:r>
              <a:rPr sz="1400" spc="50" dirty="0">
                <a:solidFill>
                  <a:srgbClr val="A1C3C8"/>
                </a:solidFill>
                <a:latin typeface="Arial"/>
                <a:cs typeface="Arial"/>
              </a:rPr>
              <a:t>element </a:t>
            </a:r>
            <a:r>
              <a:rPr sz="1400" spc="-50" dirty="0">
                <a:solidFill>
                  <a:srgbClr val="A1C3C8"/>
                </a:solidFill>
                <a:latin typeface="Arial"/>
                <a:cs typeface="Arial"/>
              </a:rPr>
              <a:t>= </a:t>
            </a:r>
            <a:r>
              <a:rPr sz="1400" spc="114" dirty="0">
                <a:solidFill>
                  <a:srgbClr val="A1C3C8"/>
                </a:solidFill>
                <a:latin typeface="Arial"/>
                <a:cs typeface="Arial"/>
              </a:rPr>
              <a:t>document.querySelector(</a:t>
            </a:r>
            <a:r>
              <a:rPr sz="1400" spc="114" dirty="0">
                <a:solidFill>
                  <a:srgbClr val="D4A5BC"/>
                </a:solidFill>
                <a:latin typeface="Arial"/>
                <a:cs typeface="Arial"/>
              </a:rPr>
              <a:t>"foo"</a:t>
            </a:r>
            <a:r>
              <a:rPr sz="1400" spc="114" dirty="0">
                <a:solidFill>
                  <a:srgbClr val="A1C3C8"/>
                </a:solidFill>
                <a:latin typeface="Arial"/>
                <a:cs typeface="Arial"/>
              </a:rPr>
              <a:t>);  </a:t>
            </a:r>
            <a:r>
              <a:rPr sz="1400" spc="75" dirty="0">
                <a:solidFill>
                  <a:srgbClr val="A1C3C8"/>
                </a:solidFill>
                <a:latin typeface="Arial"/>
                <a:cs typeface="Arial"/>
              </a:rPr>
              <a:t>element.parentNode.</a:t>
            </a:r>
            <a:r>
              <a:rPr sz="1400" spc="75" dirty="0">
                <a:solidFill>
                  <a:srgbClr val="FFE499"/>
                </a:solidFill>
                <a:latin typeface="Arial"/>
                <a:cs typeface="Arial"/>
              </a:rPr>
              <a:t>removeChild</a:t>
            </a:r>
            <a:r>
              <a:rPr sz="1400" spc="75" dirty="0">
                <a:solidFill>
                  <a:srgbClr val="A1C3C8"/>
                </a:solidFill>
                <a:latin typeface="Arial"/>
                <a:cs typeface="Arial"/>
              </a:rPr>
              <a:t>( </a:t>
            </a:r>
            <a:r>
              <a:rPr sz="1400" spc="50" dirty="0">
                <a:solidFill>
                  <a:srgbClr val="A1C3C8"/>
                </a:solidFill>
                <a:latin typeface="Arial"/>
                <a:cs typeface="Arial"/>
              </a:rPr>
              <a:t>element</a:t>
            </a:r>
            <a:r>
              <a:rPr sz="1400" spc="180" dirty="0">
                <a:solidFill>
                  <a:srgbClr val="A1C3C8"/>
                </a:solidFill>
                <a:latin typeface="Arial"/>
                <a:cs typeface="Arial"/>
              </a:rPr>
              <a:t> </a:t>
            </a:r>
            <a:r>
              <a:rPr sz="1400" spc="335" dirty="0">
                <a:solidFill>
                  <a:srgbClr val="A1C3C8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45" dirty="0">
                <a:solidFill>
                  <a:srgbClr val="ACACAC"/>
                </a:solidFill>
                <a:latin typeface="Arial"/>
                <a:cs typeface="Arial"/>
              </a:rPr>
              <a:t>You </a:t>
            </a:r>
            <a:r>
              <a:rPr sz="1400" dirty="0">
                <a:solidFill>
                  <a:srgbClr val="ACACAC"/>
                </a:solidFill>
                <a:latin typeface="Arial"/>
                <a:cs typeface="Arial"/>
              </a:rPr>
              <a:t>can clone </a:t>
            </a: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an element also</a:t>
            </a:r>
            <a:r>
              <a:rPr sz="1400" spc="1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easily: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114" dirty="0">
                <a:solidFill>
                  <a:srgbClr val="A3C1F4"/>
                </a:solidFill>
                <a:latin typeface="Arial"/>
                <a:cs typeface="Arial"/>
              </a:rPr>
              <a:t>var </a:t>
            </a:r>
            <a:r>
              <a:rPr sz="1400" spc="75" dirty="0">
                <a:solidFill>
                  <a:srgbClr val="A1C3C8"/>
                </a:solidFill>
                <a:latin typeface="Arial"/>
                <a:cs typeface="Arial"/>
              </a:rPr>
              <a:t>cloned </a:t>
            </a:r>
            <a:r>
              <a:rPr sz="1400" spc="-50" dirty="0">
                <a:solidFill>
                  <a:srgbClr val="A1C3C8"/>
                </a:solidFill>
                <a:latin typeface="Arial"/>
                <a:cs typeface="Arial"/>
              </a:rPr>
              <a:t>=</a:t>
            </a:r>
            <a:r>
              <a:rPr sz="1400" spc="-35" dirty="0">
                <a:solidFill>
                  <a:srgbClr val="A1C3C8"/>
                </a:solidFill>
                <a:latin typeface="Arial"/>
                <a:cs typeface="Arial"/>
              </a:rPr>
              <a:t> </a:t>
            </a:r>
            <a:r>
              <a:rPr sz="1400" spc="105" dirty="0">
                <a:solidFill>
                  <a:srgbClr val="A1C3C8"/>
                </a:solidFill>
                <a:latin typeface="Arial"/>
                <a:cs typeface="Arial"/>
              </a:rPr>
              <a:t>element.</a:t>
            </a:r>
            <a:r>
              <a:rPr sz="1400" spc="105" dirty="0">
                <a:solidFill>
                  <a:srgbClr val="FFE499"/>
                </a:solidFill>
                <a:latin typeface="Arial"/>
                <a:cs typeface="Arial"/>
              </a:rPr>
              <a:t>cloneNode</a:t>
            </a:r>
            <a:r>
              <a:rPr sz="1400" spc="105" dirty="0">
                <a:solidFill>
                  <a:srgbClr val="A1C3C8"/>
                </a:solidFill>
                <a:latin typeface="Arial"/>
                <a:cs typeface="Arial"/>
              </a:rPr>
              <a:t>(true);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56565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Javascript: </a:t>
            </a:r>
            <a:r>
              <a:rPr spc="-5" dirty="0"/>
              <a:t>hide and </a:t>
            </a:r>
            <a:r>
              <a:rPr dirty="0"/>
              <a:t>show</a:t>
            </a:r>
            <a:r>
              <a:rPr spc="-100" dirty="0"/>
              <a:t> </a:t>
            </a:r>
            <a:r>
              <a:rPr spc="-5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217372"/>
            <a:ext cx="7611745" cy="2002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Sometimes it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may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be useful to hide one element or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show</a:t>
            </a:r>
            <a:r>
              <a:rPr sz="1600" spc="-2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ACACAC"/>
                </a:solidFill>
                <a:latin typeface="Arial"/>
                <a:cs typeface="Arial"/>
              </a:rPr>
              <a:t>another.</a:t>
            </a:r>
            <a:endParaRPr sz="1600">
              <a:latin typeface="Arial"/>
              <a:cs typeface="Arial"/>
            </a:endParaRPr>
          </a:p>
          <a:p>
            <a:pPr marL="12700" marR="1085850">
              <a:lnSpc>
                <a:spcPct val="199200"/>
              </a:lnSpc>
            </a:pPr>
            <a:r>
              <a:rPr sz="1600" spc="-55" dirty="0">
                <a:solidFill>
                  <a:srgbClr val="ACACAC"/>
                </a:solidFill>
                <a:latin typeface="Arial"/>
                <a:cs typeface="Arial"/>
              </a:rPr>
              <a:t>You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can change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an element CSS directly by accessing its property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style.  </a:t>
            </a:r>
            <a:r>
              <a:rPr sz="1600" spc="-90" dirty="0">
                <a:solidFill>
                  <a:srgbClr val="ACACAC"/>
                </a:solidFill>
                <a:latin typeface="Arial"/>
                <a:cs typeface="Arial"/>
              </a:rPr>
              <a:t>To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avoid being displayed on the web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change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display to</a:t>
            </a:r>
            <a:r>
              <a:rPr sz="1600" spc="5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"none"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13300"/>
              </a:lnSpc>
            </a:pPr>
            <a:r>
              <a:rPr sz="1600" spc="165" dirty="0">
                <a:solidFill>
                  <a:srgbClr val="ACACAC"/>
                </a:solidFill>
                <a:latin typeface="Arial"/>
                <a:cs typeface="Arial"/>
              </a:rPr>
              <a:t>element.</a:t>
            </a:r>
            <a:r>
              <a:rPr sz="1600" spc="165" dirty="0">
                <a:solidFill>
                  <a:srgbClr val="F9CA9C"/>
                </a:solidFill>
                <a:latin typeface="Arial"/>
                <a:cs typeface="Arial"/>
              </a:rPr>
              <a:t>style</a:t>
            </a:r>
            <a:r>
              <a:rPr sz="1600" spc="165" dirty="0">
                <a:solidFill>
                  <a:srgbClr val="ACACAC"/>
                </a:solidFill>
                <a:latin typeface="Arial"/>
                <a:cs typeface="Arial"/>
              </a:rPr>
              <a:t>.display </a:t>
            </a:r>
            <a:r>
              <a:rPr sz="1600" spc="-55" dirty="0">
                <a:solidFill>
                  <a:srgbClr val="ACACAC"/>
                </a:solidFill>
                <a:latin typeface="Arial"/>
                <a:cs typeface="Arial"/>
              </a:rPr>
              <a:t>= </a:t>
            </a:r>
            <a:r>
              <a:rPr sz="1600" spc="140" dirty="0">
                <a:solidFill>
                  <a:srgbClr val="D4A5BC"/>
                </a:solidFill>
                <a:latin typeface="Arial"/>
                <a:cs typeface="Arial"/>
              </a:rPr>
              <a:t>"none"</a:t>
            </a:r>
            <a:r>
              <a:rPr sz="1600" spc="140" dirty="0">
                <a:solidFill>
                  <a:srgbClr val="ACACAC"/>
                </a:solidFill>
                <a:latin typeface="Arial"/>
                <a:cs typeface="Arial"/>
              </a:rPr>
              <a:t>; </a:t>
            </a:r>
            <a:r>
              <a:rPr sz="1600" spc="200" dirty="0">
                <a:solidFill>
                  <a:srgbClr val="93C37C"/>
                </a:solidFill>
                <a:latin typeface="Arial"/>
                <a:cs typeface="Arial"/>
              </a:rPr>
              <a:t>//hides </a:t>
            </a:r>
            <a:r>
              <a:rPr sz="1600" spc="60" dirty="0">
                <a:solidFill>
                  <a:srgbClr val="93C37C"/>
                </a:solidFill>
                <a:latin typeface="Arial"/>
                <a:cs typeface="Arial"/>
              </a:rPr>
              <a:t>elements </a:t>
            </a:r>
            <a:r>
              <a:rPr sz="1600" spc="75" dirty="0">
                <a:solidFill>
                  <a:srgbClr val="93C37C"/>
                </a:solidFill>
                <a:latin typeface="Arial"/>
                <a:cs typeface="Arial"/>
              </a:rPr>
              <a:t>from </a:t>
            </a:r>
            <a:r>
              <a:rPr sz="1600" spc="90" dirty="0">
                <a:solidFill>
                  <a:srgbClr val="93C37C"/>
                </a:solidFill>
                <a:latin typeface="Arial"/>
                <a:cs typeface="Arial"/>
              </a:rPr>
              <a:t>being </a:t>
            </a:r>
            <a:r>
              <a:rPr sz="1600" spc="70" dirty="0">
                <a:solidFill>
                  <a:srgbClr val="93C37C"/>
                </a:solidFill>
                <a:latin typeface="Arial"/>
                <a:cs typeface="Arial"/>
              </a:rPr>
              <a:t>rendered  </a:t>
            </a:r>
            <a:r>
              <a:rPr sz="1600" spc="165" dirty="0">
                <a:solidFill>
                  <a:srgbClr val="ACACAC"/>
                </a:solidFill>
                <a:latin typeface="Arial"/>
                <a:cs typeface="Arial"/>
              </a:rPr>
              <a:t>element.</a:t>
            </a:r>
            <a:r>
              <a:rPr sz="1600" spc="165" dirty="0">
                <a:solidFill>
                  <a:srgbClr val="F9CA9C"/>
                </a:solidFill>
                <a:latin typeface="Arial"/>
                <a:cs typeface="Arial"/>
              </a:rPr>
              <a:t>style</a:t>
            </a:r>
            <a:r>
              <a:rPr sz="1600" spc="165" dirty="0">
                <a:solidFill>
                  <a:srgbClr val="ACACAC"/>
                </a:solidFill>
                <a:latin typeface="Arial"/>
                <a:cs typeface="Arial"/>
              </a:rPr>
              <a:t>.display </a:t>
            </a:r>
            <a:r>
              <a:rPr sz="1600" spc="-55" dirty="0">
                <a:solidFill>
                  <a:srgbClr val="ACACAC"/>
                </a:solidFill>
                <a:latin typeface="Arial"/>
                <a:cs typeface="Arial"/>
              </a:rPr>
              <a:t>= </a:t>
            </a:r>
            <a:r>
              <a:rPr sz="1600" spc="350" dirty="0">
                <a:solidFill>
                  <a:srgbClr val="D4A5BC"/>
                </a:solidFill>
                <a:latin typeface="Arial"/>
                <a:cs typeface="Arial"/>
              </a:rPr>
              <a:t>""</a:t>
            </a:r>
            <a:r>
              <a:rPr sz="1600" spc="350" dirty="0">
                <a:solidFill>
                  <a:srgbClr val="ACACAC"/>
                </a:solidFill>
                <a:latin typeface="Arial"/>
                <a:cs typeface="Arial"/>
              </a:rPr>
              <a:t>; </a:t>
            </a:r>
            <a:r>
              <a:rPr sz="1600" spc="204" dirty="0">
                <a:solidFill>
                  <a:srgbClr val="93C37C"/>
                </a:solidFill>
                <a:latin typeface="Arial"/>
                <a:cs typeface="Arial"/>
              </a:rPr>
              <a:t>//displays </a:t>
            </a:r>
            <a:r>
              <a:rPr sz="1600" spc="475" dirty="0">
                <a:solidFill>
                  <a:srgbClr val="93C37C"/>
                </a:solidFill>
                <a:latin typeface="Arial"/>
                <a:cs typeface="Arial"/>
              </a:rPr>
              <a:t>it</a:t>
            </a:r>
            <a:r>
              <a:rPr sz="1600" spc="-135" dirty="0">
                <a:solidFill>
                  <a:srgbClr val="93C37C"/>
                </a:solidFill>
                <a:latin typeface="Arial"/>
                <a:cs typeface="Arial"/>
              </a:rPr>
              <a:t> </a:t>
            </a:r>
            <a:r>
              <a:rPr sz="1600" spc="90" dirty="0">
                <a:solidFill>
                  <a:srgbClr val="93C37C"/>
                </a:solidFill>
                <a:latin typeface="Arial"/>
                <a:cs typeface="Arial"/>
              </a:rPr>
              <a:t>again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199961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90" dirty="0"/>
              <a:t> </a:t>
            </a:r>
            <a:r>
              <a:rPr spc="-5" dirty="0"/>
              <a:t>Inputs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216356"/>
            <a:ext cx="7382509" cy="2813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If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you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want the user to be able to input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some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text we use the tag</a:t>
            </a:r>
            <a:r>
              <a:rPr sz="1800" spc="-4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&lt;input&gt;: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75" dirty="0">
                <a:solidFill>
                  <a:srgbClr val="FF8905"/>
                </a:solidFill>
                <a:latin typeface="Arial"/>
                <a:cs typeface="Arial"/>
              </a:rPr>
              <a:t>&lt;</a:t>
            </a:r>
            <a:r>
              <a:rPr sz="1800" b="1" spc="75" dirty="0">
                <a:solidFill>
                  <a:srgbClr val="E66070"/>
                </a:solidFill>
                <a:latin typeface="Arial"/>
                <a:cs typeface="Arial"/>
              </a:rPr>
              <a:t>input</a:t>
            </a:r>
            <a:r>
              <a:rPr sz="1800" b="1" spc="484" dirty="0">
                <a:solidFill>
                  <a:srgbClr val="E66070"/>
                </a:solidFill>
                <a:latin typeface="Arial"/>
                <a:cs typeface="Arial"/>
              </a:rPr>
              <a:t> </a:t>
            </a:r>
            <a:r>
              <a:rPr sz="1800" spc="200" dirty="0">
                <a:solidFill>
                  <a:srgbClr val="D1D1D1"/>
                </a:solidFill>
                <a:latin typeface="Arial"/>
                <a:cs typeface="Arial"/>
              </a:rPr>
              <a:t>type</a:t>
            </a:r>
            <a:r>
              <a:rPr sz="1800" spc="200" dirty="0">
                <a:solidFill>
                  <a:srgbClr val="D1CD85"/>
                </a:solidFill>
                <a:latin typeface="Arial"/>
                <a:cs typeface="Arial"/>
              </a:rPr>
              <a:t>=</a:t>
            </a:r>
            <a:r>
              <a:rPr sz="1800" spc="200" dirty="0">
                <a:solidFill>
                  <a:srgbClr val="00C3C3"/>
                </a:solidFill>
                <a:latin typeface="Arial"/>
                <a:cs typeface="Arial"/>
              </a:rPr>
              <a:t>"text"</a:t>
            </a:r>
            <a:r>
              <a:rPr sz="1800" spc="200" dirty="0">
                <a:solidFill>
                  <a:srgbClr val="FF8905"/>
                </a:solidFill>
                <a:latin typeface="Arial"/>
                <a:cs typeface="Arial"/>
              </a:rPr>
              <a:t>/&gt;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There are other inputs,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you can </a:t>
            </a:r>
            <a:r>
              <a:rPr sz="1800" u="heavy" dirty="0">
                <a:solidFill>
                  <a:srgbClr val="4DCFE1"/>
                </a:solidFill>
                <a:uFill>
                  <a:solidFill>
                    <a:srgbClr val="4DCFE1"/>
                  </a:solidFill>
                </a:uFill>
                <a:latin typeface="Arial"/>
                <a:cs typeface="Arial"/>
              </a:rPr>
              <a:t>check </a:t>
            </a:r>
            <a:r>
              <a:rPr sz="1800" u="heavy" spc="-5" dirty="0">
                <a:solidFill>
                  <a:srgbClr val="4DCFE1"/>
                </a:solidFill>
                <a:uFill>
                  <a:solidFill>
                    <a:srgbClr val="4DCFE1"/>
                  </a:solidFill>
                </a:uFill>
                <a:latin typeface="Arial"/>
                <a:cs typeface="Arial"/>
              </a:rPr>
              <a:t>this</a:t>
            </a:r>
            <a:r>
              <a:rPr sz="1800" u="heavy" dirty="0">
                <a:solidFill>
                  <a:srgbClr val="4DCFE1"/>
                </a:solidFill>
                <a:uFill>
                  <a:solidFill>
                    <a:srgbClr val="4DCFE1"/>
                  </a:solidFill>
                </a:uFill>
                <a:latin typeface="Arial"/>
                <a:cs typeface="Arial"/>
              </a:rPr>
              <a:t> list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 marR="879475">
              <a:lnSpc>
                <a:spcPct val="187500"/>
              </a:lnSpc>
            </a:pP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From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Javascript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we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can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attach events like </a:t>
            </a:r>
            <a:r>
              <a:rPr sz="1400" dirty="0">
                <a:solidFill>
                  <a:srgbClr val="ACACAC"/>
                </a:solidFill>
                <a:latin typeface="Courier New"/>
                <a:cs typeface="Courier New"/>
              </a:rPr>
              <a:t>"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click</a:t>
            </a:r>
            <a:r>
              <a:rPr sz="1400" dirty="0">
                <a:solidFill>
                  <a:srgbClr val="ACACAC"/>
                </a:solidFill>
                <a:latin typeface="Courier New"/>
                <a:cs typeface="Courier New"/>
              </a:rPr>
              <a:t>"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or</a:t>
            </a:r>
            <a:r>
              <a:rPr sz="1800" spc="-33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ACACAC"/>
                </a:solidFill>
                <a:latin typeface="Courier New"/>
                <a:cs typeface="Courier New"/>
              </a:rPr>
              <a:t>"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keydown</a:t>
            </a:r>
            <a:r>
              <a:rPr sz="1400" dirty="0">
                <a:solidFill>
                  <a:srgbClr val="ACACAC"/>
                </a:solidFill>
                <a:latin typeface="Courier New"/>
                <a:cs typeface="Courier New"/>
              </a:rPr>
              <a:t>"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.  </a:t>
            </a:r>
            <a:r>
              <a:rPr sz="1800" spc="-100" dirty="0">
                <a:solidFill>
                  <a:srgbClr val="ACACAC"/>
                </a:solidFill>
                <a:latin typeface="Arial"/>
                <a:cs typeface="Arial"/>
              </a:rPr>
              <a:t>To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read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or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modify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content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of the</a:t>
            </a:r>
            <a:r>
              <a:rPr sz="1800" spc="6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input: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75" dirty="0">
                <a:solidFill>
                  <a:srgbClr val="E99999"/>
                </a:solidFill>
                <a:latin typeface="Arial"/>
                <a:cs typeface="Arial"/>
              </a:rPr>
              <a:t>my_input_element</a:t>
            </a:r>
            <a:r>
              <a:rPr sz="1400" spc="75" dirty="0">
                <a:solidFill>
                  <a:srgbClr val="ACACAC"/>
                </a:solidFill>
                <a:latin typeface="Arial"/>
                <a:cs typeface="Arial"/>
              </a:rPr>
              <a:t>.value </a:t>
            </a:r>
            <a:r>
              <a:rPr sz="1400" spc="-50" dirty="0">
                <a:solidFill>
                  <a:srgbClr val="ACACAC"/>
                </a:solidFill>
                <a:latin typeface="Arial"/>
                <a:cs typeface="Arial"/>
              </a:rPr>
              <a:t>= </a:t>
            </a:r>
            <a:r>
              <a:rPr sz="1400" spc="305" dirty="0">
                <a:solidFill>
                  <a:srgbClr val="ACACAC"/>
                </a:solidFill>
                <a:latin typeface="Arial"/>
                <a:cs typeface="Arial"/>
              </a:rPr>
              <a:t>""; </a:t>
            </a:r>
            <a:r>
              <a:rPr sz="1400" spc="270" dirty="0">
                <a:solidFill>
                  <a:srgbClr val="93C37C"/>
                </a:solidFill>
                <a:latin typeface="Arial"/>
                <a:cs typeface="Arial"/>
              </a:rPr>
              <a:t>//this </a:t>
            </a:r>
            <a:r>
              <a:rPr sz="1400" spc="275" dirty="0">
                <a:solidFill>
                  <a:srgbClr val="93C37C"/>
                </a:solidFill>
                <a:latin typeface="Arial"/>
                <a:cs typeface="Arial"/>
              </a:rPr>
              <a:t>will </a:t>
            </a:r>
            <a:r>
              <a:rPr sz="1400" spc="155" dirty="0">
                <a:solidFill>
                  <a:srgbClr val="93C37C"/>
                </a:solidFill>
                <a:latin typeface="Arial"/>
                <a:cs typeface="Arial"/>
              </a:rPr>
              <a:t>clear </a:t>
            </a:r>
            <a:r>
              <a:rPr sz="1400" spc="114" dirty="0">
                <a:solidFill>
                  <a:srgbClr val="93C37C"/>
                </a:solidFill>
                <a:latin typeface="Arial"/>
                <a:cs typeface="Arial"/>
              </a:rPr>
              <a:t>the </a:t>
            </a:r>
            <a:r>
              <a:rPr sz="1400" spc="200" dirty="0">
                <a:solidFill>
                  <a:srgbClr val="93C37C"/>
                </a:solidFill>
                <a:latin typeface="Arial"/>
                <a:cs typeface="Arial"/>
              </a:rPr>
              <a:t>text </a:t>
            </a:r>
            <a:r>
              <a:rPr sz="1400" spc="155" dirty="0">
                <a:solidFill>
                  <a:srgbClr val="93C37C"/>
                </a:solidFill>
                <a:latin typeface="Arial"/>
                <a:cs typeface="Arial"/>
              </a:rPr>
              <a:t>inside </a:t>
            </a:r>
            <a:r>
              <a:rPr sz="1400" spc="114" dirty="0">
                <a:solidFill>
                  <a:srgbClr val="93C37C"/>
                </a:solidFill>
                <a:latin typeface="Arial"/>
                <a:cs typeface="Arial"/>
              </a:rPr>
              <a:t>the</a:t>
            </a:r>
            <a:r>
              <a:rPr sz="1400" spc="-125" dirty="0">
                <a:solidFill>
                  <a:srgbClr val="93C37C"/>
                </a:solidFill>
                <a:latin typeface="Arial"/>
                <a:cs typeface="Arial"/>
              </a:rPr>
              <a:t> </a:t>
            </a:r>
            <a:r>
              <a:rPr sz="1400" spc="155" dirty="0">
                <a:solidFill>
                  <a:srgbClr val="93C37C"/>
                </a:solidFill>
                <a:latin typeface="Arial"/>
                <a:cs typeface="Arial"/>
              </a:rPr>
              <a:t>input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192726"/>
            <a:ext cx="339915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 </a:t>
            </a:r>
            <a:r>
              <a:rPr spc="-5" dirty="0"/>
              <a:t>of </a:t>
            </a:r>
            <a:r>
              <a:rPr dirty="0"/>
              <a:t>a</a:t>
            </a:r>
            <a:r>
              <a:rPr spc="-85" dirty="0"/>
              <a:t> </a:t>
            </a:r>
            <a:r>
              <a:rPr spc="-5" dirty="0"/>
              <a:t>website</a:t>
            </a:r>
          </a:p>
        </p:txBody>
      </p:sp>
      <p:sp>
        <p:nvSpPr>
          <p:cNvPr id="3" name="object 3"/>
          <p:cNvSpPr/>
          <p:nvPr/>
        </p:nvSpPr>
        <p:spPr>
          <a:xfrm>
            <a:off x="457199" y="820448"/>
            <a:ext cx="4039235" cy="1957070"/>
          </a:xfrm>
          <a:custGeom>
            <a:avLst/>
            <a:gdLst/>
            <a:ahLst/>
            <a:cxnLst/>
            <a:rect l="l" t="t" r="r" b="b"/>
            <a:pathLst>
              <a:path w="4039235" h="1957070">
                <a:moveTo>
                  <a:pt x="4038891" y="1956896"/>
                </a:moveTo>
                <a:lnTo>
                  <a:pt x="0" y="1956896"/>
                </a:lnTo>
                <a:lnTo>
                  <a:pt x="0" y="0"/>
                </a:lnTo>
                <a:lnTo>
                  <a:pt x="4038891" y="0"/>
                </a:lnTo>
                <a:lnTo>
                  <a:pt x="4038891" y="1956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7199" y="820448"/>
            <a:ext cx="4039235" cy="1957070"/>
          </a:xfrm>
          <a:prstGeom prst="rect">
            <a:avLst/>
          </a:prstGeom>
          <a:ln w="19049">
            <a:solidFill>
              <a:srgbClr val="EFEFEF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15"/>
              </a:spcBef>
            </a:pPr>
            <a:r>
              <a:rPr sz="1400" b="1" spc="-5" dirty="0">
                <a:solidFill>
                  <a:srgbClr val="F0C131"/>
                </a:solidFill>
                <a:latin typeface="Arial"/>
                <a:cs typeface="Arial"/>
              </a:rPr>
              <a:t>HTML in</a:t>
            </a:r>
            <a:r>
              <a:rPr sz="1400" b="1" spc="-30" dirty="0">
                <a:solidFill>
                  <a:srgbClr val="F0C13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index.html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 dirty="0">
              <a:latin typeface="Arial"/>
              <a:cs typeface="Arial"/>
            </a:endParaRPr>
          </a:p>
          <a:p>
            <a:pPr marL="85090">
              <a:lnSpc>
                <a:spcPct val="100000"/>
              </a:lnSpc>
            </a:pPr>
            <a:r>
              <a:rPr sz="1200" spc="155" dirty="0">
                <a:solidFill>
                  <a:srgbClr val="9EC4E8"/>
                </a:solidFill>
                <a:latin typeface="Arial"/>
                <a:cs typeface="Arial"/>
              </a:rPr>
              <a:t>&lt;link </a:t>
            </a:r>
            <a:r>
              <a:rPr sz="1200" spc="140" dirty="0">
                <a:solidFill>
                  <a:srgbClr val="ACACAC"/>
                </a:solidFill>
                <a:latin typeface="Arial"/>
                <a:cs typeface="Arial"/>
              </a:rPr>
              <a:t>href="</a:t>
            </a:r>
            <a:r>
              <a:rPr sz="1200" spc="140" dirty="0">
                <a:solidFill>
                  <a:srgbClr val="FF00FF"/>
                </a:solidFill>
                <a:latin typeface="Arial"/>
                <a:cs typeface="Arial"/>
              </a:rPr>
              <a:t>style.css</a:t>
            </a:r>
            <a:r>
              <a:rPr sz="1200" spc="140" dirty="0">
                <a:solidFill>
                  <a:srgbClr val="ACACAC"/>
                </a:solidFill>
                <a:latin typeface="Arial"/>
                <a:cs typeface="Arial"/>
              </a:rPr>
              <a:t>"</a:t>
            </a:r>
            <a:r>
              <a:rPr sz="120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200" spc="135" dirty="0">
                <a:solidFill>
                  <a:srgbClr val="ACACAC"/>
                </a:solidFill>
                <a:latin typeface="Arial"/>
                <a:cs typeface="Arial"/>
              </a:rPr>
              <a:t>rel="stylesheet"/&gt;</a:t>
            </a:r>
            <a:endParaRPr sz="1200" dirty="0">
              <a:latin typeface="Arial"/>
              <a:cs typeface="Arial"/>
            </a:endParaRPr>
          </a:p>
          <a:p>
            <a:pPr marL="85090">
              <a:lnSpc>
                <a:spcPct val="100000"/>
              </a:lnSpc>
              <a:spcBef>
                <a:spcPts val="210"/>
              </a:spcBef>
            </a:pPr>
            <a:r>
              <a:rPr sz="1200" spc="-25" dirty="0">
                <a:solidFill>
                  <a:srgbClr val="9EC4E8"/>
                </a:solidFill>
                <a:latin typeface="Arial"/>
                <a:cs typeface="Arial"/>
              </a:rPr>
              <a:t>&lt;h1&gt;Welcome&lt;/h1&gt;</a:t>
            </a:r>
            <a:endParaRPr sz="1200" dirty="0">
              <a:latin typeface="Arial"/>
              <a:cs typeface="Arial"/>
            </a:endParaRPr>
          </a:p>
          <a:p>
            <a:pPr marL="85090">
              <a:lnSpc>
                <a:spcPct val="100000"/>
              </a:lnSpc>
              <a:spcBef>
                <a:spcPts val="210"/>
              </a:spcBef>
            </a:pPr>
            <a:r>
              <a:rPr sz="1200" spc="-35" dirty="0">
                <a:solidFill>
                  <a:srgbClr val="9EC4E8"/>
                </a:solidFill>
                <a:latin typeface="Arial"/>
                <a:cs typeface="Arial"/>
              </a:rPr>
              <a:t>&lt;p&gt;</a:t>
            </a:r>
            <a:endParaRPr sz="1200" dirty="0">
              <a:latin typeface="Arial"/>
              <a:cs typeface="Arial"/>
            </a:endParaRPr>
          </a:p>
          <a:p>
            <a:pPr marL="542290">
              <a:lnSpc>
                <a:spcPct val="100000"/>
              </a:lnSpc>
              <a:spcBef>
                <a:spcPts val="210"/>
              </a:spcBef>
            </a:pPr>
            <a:r>
              <a:rPr sz="1200" spc="90" dirty="0">
                <a:solidFill>
                  <a:srgbClr val="9EC4E8"/>
                </a:solidFill>
                <a:latin typeface="Arial"/>
                <a:cs typeface="Arial"/>
              </a:rPr>
              <a:t>&lt;</a:t>
            </a:r>
            <a:r>
              <a:rPr sz="1200" spc="90" dirty="0">
                <a:solidFill>
                  <a:srgbClr val="8E7CC3"/>
                </a:solidFill>
                <a:latin typeface="Arial"/>
                <a:cs typeface="Arial"/>
              </a:rPr>
              <a:t>button</a:t>
            </a:r>
            <a:r>
              <a:rPr sz="1200" spc="90" dirty="0">
                <a:solidFill>
                  <a:srgbClr val="9EC4E8"/>
                </a:solidFill>
                <a:latin typeface="Arial"/>
                <a:cs typeface="Arial"/>
              </a:rPr>
              <a:t>&gt;</a:t>
            </a:r>
            <a:r>
              <a:rPr sz="1200" spc="90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1200" spc="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200" spc="40" dirty="0">
                <a:solidFill>
                  <a:srgbClr val="9EC4E8"/>
                </a:solidFill>
                <a:latin typeface="Arial"/>
                <a:cs typeface="Arial"/>
              </a:rPr>
              <a:t>&lt;/</a:t>
            </a:r>
            <a:r>
              <a:rPr sz="1200" spc="40" dirty="0">
                <a:solidFill>
                  <a:srgbClr val="8E7CC3"/>
                </a:solidFill>
                <a:latin typeface="Arial"/>
                <a:cs typeface="Arial"/>
              </a:rPr>
              <a:t>button</a:t>
            </a:r>
            <a:r>
              <a:rPr sz="1200" spc="40" dirty="0">
                <a:solidFill>
                  <a:srgbClr val="9EC4E8"/>
                </a:solidFill>
                <a:latin typeface="Arial"/>
                <a:cs typeface="Arial"/>
              </a:rPr>
              <a:t>&gt;</a:t>
            </a:r>
            <a:endParaRPr sz="1200" dirty="0">
              <a:latin typeface="Arial"/>
              <a:cs typeface="Arial"/>
            </a:endParaRPr>
          </a:p>
          <a:p>
            <a:pPr marL="85090">
              <a:lnSpc>
                <a:spcPct val="100000"/>
              </a:lnSpc>
              <a:spcBef>
                <a:spcPts val="210"/>
              </a:spcBef>
            </a:pPr>
            <a:r>
              <a:rPr sz="1200" spc="50" dirty="0">
                <a:solidFill>
                  <a:srgbClr val="9EC4E8"/>
                </a:solidFill>
                <a:latin typeface="Arial"/>
                <a:cs typeface="Arial"/>
              </a:rPr>
              <a:t>&lt;/p&gt;</a:t>
            </a:r>
            <a:endParaRPr sz="1200" dirty="0">
              <a:latin typeface="Arial"/>
              <a:cs typeface="Arial"/>
            </a:endParaRPr>
          </a:p>
          <a:p>
            <a:pPr marL="85090">
              <a:lnSpc>
                <a:spcPct val="100000"/>
              </a:lnSpc>
              <a:spcBef>
                <a:spcPts val="210"/>
              </a:spcBef>
            </a:pPr>
            <a:r>
              <a:rPr sz="1200" spc="145" dirty="0">
                <a:solidFill>
                  <a:srgbClr val="9EC4E8"/>
                </a:solidFill>
                <a:latin typeface="Arial"/>
                <a:cs typeface="Arial"/>
              </a:rPr>
              <a:t>&lt;script</a:t>
            </a:r>
            <a:r>
              <a:rPr sz="1200" spc="320" dirty="0">
                <a:solidFill>
                  <a:srgbClr val="9EC4E8"/>
                </a:solidFill>
                <a:latin typeface="Arial"/>
                <a:cs typeface="Arial"/>
              </a:rPr>
              <a:t> </a:t>
            </a:r>
            <a:r>
              <a:rPr sz="1200" spc="125" dirty="0">
                <a:solidFill>
                  <a:srgbClr val="9EC4E8"/>
                </a:solidFill>
                <a:latin typeface="Arial"/>
                <a:cs typeface="Arial"/>
              </a:rPr>
              <a:t>src=”</a:t>
            </a:r>
            <a:r>
              <a:rPr sz="1200" spc="125" dirty="0">
                <a:solidFill>
                  <a:srgbClr val="00FF00"/>
                </a:solidFill>
                <a:latin typeface="Arial"/>
                <a:cs typeface="Arial"/>
              </a:rPr>
              <a:t>code.js</a:t>
            </a:r>
            <a:r>
              <a:rPr sz="1200" spc="125" dirty="0">
                <a:solidFill>
                  <a:srgbClr val="9EC4E8"/>
                </a:solidFill>
                <a:latin typeface="Arial"/>
                <a:cs typeface="Arial"/>
              </a:rPr>
              <a:t>”/&gt;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199" y="2891169"/>
            <a:ext cx="4039235" cy="1816735"/>
          </a:xfrm>
          <a:prstGeom prst="rect">
            <a:avLst/>
          </a:prstGeom>
          <a:solidFill>
            <a:srgbClr val="000000"/>
          </a:solidFill>
          <a:ln w="19049">
            <a:solidFill>
              <a:srgbClr val="FF00FF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20"/>
              </a:spcBef>
            </a:pPr>
            <a:r>
              <a:rPr sz="1400" b="1" spc="-5" dirty="0">
                <a:solidFill>
                  <a:srgbClr val="F0C131"/>
                </a:solidFill>
                <a:latin typeface="Arial"/>
                <a:cs typeface="Arial"/>
              </a:rPr>
              <a:t>CSS in </a:t>
            </a:r>
            <a:r>
              <a:rPr sz="1400" dirty="0">
                <a:solidFill>
                  <a:srgbClr val="FF00FF"/>
                </a:solidFill>
                <a:latin typeface="Arial"/>
                <a:cs typeface="Arial"/>
              </a:rPr>
              <a:t>style.css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Arial"/>
              <a:cs typeface="Arial"/>
            </a:endParaRPr>
          </a:p>
          <a:p>
            <a:pPr marL="85090" marR="2092325">
              <a:lnSpc>
                <a:spcPct val="116100"/>
              </a:lnSpc>
            </a:pPr>
            <a:r>
              <a:rPr sz="1400" spc="-15" dirty="0">
                <a:solidFill>
                  <a:srgbClr val="9EC4E8"/>
                </a:solidFill>
                <a:latin typeface="Arial"/>
                <a:cs typeface="Arial"/>
              </a:rPr>
              <a:t>h1 </a:t>
            </a:r>
            <a:r>
              <a:rPr sz="1400" spc="300" dirty="0">
                <a:solidFill>
                  <a:srgbClr val="9EC4E8"/>
                </a:solidFill>
                <a:latin typeface="Arial"/>
                <a:cs typeface="Arial"/>
              </a:rPr>
              <a:t>{ </a:t>
            </a:r>
            <a:r>
              <a:rPr sz="1400" spc="195" dirty="0">
                <a:solidFill>
                  <a:srgbClr val="9EC4E8"/>
                </a:solidFill>
                <a:latin typeface="Arial"/>
                <a:cs typeface="Arial"/>
              </a:rPr>
              <a:t>color: </a:t>
            </a:r>
            <a:r>
              <a:rPr sz="1400" spc="65" dirty="0">
                <a:solidFill>
                  <a:srgbClr val="9EC4E8"/>
                </a:solidFill>
                <a:latin typeface="Arial"/>
                <a:cs typeface="Arial"/>
              </a:rPr>
              <a:t>#333; </a:t>
            </a:r>
            <a:r>
              <a:rPr sz="1400" spc="300" dirty="0">
                <a:solidFill>
                  <a:srgbClr val="9EC4E8"/>
                </a:solidFill>
                <a:latin typeface="Arial"/>
                <a:cs typeface="Arial"/>
              </a:rPr>
              <a:t>}  </a:t>
            </a:r>
            <a:r>
              <a:rPr sz="1400" spc="114" dirty="0">
                <a:solidFill>
                  <a:srgbClr val="8E7CC3"/>
                </a:solidFill>
                <a:latin typeface="Arial"/>
                <a:cs typeface="Arial"/>
              </a:rPr>
              <a:t>button</a:t>
            </a:r>
            <a:r>
              <a:rPr sz="1400" spc="380" dirty="0">
                <a:solidFill>
                  <a:srgbClr val="8E7CC3"/>
                </a:solidFill>
                <a:latin typeface="Arial"/>
                <a:cs typeface="Arial"/>
              </a:rPr>
              <a:t> </a:t>
            </a:r>
            <a:r>
              <a:rPr sz="1400" spc="300" dirty="0">
                <a:solidFill>
                  <a:srgbClr val="9EC4E8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542290" marR="1245235">
              <a:lnSpc>
                <a:spcPct val="116100"/>
              </a:lnSpc>
            </a:pPr>
            <a:r>
              <a:rPr sz="1400" spc="130" dirty="0">
                <a:solidFill>
                  <a:srgbClr val="9EC4E8"/>
                </a:solidFill>
                <a:latin typeface="Arial"/>
                <a:cs typeface="Arial"/>
              </a:rPr>
              <a:t>border: </a:t>
            </a:r>
            <a:r>
              <a:rPr sz="1400" spc="10" dirty="0">
                <a:solidFill>
                  <a:srgbClr val="9EC4E8"/>
                </a:solidFill>
                <a:latin typeface="Arial"/>
                <a:cs typeface="Arial"/>
              </a:rPr>
              <a:t>2px </a:t>
            </a:r>
            <a:r>
              <a:rPr sz="1400" spc="185" dirty="0">
                <a:solidFill>
                  <a:srgbClr val="9EC4E8"/>
                </a:solidFill>
                <a:latin typeface="Arial"/>
                <a:cs typeface="Arial"/>
              </a:rPr>
              <a:t>solid </a:t>
            </a:r>
            <a:r>
              <a:rPr sz="1400" spc="-30" dirty="0">
                <a:solidFill>
                  <a:srgbClr val="9EC4E8"/>
                </a:solidFill>
                <a:latin typeface="Arial"/>
                <a:cs typeface="Arial"/>
              </a:rPr>
              <a:t>#AAA;  </a:t>
            </a:r>
            <a:r>
              <a:rPr sz="1400" spc="105" dirty="0">
                <a:solidFill>
                  <a:srgbClr val="9EC4E8"/>
                </a:solidFill>
                <a:latin typeface="Arial"/>
                <a:cs typeface="Arial"/>
              </a:rPr>
              <a:t>background-color:</a:t>
            </a:r>
            <a:r>
              <a:rPr sz="1400" spc="315" dirty="0">
                <a:solidFill>
                  <a:srgbClr val="9EC4E8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9EC4E8"/>
                </a:solidFill>
                <a:latin typeface="Arial"/>
                <a:cs typeface="Arial"/>
              </a:rPr>
              <a:t>#555;</a:t>
            </a:r>
            <a:endParaRPr sz="1400">
              <a:latin typeface="Arial"/>
              <a:cs typeface="Arial"/>
            </a:endParaRPr>
          </a:p>
          <a:p>
            <a:pPr marL="85090">
              <a:lnSpc>
                <a:spcPct val="100000"/>
              </a:lnSpc>
              <a:spcBef>
                <a:spcPts val="270"/>
              </a:spcBef>
            </a:pPr>
            <a:r>
              <a:rPr sz="1400" spc="300" dirty="0">
                <a:solidFill>
                  <a:srgbClr val="9EC4E8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16840" y="820448"/>
            <a:ext cx="4399915" cy="3937000"/>
          </a:xfrm>
          <a:custGeom>
            <a:avLst/>
            <a:gdLst/>
            <a:ahLst/>
            <a:cxnLst/>
            <a:rect l="l" t="t" r="r" b="b"/>
            <a:pathLst>
              <a:path w="4399915" h="3937000">
                <a:moveTo>
                  <a:pt x="4399491" y="3936892"/>
                </a:moveTo>
                <a:lnTo>
                  <a:pt x="0" y="3936892"/>
                </a:lnTo>
                <a:lnTo>
                  <a:pt x="0" y="0"/>
                </a:lnTo>
                <a:lnTo>
                  <a:pt x="4399491" y="0"/>
                </a:lnTo>
                <a:lnTo>
                  <a:pt x="4399491" y="3936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16840" y="820448"/>
            <a:ext cx="4399915" cy="3937000"/>
          </a:xfrm>
          <a:prstGeom prst="rect">
            <a:avLst/>
          </a:prstGeom>
          <a:ln w="19049">
            <a:solidFill>
              <a:srgbClr val="00FF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00"/>
              </a:spcBef>
            </a:pPr>
            <a:r>
              <a:rPr sz="1800" b="1" spc="-5" dirty="0">
                <a:solidFill>
                  <a:srgbClr val="F0C131"/>
                </a:solidFill>
                <a:latin typeface="Arial"/>
                <a:cs typeface="Arial"/>
              </a:rPr>
              <a:t>Javascript in</a:t>
            </a:r>
            <a:r>
              <a:rPr sz="1800" b="1" dirty="0">
                <a:solidFill>
                  <a:srgbClr val="F0C131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FF00"/>
                </a:solidFill>
                <a:latin typeface="Arial"/>
                <a:cs typeface="Arial"/>
              </a:rPr>
              <a:t>code.js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5"/>
              </a:spcBef>
            </a:pPr>
            <a:r>
              <a:rPr sz="1200" spc="185" dirty="0">
                <a:solidFill>
                  <a:srgbClr val="B6D6A8"/>
                </a:solidFill>
                <a:latin typeface="Arial"/>
                <a:cs typeface="Arial"/>
              </a:rPr>
              <a:t>//fetch </a:t>
            </a:r>
            <a:r>
              <a:rPr sz="1200" spc="100" dirty="0">
                <a:solidFill>
                  <a:srgbClr val="B6D6A8"/>
                </a:solidFill>
                <a:latin typeface="Arial"/>
                <a:cs typeface="Arial"/>
              </a:rPr>
              <a:t>the </a:t>
            </a:r>
            <a:r>
              <a:rPr sz="1200" spc="95" dirty="0">
                <a:solidFill>
                  <a:srgbClr val="B6D6A8"/>
                </a:solidFill>
                <a:latin typeface="Arial"/>
                <a:cs typeface="Arial"/>
              </a:rPr>
              <a:t>button </a:t>
            </a:r>
            <a:r>
              <a:rPr sz="1200" spc="55" dirty="0">
                <a:solidFill>
                  <a:srgbClr val="B6D6A8"/>
                </a:solidFill>
                <a:latin typeface="Arial"/>
                <a:cs typeface="Arial"/>
              </a:rPr>
              <a:t>from </a:t>
            </a:r>
            <a:r>
              <a:rPr sz="1200" spc="100" dirty="0">
                <a:solidFill>
                  <a:srgbClr val="B6D6A8"/>
                </a:solidFill>
                <a:latin typeface="Arial"/>
                <a:cs typeface="Arial"/>
              </a:rPr>
              <a:t>the</a:t>
            </a:r>
            <a:r>
              <a:rPr sz="1200" spc="-80" dirty="0">
                <a:solidFill>
                  <a:srgbClr val="B6D6A8"/>
                </a:solidFill>
                <a:latin typeface="Arial"/>
                <a:cs typeface="Arial"/>
              </a:rPr>
              <a:t> </a:t>
            </a:r>
            <a:r>
              <a:rPr sz="1200" spc="-280" dirty="0">
                <a:solidFill>
                  <a:srgbClr val="B6D6A8"/>
                </a:solidFill>
                <a:latin typeface="Arial"/>
                <a:cs typeface="Arial"/>
              </a:rPr>
              <a:t>DOM</a:t>
            </a:r>
            <a:endParaRPr sz="12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209"/>
              </a:spcBef>
            </a:pPr>
            <a:r>
              <a:rPr sz="1200" spc="100" dirty="0">
                <a:solidFill>
                  <a:srgbClr val="9EC4E8"/>
                </a:solidFill>
                <a:latin typeface="Arial"/>
                <a:cs typeface="Arial"/>
              </a:rPr>
              <a:t>var </a:t>
            </a:r>
            <a:r>
              <a:rPr sz="1200" spc="95" dirty="0">
                <a:solidFill>
                  <a:srgbClr val="8E7CC3"/>
                </a:solidFill>
                <a:latin typeface="Arial"/>
                <a:cs typeface="Arial"/>
              </a:rPr>
              <a:t>button </a:t>
            </a:r>
            <a:r>
              <a:rPr sz="1200" spc="-45" dirty="0">
                <a:solidFill>
                  <a:srgbClr val="9EC4E8"/>
                </a:solidFill>
                <a:latin typeface="Arial"/>
                <a:cs typeface="Arial"/>
              </a:rPr>
              <a:t>=</a:t>
            </a:r>
            <a:r>
              <a:rPr sz="1200" spc="-70" dirty="0">
                <a:solidFill>
                  <a:srgbClr val="9EC4E8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2F2F2"/>
                </a:solidFill>
                <a:latin typeface="Arial"/>
                <a:cs typeface="Arial"/>
              </a:rPr>
              <a:t>document</a:t>
            </a:r>
            <a:r>
              <a:rPr sz="1200" spc="100" dirty="0">
                <a:solidFill>
                  <a:srgbClr val="9EC4E8"/>
                </a:solidFill>
                <a:latin typeface="Arial"/>
                <a:cs typeface="Arial"/>
              </a:rPr>
              <a:t>.</a:t>
            </a:r>
            <a:r>
              <a:rPr sz="1200" spc="100" dirty="0">
                <a:solidFill>
                  <a:srgbClr val="D8D1E8"/>
                </a:solidFill>
                <a:latin typeface="Arial"/>
                <a:cs typeface="Arial"/>
              </a:rPr>
              <a:t>querySelector</a:t>
            </a:r>
            <a:r>
              <a:rPr sz="1200" spc="100" dirty="0">
                <a:solidFill>
                  <a:srgbClr val="9EC4E8"/>
                </a:solidFill>
                <a:latin typeface="Arial"/>
                <a:cs typeface="Arial"/>
              </a:rPr>
              <a:t>(</a:t>
            </a:r>
            <a:r>
              <a:rPr sz="1200" spc="100" dirty="0">
                <a:solidFill>
                  <a:srgbClr val="E9D1DB"/>
                </a:solidFill>
                <a:latin typeface="Arial"/>
                <a:cs typeface="Arial"/>
              </a:rPr>
              <a:t>“button”</a:t>
            </a:r>
            <a:r>
              <a:rPr sz="1200" spc="100" dirty="0">
                <a:solidFill>
                  <a:srgbClr val="9EC4E8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Arial"/>
              <a:cs typeface="Arial"/>
            </a:endParaRPr>
          </a:p>
          <a:p>
            <a:pPr marL="85725" marR="535305">
              <a:lnSpc>
                <a:spcPct val="114599"/>
              </a:lnSpc>
              <a:spcBef>
                <a:spcPts val="5"/>
              </a:spcBef>
            </a:pPr>
            <a:r>
              <a:rPr sz="1200" spc="160" dirty="0">
                <a:solidFill>
                  <a:srgbClr val="D8E9D3"/>
                </a:solidFill>
                <a:latin typeface="Arial"/>
                <a:cs typeface="Arial"/>
              </a:rPr>
              <a:t>//attach </a:t>
            </a:r>
            <a:r>
              <a:rPr sz="1200" spc="-15" dirty="0">
                <a:solidFill>
                  <a:srgbClr val="D8E9D3"/>
                </a:solidFill>
                <a:latin typeface="Arial"/>
                <a:cs typeface="Arial"/>
              </a:rPr>
              <a:t>and </a:t>
            </a:r>
            <a:r>
              <a:rPr sz="1200" spc="65" dirty="0">
                <a:solidFill>
                  <a:srgbClr val="D8E9D3"/>
                </a:solidFill>
                <a:latin typeface="Arial"/>
                <a:cs typeface="Arial"/>
              </a:rPr>
              <a:t>event </a:t>
            </a:r>
            <a:r>
              <a:rPr sz="1200" spc="-65" dirty="0">
                <a:solidFill>
                  <a:srgbClr val="D8E9D3"/>
                </a:solidFill>
                <a:latin typeface="Arial"/>
                <a:cs typeface="Arial"/>
              </a:rPr>
              <a:t>when </a:t>
            </a:r>
            <a:r>
              <a:rPr sz="1200" spc="100" dirty="0">
                <a:solidFill>
                  <a:srgbClr val="D8E9D3"/>
                </a:solidFill>
                <a:latin typeface="Arial"/>
                <a:cs typeface="Arial"/>
              </a:rPr>
              <a:t>the </a:t>
            </a:r>
            <a:r>
              <a:rPr sz="1200" spc="70" dirty="0">
                <a:solidFill>
                  <a:srgbClr val="D8E9D3"/>
                </a:solidFill>
                <a:latin typeface="Arial"/>
                <a:cs typeface="Arial"/>
              </a:rPr>
              <a:t>user </a:t>
            </a:r>
            <a:r>
              <a:rPr sz="1200" spc="165" dirty="0">
                <a:solidFill>
                  <a:srgbClr val="D8E9D3"/>
                </a:solidFill>
                <a:latin typeface="Arial"/>
                <a:cs typeface="Arial"/>
              </a:rPr>
              <a:t>clicks </a:t>
            </a:r>
            <a:r>
              <a:rPr sz="1200" spc="350" dirty="0">
                <a:solidFill>
                  <a:srgbClr val="D8E9D3"/>
                </a:solidFill>
                <a:latin typeface="Arial"/>
                <a:cs typeface="Arial"/>
              </a:rPr>
              <a:t>it  </a:t>
            </a:r>
            <a:r>
              <a:rPr sz="1200" spc="125" dirty="0">
                <a:solidFill>
                  <a:srgbClr val="8E7CC3"/>
                </a:solidFill>
                <a:latin typeface="Arial"/>
                <a:cs typeface="Arial"/>
              </a:rPr>
              <a:t>button</a:t>
            </a:r>
            <a:r>
              <a:rPr sz="1200" spc="125" dirty="0">
                <a:solidFill>
                  <a:srgbClr val="9EC4E8"/>
                </a:solidFill>
                <a:latin typeface="Arial"/>
                <a:cs typeface="Arial"/>
              </a:rPr>
              <a:t>.addEventListener(</a:t>
            </a:r>
            <a:r>
              <a:rPr sz="1200" spc="125" dirty="0">
                <a:solidFill>
                  <a:srgbClr val="D4A5BC"/>
                </a:solidFill>
                <a:latin typeface="Arial"/>
                <a:cs typeface="Arial"/>
              </a:rPr>
              <a:t>“click”</a:t>
            </a:r>
            <a:r>
              <a:rPr sz="1200" spc="125" dirty="0">
                <a:solidFill>
                  <a:srgbClr val="9EC4E8"/>
                </a:solidFill>
                <a:latin typeface="Arial"/>
                <a:cs typeface="Arial"/>
              </a:rPr>
              <a:t>,</a:t>
            </a:r>
            <a:r>
              <a:rPr sz="1200" spc="345" dirty="0">
                <a:solidFill>
                  <a:srgbClr val="9EC4E8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F0C131"/>
                </a:solidFill>
                <a:latin typeface="Arial"/>
                <a:cs typeface="Arial"/>
              </a:rPr>
              <a:t>myfunction</a:t>
            </a:r>
            <a:r>
              <a:rPr sz="1200" spc="110" dirty="0">
                <a:solidFill>
                  <a:srgbClr val="9EC4E8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Arial"/>
              <a:cs typeface="Arial"/>
            </a:endParaRPr>
          </a:p>
          <a:p>
            <a:pPr marL="85725" marR="127635">
              <a:lnSpc>
                <a:spcPct val="114599"/>
              </a:lnSpc>
              <a:spcBef>
                <a:spcPts val="5"/>
              </a:spcBef>
            </a:pPr>
            <a:r>
              <a:rPr sz="1200" spc="155" dirty="0">
                <a:solidFill>
                  <a:srgbClr val="B6D6A8"/>
                </a:solidFill>
                <a:latin typeface="Arial"/>
                <a:cs typeface="Arial"/>
              </a:rPr>
              <a:t>//create </a:t>
            </a:r>
            <a:r>
              <a:rPr sz="1200" spc="100" dirty="0">
                <a:solidFill>
                  <a:srgbClr val="B6D6A8"/>
                </a:solidFill>
                <a:latin typeface="Arial"/>
                <a:cs typeface="Arial"/>
              </a:rPr>
              <a:t>the </a:t>
            </a:r>
            <a:r>
              <a:rPr sz="1200" spc="130" dirty="0">
                <a:solidFill>
                  <a:srgbClr val="B6D6A8"/>
                </a:solidFill>
                <a:latin typeface="Arial"/>
                <a:cs typeface="Arial"/>
              </a:rPr>
              <a:t>function </a:t>
            </a:r>
            <a:r>
              <a:rPr sz="1200" spc="155" dirty="0">
                <a:solidFill>
                  <a:srgbClr val="B6D6A8"/>
                </a:solidFill>
                <a:latin typeface="Arial"/>
                <a:cs typeface="Arial"/>
              </a:rPr>
              <a:t>that </a:t>
            </a:r>
            <a:r>
              <a:rPr sz="1200" spc="235" dirty="0">
                <a:solidFill>
                  <a:srgbClr val="B6D6A8"/>
                </a:solidFill>
                <a:latin typeface="Arial"/>
                <a:cs typeface="Arial"/>
              </a:rPr>
              <a:t>will </a:t>
            </a:r>
            <a:r>
              <a:rPr sz="1200" spc="-15" dirty="0">
                <a:solidFill>
                  <a:srgbClr val="B6D6A8"/>
                </a:solidFill>
                <a:latin typeface="Arial"/>
                <a:cs typeface="Arial"/>
              </a:rPr>
              <a:t>be </a:t>
            </a:r>
            <a:r>
              <a:rPr sz="1200" spc="130" dirty="0">
                <a:solidFill>
                  <a:srgbClr val="B6D6A8"/>
                </a:solidFill>
                <a:latin typeface="Arial"/>
                <a:cs typeface="Arial"/>
              </a:rPr>
              <a:t>called </a:t>
            </a:r>
            <a:r>
              <a:rPr sz="1200" spc="-65" dirty="0">
                <a:solidFill>
                  <a:srgbClr val="B6D6A8"/>
                </a:solidFill>
                <a:latin typeface="Arial"/>
                <a:cs typeface="Arial"/>
              </a:rPr>
              <a:t>when </a:t>
            </a:r>
            <a:r>
              <a:rPr sz="1200" spc="95" dirty="0">
                <a:solidFill>
                  <a:srgbClr val="B6D6A8"/>
                </a:solidFill>
                <a:latin typeface="Arial"/>
                <a:cs typeface="Arial"/>
              </a:rPr>
              <a:t>the  button </a:t>
            </a:r>
            <a:r>
              <a:rPr sz="1200" spc="220" dirty="0">
                <a:solidFill>
                  <a:srgbClr val="B6D6A8"/>
                </a:solidFill>
                <a:latin typeface="Arial"/>
                <a:cs typeface="Arial"/>
              </a:rPr>
              <a:t>is</a:t>
            </a:r>
            <a:r>
              <a:rPr sz="1200" spc="120" dirty="0">
                <a:solidFill>
                  <a:srgbClr val="B6D6A8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B6D6A8"/>
                </a:solidFill>
                <a:latin typeface="Arial"/>
                <a:cs typeface="Arial"/>
              </a:rPr>
              <a:t>pressed</a:t>
            </a:r>
            <a:endParaRPr sz="12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209"/>
              </a:spcBef>
            </a:pPr>
            <a:r>
              <a:rPr sz="1200" spc="130" dirty="0">
                <a:solidFill>
                  <a:srgbClr val="9EC4E8"/>
                </a:solidFill>
                <a:latin typeface="Arial"/>
                <a:cs typeface="Arial"/>
              </a:rPr>
              <a:t>function</a:t>
            </a:r>
            <a:r>
              <a:rPr sz="1200" spc="335" dirty="0">
                <a:solidFill>
                  <a:srgbClr val="9EC4E8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F0C131"/>
                </a:solidFill>
                <a:latin typeface="Arial"/>
                <a:cs typeface="Arial"/>
              </a:rPr>
              <a:t>myfunction</a:t>
            </a:r>
            <a:r>
              <a:rPr sz="1200" spc="105" dirty="0">
                <a:solidFill>
                  <a:srgbClr val="9EC4E8"/>
                </a:solidFill>
                <a:latin typeface="Arial"/>
                <a:cs typeface="Arial"/>
              </a:rPr>
              <a:t>()</a:t>
            </a:r>
            <a:endParaRPr sz="12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209"/>
              </a:spcBef>
            </a:pPr>
            <a:r>
              <a:rPr sz="1200" spc="254" dirty="0">
                <a:solidFill>
                  <a:srgbClr val="9EC4E8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542925" marR="1591945">
              <a:lnSpc>
                <a:spcPct val="114599"/>
              </a:lnSpc>
            </a:pPr>
            <a:r>
              <a:rPr sz="1200" spc="229" dirty="0">
                <a:solidFill>
                  <a:srgbClr val="B6D6A8"/>
                </a:solidFill>
                <a:latin typeface="Arial"/>
                <a:cs typeface="Arial"/>
              </a:rPr>
              <a:t>//this </a:t>
            </a:r>
            <a:r>
              <a:rPr sz="1200" spc="-25" dirty="0">
                <a:solidFill>
                  <a:srgbClr val="B6D6A8"/>
                </a:solidFill>
                <a:latin typeface="Arial"/>
                <a:cs typeface="Arial"/>
              </a:rPr>
              <a:t>shows </a:t>
            </a:r>
            <a:r>
              <a:rPr sz="1200" spc="-10" dirty="0">
                <a:solidFill>
                  <a:srgbClr val="B6D6A8"/>
                </a:solidFill>
                <a:latin typeface="Arial"/>
                <a:cs typeface="Arial"/>
              </a:rPr>
              <a:t>a </a:t>
            </a:r>
            <a:r>
              <a:rPr sz="1200" spc="-15" dirty="0">
                <a:solidFill>
                  <a:srgbClr val="B6D6A8"/>
                </a:solidFill>
                <a:latin typeface="Arial"/>
                <a:cs typeface="Arial"/>
              </a:rPr>
              <a:t>popup window  </a:t>
            </a:r>
            <a:r>
              <a:rPr sz="1200" spc="155" dirty="0">
                <a:solidFill>
                  <a:srgbClr val="9EC4E8"/>
                </a:solidFill>
                <a:latin typeface="Arial"/>
                <a:cs typeface="Arial"/>
              </a:rPr>
              <a:t>alert(</a:t>
            </a:r>
            <a:r>
              <a:rPr sz="1200" spc="155" dirty="0">
                <a:solidFill>
                  <a:srgbClr val="D4A5BC"/>
                </a:solidFill>
                <a:latin typeface="Arial"/>
                <a:cs typeface="Arial"/>
              </a:rPr>
              <a:t>“button</a:t>
            </a:r>
            <a:r>
              <a:rPr sz="1200" spc="300" dirty="0">
                <a:solidFill>
                  <a:srgbClr val="D4A5BC"/>
                </a:solidFill>
                <a:latin typeface="Arial"/>
                <a:cs typeface="Arial"/>
              </a:rPr>
              <a:t> </a:t>
            </a:r>
            <a:r>
              <a:rPr sz="1200" spc="190" dirty="0">
                <a:solidFill>
                  <a:srgbClr val="D4A5BC"/>
                </a:solidFill>
                <a:latin typeface="Arial"/>
                <a:cs typeface="Arial"/>
              </a:rPr>
              <a:t>clicked!”</a:t>
            </a:r>
            <a:r>
              <a:rPr sz="1200" spc="190" dirty="0">
                <a:solidFill>
                  <a:srgbClr val="9EC4E8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209"/>
              </a:spcBef>
            </a:pPr>
            <a:r>
              <a:rPr sz="1200" spc="254" dirty="0">
                <a:solidFill>
                  <a:srgbClr val="9EC4E8"/>
                </a:solidFill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23569" y="1093325"/>
            <a:ext cx="1750695" cy="1419860"/>
          </a:xfrm>
          <a:custGeom>
            <a:avLst/>
            <a:gdLst/>
            <a:ahLst/>
            <a:cxnLst/>
            <a:rect l="l" t="t" r="r" b="b"/>
            <a:pathLst>
              <a:path w="1750695" h="1419860">
                <a:moveTo>
                  <a:pt x="0" y="1418994"/>
                </a:moveTo>
                <a:lnTo>
                  <a:pt x="449" y="1418994"/>
                </a:lnTo>
                <a:lnTo>
                  <a:pt x="6099" y="1418819"/>
                </a:lnTo>
                <a:lnTo>
                  <a:pt x="11899" y="1418669"/>
                </a:lnTo>
                <a:lnTo>
                  <a:pt x="55249" y="1417944"/>
                </a:lnTo>
                <a:lnTo>
                  <a:pt x="95915" y="1417707"/>
                </a:lnTo>
                <a:lnTo>
                  <a:pt x="139584" y="1417738"/>
                </a:lnTo>
                <a:lnTo>
                  <a:pt x="185985" y="1417965"/>
                </a:lnTo>
                <a:lnTo>
                  <a:pt x="234849" y="1418319"/>
                </a:lnTo>
                <a:lnTo>
                  <a:pt x="280154" y="1418672"/>
                </a:lnTo>
                <a:lnTo>
                  <a:pt x="327011" y="1419011"/>
                </a:lnTo>
                <a:lnTo>
                  <a:pt x="375233" y="1419285"/>
                </a:lnTo>
                <a:lnTo>
                  <a:pt x="424634" y="1419442"/>
                </a:lnTo>
                <a:lnTo>
                  <a:pt x="475026" y="1419429"/>
                </a:lnTo>
                <a:lnTo>
                  <a:pt x="526223" y="1419195"/>
                </a:lnTo>
                <a:lnTo>
                  <a:pt x="578037" y="1418688"/>
                </a:lnTo>
                <a:lnTo>
                  <a:pt x="630283" y="1417855"/>
                </a:lnTo>
                <a:lnTo>
                  <a:pt x="682773" y="1416644"/>
                </a:lnTo>
                <a:lnTo>
                  <a:pt x="741874" y="1414766"/>
                </a:lnTo>
                <a:lnTo>
                  <a:pt x="800779" y="1412271"/>
                </a:lnTo>
                <a:lnTo>
                  <a:pt x="859223" y="1409083"/>
                </a:lnTo>
                <a:lnTo>
                  <a:pt x="916939" y="1405130"/>
                </a:lnTo>
                <a:lnTo>
                  <a:pt x="973661" y="1400338"/>
                </a:lnTo>
                <a:lnTo>
                  <a:pt x="1029122" y="1394631"/>
                </a:lnTo>
                <a:lnTo>
                  <a:pt x="1083055" y="1387937"/>
                </a:lnTo>
                <a:lnTo>
                  <a:pt x="1135194" y="1380180"/>
                </a:lnTo>
                <a:lnTo>
                  <a:pt x="1185273" y="1371288"/>
                </a:lnTo>
                <a:lnTo>
                  <a:pt x="1233025" y="1361186"/>
                </a:lnTo>
                <a:lnTo>
                  <a:pt x="1278183" y="1349800"/>
                </a:lnTo>
                <a:lnTo>
                  <a:pt x="1320482" y="1337056"/>
                </a:lnTo>
                <a:lnTo>
                  <a:pt x="1359654" y="1322880"/>
                </a:lnTo>
                <a:lnTo>
                  <a:pt x="1395433" y="1307198"/>
                </a:lnTo>
                <a:lnTo>
                  <a:pt x="1455747" y="1271019"/>
                </a:lnTo>
                <a:lnTo>
                  <a:pt x="1486947" y="1243488"/>
                </a:lnTo>
                <a:lnTo>
                  <a:pt x="1513824" y="1211742"/>
                </a:lnTo>
                <a:lnTo>
                  <a:pt x="1536665" y="1176146"/>
                </a:lnTo>
                <a:lnTo>
                  <a:pt x="1555758" y="1137066"/>
                </a:lnTo>
                <a:lnTo>
                  <a:pt x="1571390" y="1094867"/>
                </a:lnTo>
                <a:lnTo>
                  <a:pt x="1583851" y="1049914"/>
                </a:lnTo>
                <a:lnTo>
                  <a:pt x="1593427" y="1002571"/>
                </a:lnTo>
                <a:lnTo>
                  <a:pt x="1600408" y="953205"/>
                </a:lnTo>
                <a:lnTo>
                  <a:pt x="1605080" y="902178"/>
                </a:lnTo>
                <a:lnTo>
                  <a:pt x="1607732" y="849858"/>
                </a:lnTo>
                <a:lnTo>
                  <a:pt x="1608652" y="796609"/>
                </a:lnTo>
                <a:lnTo>
                  <a:pt x="1608129" y="742795"/>
                </a:lnTo>
                <a:lnTo>
                  <a:pt x="1606449" y="688783"/>
                </a:lnTo>
                <a:lnTo>
                  <a:pt x="1603900" y="634936"/>
                </a:lnTo>
                <a:lnTo>
                  <a:pt x="1600772" y="581620"/>
                </a:lnTo>
                <a:lnTo>
                  <a:pt x="1597352" y="529201"/>
                </a:lnTo>
                <a:lnTo>
                  <a:pt x="1593928" y="478042"/>
                </a:lnTo>
                <a:lnTo>
                  <a:pt x="1590787" y="428509"/>
                </a:lnTo>
                <a:lnTo>
                  <a:pt x="1588219" y="380968"/>
                </a:lnTo>
                <a:lnTo>
                  <a:pt x="1586510" y="335782"/>
                </a:lnTo>
                <a:lnTo>
                  <a:pt x="1585950" y="293318"/>
                </a:lnTo>
                <a:lnTo>
                  <a:pt x="1586825" y="253939"/>
                </a:lnTo>
                <a:lnTo>
                  <a:pt x="1594035" y="185901"/>
                </a:lnTo>
                <a:lnTo>
                  <a:pt x="1623643" y="101832"/>
                </a:lnTo>
                <a:lnTo>
                  <a:pt x="1650174" y="60466"/>
                </a:lnTo>
                <a:lnTo>
                  <a:pt x="1679399" y="31573"/>
                </a:lnTo>
                <a:lnTo>
                  <a:pt x="1741371" y="1994"/>
                </a:lnTo>
                <a:lnTo>
                  <a:pt x="1746196" y="859"/>
                </a:lnTo>
                <a:lnTo>
                  <a:pt x="1750321" y="0"/>
                </a:lnTo>
              </a:path>
            </a:pathLst>
          </a:custGeom>
          <a:ln w="1904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87798" y="1451974"/>
            <a:ext cx="2745740" cy="1645285"/>
            <a:chOff x="87798" y="1451974"/>
            <a:chExt cx="2745740" cy="1645285"/>
          </a:xfrm>
        </p:grpSpPr>
        <p:sp>
          <p:nvSpPr>
            <p:cNvPr id="10" name="object 10"/>
            <p:cNvSpPr/>
            <p:nvPr/>
          </p:nvSpPr>
          <p:spPr>
            <a:xfrm>
              <a:off x="97323" y="1502994"/>
              <a:ext cx="250190" cy="1554480"/>
            </a:xfrm>
            <a:custGeom>
              <a:avLst/>
              <a:gdLst/>
              <a:ahLst/>
              <a:cxnLst/>
              <a:rect l="l" t="t" r="r" b="b"/>
              <a:pathLst>
                <a:path w="250190" h="1554480">
                  <a:moveTo>
                    <a:pt x="250148" y="0"/>
                  </a:moveTo>
                  <a:lnTo>
                    <a:pt x="209658" y="10728"/>
                  </a:lnTo>
                  <a:lnTo>
                    <a:pt x="141528" y="41014"/>
                  </a:lnTo>
                  <a:lnTo>
                    <a:pt x="108080" y="67096"/>
                  </a:lnTo>
                  <a:lnTo>
                    <a:pt x="78035" y="102947"/>
                  </a:lnTo>
                  <a:lnTo>
                    <a:pt x="53091" y="150588"/>
                  </a:lnTo>
                  <a:lnTo>
                    <a:pt x="34951" y="212042"/>
                  </a:lnTo>
                  <a:lnTo>
                    <a:pt x="23722" y="281807"/>
                  </a:lnTo>
                  <a:lnTo>
                    <a:pt x="18927" y="323318"/>
                  </a:lnTo>
                  <a:lnTo>
                    <a:pt x="14676" y="368647"/>
                  </a:lnTo>
                  <a:lnTo>
                    <a:pt x="10967" y="417345"/>
                  </a:lnTo>
                  <a:lnTo>
                    <a:pt x="7798" y="468961"/>
                  </a:lnTo>
                  <a:lnTo>
                    <a:pt x="5168" y="523047"/>
                  </a:lnTo>
                  <a:lnTo>
                    <a:pt x="3074" y="579152"/>
                  </a:lnTo>
                  <a:lnTo>
                    <a:pt x="1516" y="636826"/>
                  </a:lnTo>
                  <a:lnTo>
                    <a:pt x="492" y="695620"/>
                  </a:lnTo>
                  <a:lnTo>
                    <a:pt x="0" y="755083"/>
                  </a:lnTo>
                  <a:lnTo>
                    <a:pt x="37" y="814766"/>
                  </a:lnTo>
                  <a:lnTo>
                    <a:pt x="603" y="874219"/>
                  </a:lnTo>
                  <a:lnTo>
                    <a:pt x="1696" y="932992"/>
                  </a:lnTo>
                  <a:lnTo>
                    <a:pt x="3313" y="990635"/>
                  </a:lnTo>
                  <a:lnTo>
                    <a:pt x="5454" y="1046698"/>
                  </a:lnTo>
                  <a:lnTo>
                    <a:pt x="8117" y="1100732"/>
                  </a:lnTo>
                  <a:lnTo>
                    <a:pt x="11300" y="1152287"/>
                  </a:lnTo>
                  <a:lnTo>
                    <a:pt x="15000" y="1200912"/>
                  </a:lnTo>
                  <a:lnTo>
                    <a:pt x="19217" y="1246159"/>
                  </a:lnTo>
                  <a:lnTo>
                    <a:pt x="23949" y="1287576"/>
                  </a:lnTo>
                  <a:lnTo>
                    <a:pt x="34951" y="1357124"/>
                  </a:lnTo>
                  <a:lnTo>
                    <a:pt x="52648" y="1418226"/>
                  </a:lnTo>
                  <a:lnTo>
                    <a:pt x="76982" y="1465382"/>
                  </a:lnTo>
                  <a:lnTo>
                    <a:pt x="106294" y="1500651"/>
                  </a:lnTo>
                  <a:lnTo>
                    <a:pt x="138924" y="1526087"/>
                  </a:lnTo>
                  <a:lnTo>
                    <a:pt x="173213" y="1543749"/>
                  </a:lnTo>
                  <a:lnTo>
                    <a:pt x="196533" y="1552324"/>
                  </a:lnTo>
                  <a:lnTo>
                    <a:pt x="198310" y="1552899"/>
                  </a:lnTo>
                  <a:lnTo>
                    <a:pt x="200085" y="1553449"/>
                  </a:lnTo>
                  <a:lnTo>
                    <a:pt x="202095" y="1554049"/>
                  </a:lnTo>
                </a:path>
              </a:pathLst>
            </a:custGeom>
            <a:ln w="19049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6296" y="1451974"/>
              <a:ext cx="81598" cy="815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0761" y="3017418"/>
              <a:ext cx="110912" cy="79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51469" y="2473305"/>
              <a:ext cx="81624" cy="8161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4560265" y="1052600"/>
            <a:ext cx="108849" cy="814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227276"/>
            <a:ext cx="31775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Using the Dev</a:t>
            </a:r>
            <a:r>
              <a:rPr sz="2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805054"/>
            <a:ext cx="5147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Press Control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+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Shift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+ I (or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F12) to open</a:t>
            </a:r>
            <a:r>
              <a:rPr sz="1800" spc="-10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ACACAC"/>
                </a:solidFill>
                <a:latin typeface="Arial"/>
                <a:cs typeface="Arial"/>
              </a:rPr>
              <a:t>DevTools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1721" y="1171972"/>
            <a:ext cx="5140539" cy="36667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1386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176351"/>
            <a:ext cx="2350770" cy="2681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Create the layout for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a  messaging</a:t>
            </a:r>
            <a:r>
              <a:rPr sz="1800" spc="-9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application.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Structured</a:t>
            </a:r>
            <a:r>
              <a:rPr sz="1800" spc="-2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like: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Main</a:t>
            </a:r>
            <a:r>
              <a:rPr sz="1800" spc="-2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container</a:t>
            </a:r>
            <a:endParaRPr sz="1800">
              <a:latin typeface="Arial"/>
              <a:cs typeface="Arial"/>
            </a:endParaRPr>
          </a:p>
          <a:p>
            <a:pPr marL="335280" marR="200025" lvl="1" indent="-335280" algn="r">
              <a:lnSpc>
                <a:spcPct val="100000"/>
              </a:lnSpc>
              <a:spcBef>
                <a:spcPts val="330"/>
              </a:spcBef>
              <a:buChar char="○"/>
              <a:tabLst>
                <a:tab pos="335280" algn="l"/>
                <a:tab pos="336550" algn="l"/>
              </a:tabLst>
            </a:pPr>
            <a:r>
              <a:rPr sz="1400" dirty="0">
                <a:solidFill>
                  <a:srgbClr val="ACACAC"/>
                </a:solidFill>
                <a:latin typeface="Arial"/>
                <a:cs typeface="Arial"/>
              </a:rPr>
              <a:t>Messages</a:t>
            </a:r>
            <a:r>
              <a:rPr sz="1400" spc="-10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area</a:t>
            </a:r>
            <a:endParaRPr sz="1400">
              <a:latin typeface="Arial"/>
              <a:cs typeface="Arial"/>
            </a:endParaRPr>
          </a:p>
          <a:p>
            <a:pPr marL="335280" marR="236854" lvl="2" indent="-335280" algn="r">
              <a:lnSpc>
                <a:spcPct val="100000"/>
              </a:lnSpc>
              <a:spcBef>
                <a:spcPts val="270"/>
              </a:spcBef>
              <a:buChar char="■"/>
              <a:tabLst>
                <a:tab pos="335280" algn="l"/>
                <a:tab pos="336550" algn="l"/>
              </a:tabLst>
            </a:pPr>
            <a:r>
              <a:rPr sz="1400" dirty="0">
                <a:solidFill>
                  <a:srgbClr val="ACACAC"/>
                </a:solidFill>
                <a:latin typeface="Arial"/>
                <a:cs typeface="Arial"/>
              </a:rPr>
              <a:t>message</a:t>
            </a:r>
            <a:endParaRPr sz="1400">
              <a:latin typeface="Arial"/>
              <a:cs typeface="Arial"/>
            </a:endParaRPr>
          </a:p>
          <a:p>
            <a:pPr marL="927100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  <a:tab pos="927100" algn="l"/>
              </a:tabLst>
            </a:pPr>
            <a:r>
              <a:rPr sz="1400" spc="-15" dirty="0">
                <a:solidFill>
                  <a:srgbClr val="ACACAC"/>
                </a:solidFill>
                <a:latin typeface="Arial"/>
                <a:cs typeface="Arial"/>
              </a:rPr>
              <a:t>Typing </a:t>
            </a: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area</a:t>
            </a:r>
            <a:r>
              <a:rPr sz="1400" spc="-4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area</a:t>
            </a:r>
            <a:endParaRPr sz="1400">
              <a:latin typeface="Arial"/>
              <a:cs typeface="Arial"/>
            </a:endParaRPr>
          </a:p>
          <a:p>
            <a:pPr marL="1384300" lvl="2" indent="-336550">
              <a:lnSpc>
                <a:spcPct val="100000"/>
              </a:lnSpc>
              <a:spcBef>
                <a:spcPts val="270"/>
              </a:spcBef>
              <a:buChar char="■"/>
              <a:tabLst>
                <a:tab pos="1383665" algn="l"/>
                <a:tab pos="1384300" algn="l"/>
              </a:tabLst>
            </a:pP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input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5942" y="764973"/>
            <a:ext cx="5326339" cy="4005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18389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Further</a:t>
            </a:r>
            <a:r>
              <a:rPr spc="-95" dirty="0"/>
              <a:t> </a:t>
            </a:r>
            <a:r>
              <a:rPr spc="-5" dirty="0"/>
              <a:t>info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125583"/>
            <a:ext cx="7375525" cy="3774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ACACAC"/>
                </a:solidFill>
                <a:latin typeface="Arial"/>
                <a:cs typeface="Arial"/>
              </a:rPr>
              <a:t>HTML </a:t>
            </a:r>
            <a:r>
              <a:rPr sz="2100" dirty="0">
                <a:solidFill>
                  <a:srgbClr val="ACACAC"/>
                </a:solidFill>
                <a:latin typeface="Arial"/>
                <a:cs typeface="Arial"/>
              </a:rPr>
              <a:t>+</a:t>
            </a:r>
            <a:r>
              <a:rPr sz="2100" spc="-9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ACACAC"/>
                </a:solidFill>
                <a:latin typeface="Arial"/>
                <a:cs typeface="Arial"/>
              </a:rPr>
              <a:t>CSS:</a:t>
            </a:r>
            <a:endParaRPr sz="2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</a:pPr>
            <a:r>
              <a:rPr sz="2100" spc="-10" dirty="0">
                <a:solidFill>
                  <a:srgbClr val="9EC4E8"/>
                </a:solidFill>
                <a:latin typeface="Arial"/>
                <a:cs typeface="Arial"/>
                <a:hlinkClick r:id="rId2"/>
              </a:rPr>
              <a:t>http://www.w3schools.com/</a:t>
            </a:r>
            <a:endParaRPr sz="2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</a:pPr>
            <a:r>
              <a:rPr sz="2100" spc="-5" dirty="0">
                <a:solidFill>
                  <a:srgbClr val="ACACAC"/>
                </a:solidFill>
                <a:latin typeface="Arial"/>
                <a:cs typeface="Arial"/>
              </a:rPr>
              <a:t>Selectors:</a:t>
            </a:r>
            <a:r>
              <a:rPr sz="2100" spc="14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9EC4E8"/>
                </a:solidFill>
                <a:latin typeface="Arial"/>
                <a:cs typeface="Arial"/>
              </a:rPr>
              <a:t>https://developer.mozilla.org/en-US/docs/CSS/Getting_Started/Selectors</a:t>
            </a:r>
            <a:endParaRPr sz="1500" dirty="0">
              <a:latin typeface="Arial"/>
              <a:cs typeface="Arial"/>
            </a:endParaRPr>
          </a:p>
          <a:p>
            <a:pPr marL="12700" marR="4471670">
              <a:lnSpc>
                <a:spcPct val="178600"/>
              </a:lnSpc>
            </a:pPr>
            <a:r>
              <a:rPr sz="2100" spc="-120" dirty="0">
                <a:solidFill>
                  <a:srgbClr val="ACACAC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ACACAC"/>
                </a:solidFill>
                <a:latin typeface="Arial"/>
                <a:cs typeface="Arial"/>
              </a:rPr>
              <a:t>learn </a:t>
            </a:r>
            <a:r>
              <a:rPr sz="2100" dirty="0">
                <a:solidFill>
                  <a:srgbClr val="ACACAC"/>
                </a:solidFill>
                <a:latin typeface="Arial"/>
                <a:cs typeface="Arial"/>
              </a:rPr>
              <a:t>Javascript.  </a:t>
            </a:r>
            <a:r>
              <a:rPr sz="2100" spc="-15" dirty="0">
                <a:solidFill>
                  <a:srgbClr val="9EC4E8"/>
                </a:solidFill>
                <a:latin typeface="Arial"/>
                <a:cs typeface="Arial"/>
                <a:hlinkClick r:id="rId3"/>
              </a:rPr>
              <a:t>http://codeacademy.com </a:t>
            </a:r>
            <a:r>
              <a:rPr sz="2100" spc="-15" dirty="0">
                <a:solidFill>
                  <a:srgbClr val="9EC4E8"/>
                </a:solidFill>
                <a:latin typeface="Arial"/>
                <a:cs typeface="Arial"/>
              </a:rPr>
              <a:t> </a:t>
            </a:r>
            <a:r>
              <a:rPr sz="2100" spc="-120" dirty="0">
                <a:solidFill>
                  <a:srgbClr val="ACACAC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ACACAC"/>
                </a:solidFill>
                <a:latin typeface="Arial"/>
                <a:cs typeface="Arial"/>
              </a:rPr>
              <a:t>learn</a:t>
            </a:r>
            <a:r>
              <a:rPr sz="2100" spc="9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ACACAC"/>
                </a:solidFill>
                <a:latin typeface="Arial"/>
                <a:cs typeface="Arial"/>
              </a:rPr>
              <a:t>jQuery:</a:t>
            </a:r>
            <a:endParaRPr sz="2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</a:pPr>
            <a:r>
              <a:rPr sz="2100" spc="-15" dirty="0">
                <a:solidFill>
                  <a:srgbClr val="9EC4E8"/>
                </a:solidFill>
                <a:latin typeface="Arial"/>
                <a:cs typeface="Arial"/>
                <a:hlinkClick r:id="rId4"/>
              </a:rPr>
              <a:t>http://docs.jquery.com/Tutorials</a:t>
            </a: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149" y="222050"/>
            <a:ext cx="993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173" y="975003"/>
            <a:ext cx="37877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B6B6B6"/>
                </a:solidFill>
                <a:latin typeface="Arial"/>
                <a:cs typeface="Arial"/>
              </a:rPr>
              <a:t>HTML </a:t>
            </a:r>
            <a:r>
              <a:rPr sz="1500" dirty="0">
                <a:solidFill>
                  <a:srgbClr val="B6B6B6"/>
                </a:solidFill>
                <a:latin typeface="Arial"/>
                <a:cs typeface="Arial"/>
              </a:rPr>
              <a:t>means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500" dirty="0">
                <a:solidFill>
                  <a:srgbClr val="B6B6B6"/>
                </a:solidFill>
                <a:latin typeface="Arial"/>
                <a:cs typeface="Arial"/>
              </a:rPr>
              <a:t>yper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spc="-5" dirty="0">
                <a:solidFill>
                  <a:srgbClr val="B6B6B6"/>
                </a:solidFill>
                <a:latin typeface="Arial"/>
                <a:cs typeface="Arial"/>
              </a:rPr>
              <a:t>ext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00" spc="-5" dirty="0">
                <a:solidFill>
                  <a:srgbClr val="B6B6B6"/>
                </a:solidFill>
                <a:latin typeface="Arial"/>
                <a:cs typeface="Arial"/>
              </a:rPr>
              <a:t>arkup</a:t>
            </a:r>
            <a:r>
              <a:rPr sz="1500" spc="-114" dirty="0">
                <a:solidFill>
                  <a:srgbClr val="B6B6B6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500" spc="-5" dirty="0">
                <a:solidFill>
                  <a:srgbClr val="B6B6B6"/>
                </a:solidFill>
                <a:latin typeface="Arial"/>
                <a:cs typeface="Arial"/>
              </a:rPr>
              <a:t>anguage.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173" y="1441727"/>
            <a:ext cx="50952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B6B6B6"/>
                </a:solidFill>
                <a:latin typeface="Arial"/>
                <a:cs typeface="Arial"/>
              </a:rPr>
              <a:t>The HTML allow us to </a:t>
            </a:r>
            <a:r>
              <a:rPr sz="1500" dirty="0">
                <a:solidFill>
                  <a:srgbClr val="B6B6B6"/>
                </a:solidFill>
                <a:latin typeface="Arial"/>
                <a:cs typeface="Arial"/>
              </a:rPr>
              <a:t>construct </a:t>
            </a:r>
            <a:r>
              <a:rPr sz="1500" spc="-5" dirty="0">
                <a:solidFill>
                  <a:srgbClr val="B6B6B6"/>
                </a:solidFill>
                <a:latin typeface="Arial"/>
                <a:cs typeface="Arial"/>
              </a:rPr>
              <a:t>the </a:t>
            </a:r>
            <a:r>
              <a:rPr sz="1500" dirty="0">
                <a:solidFill>
                  <a:srgbClr val="B6B6B6"/>
                </a:solidFill>
                <a:latin typeface="Arial"/>
                <a:cs typeface="Arial"/>
              </a:rPr>
              <a:t>visible </a:t>
            </a:r>
            <a:r>
              <a:rPr sz="1500" spc="-5" dirty="0">
                <a:solidFill>
                  <a:srgbClr val="B6B6B6"/>
                </a:solidFill>
                <a:latin typeface="Arial"/>
                <a:cs typeface="Arial"/>
              </a:rPr>
              <a:t>part of </a:t>
            </a:r>
            <a:r>
              <a:rPr sz="1500" dirty="0">
                <a:solidFill>
                  <a:srgbClr val="B6B6B6"/>
                </a:solidFill>
                <a:latin typeface="Arial"/>
                <a:cs typeface="Arial"/>
              </a:rPr>
              <a:t>a</a:t>
            </a:r>
            <a:r>
              <a:rPr sz="1500" spc="-130" dirty="0">
                <a:solidFill>
                  <a:srgbClr val="B6B6B6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B6B6B6"/>
                </a:solidFill>
                <a:latin typeface="Arial"/>
                <a:cs typeface="Arial"/>
              </a:rPr>
              <a:t>website.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173" y="1870351"/>
            <a:ext cx="545147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700"/>
              </a:lnSpc>
              <a:spcBef>
                <a:spcPts val="100"/>
              </a:spcBef>
            </a:pPr>
            <a:r>
              <a:rPr sz="1500" spc="-5" dirty="0">
                <a:solidFill>
                  <a:srgbClr val="B6B6B6"/>
                </a:solidFill>
                <a:latin typeface="Arial"/>
                <a:cs typeface="Arial"/>
              </a:rPr>
              <a:t>HTML is </a:t>
            </a:r>
            <a:r>
              <a:rPr sz="1500" b="1" spc="-5" dirty="0">
                <a:solidFill>
                  <a:srgbClr val="FF0000"/>
                </a:solidFill>
                <a:latin typeface="Arial"/>
                <a:cs typeface="Arial"/>
              </a:rPr>
              <a:t>NOT </a:t>
            </a:r>
            <a:r>
              <a:rPr sz="1500" dirty="0">
                <a:solidFill>
                  <a:srgbClr val="B6B6B6"/>
                </a:solidFill>
                <a:latin typeface="Arial"/>
                <a:cs typeface="Arial"/>
              </a:rPr>
              <a:t>a </a:t>
            </a:r>
            <a:r>
              <a:rPr sz="1500" spc="-5" dirty="0">
                <a:solidFill>
                  <a:srgbClr val="B6B6B6"/>
                </a:solidFill>
                <a:latin typeface="Arial"/>
                <a:cs typeface="Arial"/>
              </a:rPr>
              <a:t>programming language, </a:t>
            </a:r>
            <a:r>
              <a:rPr sz="1500" spc="-10" dirty="0">
                <a:solidFill>
                  <a:srgbClr val="B6B6B6"/>
                </a:solidFill>
                <a:latin typeface="Arial"/>
                <a:cs typeface="Arial"/>
              </a:rPr>
              <a:t>it’s </a:t>
            </a:r>
            <a:r>
              <a:rPr sz="1500" dirty="0">
                <a:solidFill>
                  <a:srgbClr val="B6B6B6"/>
                </a:solidFill>
                <a:latin typeface="Arial"/>
                <a:cs typeface="Arial"/>
              </a:rPr>
              <a:t>a markup </a:t>
            </a:r>
            <a:r>
              <a:rPr sz="1500" spc="-5" dirty="0">
                <a:solidFill>
                  <a:srgbClr val="B6B6B6"/>
                </a:solidFill>
                <a:latin typeface="Arial"/>
                <a:cs typeface="Arial"/>
              </a:rPr>
              <a:t>language,  which </a:t>
            </a:r>
            <a:r>
              <a:rPr sz="1500" dirty="0">
                <a:solidFill>
                  <a:srgbClr val="B6B6B6"/>
                </a:solidFill>
                <a:latin typeface="Arial"/>
                <a:cs typeface="Arial"/>
              </a:rPr>
              <a:t>means </a:t>
            </a:r>
            <a:r>
              <a:rPr sz="1500" spc="-5" dirty="0">
                <a:solidFill>
                  <a:srgbClr val="B6B6B6"/>
                </a:solidFill>
                <a:latin typeface="Arial"/>
                <a:cs typeface="Arial"/>
              </a:rPr>
              <a:t>its purpose is to give </a:t>
            </a:r>
            <a:r>
              <a:rPr sz="1500" dirty="0">
                <a:solidFill>
                  <a:srgbClr val="B6B6B6"/>
                </a:solidFill>
                <a:latin typeface="Arial"/>
                <a:cs typeface="Arial"/>
              </a:rPr>
              <a:t>structure </a:t>
            </a:r>
            <a:r>
              <a:rPr sz="1500" spc="-5" dirty="0">
                <a:solidFill>
                  <a:srgbClr val="B6B6B6"/>
                </a:solidFill>
                <a:latin typeface="Arial"/>
                <a:cs typeface="Arial"/>
              </a:rPr>
              <a:t>to the </a:t>
            </a:r>
            <a:r>
              <a:rPr sz="1500" dirty="0">
                <a:solidFill>
                  <a:srgbClr val="B6B6B6"/>
                </a:solidFill>
                <a:latin typeface="Arial"/>
                <a:cs typeface="Arial"/>
              </a:rPr>
              <a:t>content </a:t>
            </a:r>
            <a:r>
              <a:rPr sz="1500" spc="-5" dirty="0">
                <a:solidFill>
                  <a:srgbClr val="B6B6B6"/>
                </a:solidFill>
                <a:latin typeface="Arial"/>
                <a:cs typeface="Arial"/>
              </a:rPr>
              <a:t>of the  website.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3173" y="2870474"/>
            <a:ext cx="556704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500" spc="-5" dirty="0">
                <a:solidFill>
                  <a:srgbClr val="B6B6B6"/>
                </a:solidFill>
                <a:latin typeface="Arial"/>
                <a:cs typeface="Arial"/>
              </a:rPr>
              <a:t>It is </a:t>
            </a:r>
            <a:r>
              <a:rPr sz="1500" dirty="0">
                <a:solidFill>
                  <a:srgbClr val="B6B6B6"/>
                </a:solidFill>
                <a:latin typeface="Arial"/>
                <a:cs typeface="Arial"/>
              </a:rPr>
              <a:t>a series </a:t>
            </a:r>
            <a:r>
              <a:rPr sz="1500" spc="-5" dirty="0">
                <a:solidFill>
                  <a:srgbClr val="B6B6B6"/>
                </a:solidFill>
                <a:latin typeface="Arial"/>
                <a:cs typeface="Arial"/>
              </a:rPr>
              <a:t>of nested tags </a:t>
            </a:r>
            <a:r>
              <a:rPr sz="1500" dirty="0">
                <a:solidFill>
                  <a:srgbClr val="B6B6B6"/>
                </a:solidFill>
                <a:latin typeface="Arial"/>
                <a:cs typeface="Arial"/>
              </a:rPr>
              <a:t>(it </a:t>
            </a:r>
            <a:r>
              <a:rPr sz="1500" spc="-5" dirty="0">
                <a:solidFill>
                  <a:srgbClr val="B6B6B6"/>
                </a:solidFill>
                <a:latin typeface="Arial"/>
                <a:cs typeface="Arial"/>
              </a:rPr>
              <a:t>is </a:t>
            </a:r>
            <a:r>
              <a:rPr sz="1500" dirty="0">
                <a:solidFill>
                  <a:srgbClr val="B6B6B6"/>
                </a:solidFill>
                <a:latin typeface="Arial"/>
                <a:cs typeface="Arial"/>
              </a:rPr>
              <a:t>a subset </a:t>
            </a:r>
            <a:r>
              <a:rPr sz="1500" spc="-5" dirty="0">
                <a:solidFill>
                  <a:srgbClr val="B6B6B6"/>
                </a:solidFill>
                <a:latin typeface="Arial"/>
                <a:cs typeface="Arial"/>
              </a:rPr>
              <a:t>of XML) that </a:t>
            </a:r>
            <a:r>
              <a:rPr sz="1500" dirty="0">
                <a:solidFill>
                  <a:srgbClr val="B6B6B6"/>
                </a:solidFill>
                <a:latin typeface="Arial"/>
                <a:cs typeface="Arial"/>
              </a:rPr>
              <a:t>contain </a:t>
            </a:r>
            <a:r>
              <a:rPr sz="1500" spc="-5" dirty="0">
                <a:solidFill>
                  <a:srgbClr val="B6B6B6"/>
                </a:solidFill>
                <a:latin typeface="Arial"/>
                <a:cs typeface="Arial"/>
              </a:rPr>
              <a:t>all  the website information </a:t>
            </a:r>
            <a:r>
              <a:rPr sz="1500" dirty="0">
                <a:solidFill>
                  <a:srgbClr val="B6B6B6"/>
                </a:solidFill>
                <a:latin typeface="Arial"/>
                <a:cs typeface="Arial"/>
              </a:rPr>
              <a:t>(like </a:t>
            </a:r>
            <a:r>
              <a:rPr sz="1500" spc="-5" dirty="0">
                <a:solidFill>
                  <a:srgbClr val="B6B6B6"/>
                </a:solidFill>
                <a:latin typeface="Arial"/>
                <a:cs typeface="Arial"/>
              </a:rPr>
              <a:t>texts, images and </a:t>
            </a:r>
            <a:r>
              <a:rPr sz="1500" dirty="0">
                <a:solidFill>
                  <a:srgbClr val="B6B6B6"/>
                </a:solidFill>
                <a:latin typeface="Arial"/>
                <a:cs typeface="Arial"/>
              </a:rPr>
              <a:t>videos). </a:t>
            </a:r>
            <a:r>
              <a:rPr sz="1500" spc="-5" dirty="0">
                <a:solidFill>
                  <a:srgbClr val="B6B6B6"/>
                </a:solidFill>
                <a:latin typeface="Arial"/>
                <a:cs typeface="Arial"/>
              </a:rPr>
              <a:t>Here is an  example of</a:t>
            </a:r>
            <a:r>
              <a:rPr sz="1500" spc="-10" dirty="0">
                <a:solidFill>
                  <a:srgbClr val="B6B6B6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B6B6B6"/>
                </a:solidFill>
                <a:latin typeface="Arial"/>
                <a:cs typeface="Arial"/>
              </a:rPr>
              <a:t>tags: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3173" y="3908697"/>
            <a:ext cx="5572760" cy="987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9EC4E8"/>
                </a:solidFill>
                <a:latin typeface="Courier New"/>
                <a:cs typeface="Courier New"/>
              </a:rPr>
              <a:t>&lt;title&gt;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This is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5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title</a:t>
            </a:r>
            <a:r>
              <a:rPr sz="1500" spc="-5" dirty="0">
                <a:solidFill>
                  <a:srgbClr val="A3C1F4"/>
                </a:solidFill>
                <a:latin typeface="Courier New"/>
                <a:cs typeface="Courier New"/>
              </a:rPr>
              <a:t>&lt;/title&gt;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Courier New"/>
              <a:cs typeface="Courier New"/>
            </a:endParaRPr>
          </a:p>
          <a:p>
            <a:pPr marL="12700" marR="5080">
              <a:lnSpc>
                <a:spcPct val="116700"/>
              </a:lnSpc>
            </a:pPr>
            <a:r>
              <a:rPr sz="1500" spc="-5" dirty="0">
                <a:solidFill>
                  <a:srgbClr val="CCCCCC"/>
                </a:solidFill>
                <a:latin typeface="Arial"/>
                <a:cs typeface="Arial"/>
              </a:rPr>
              <a:t>The HTML defines the page </a:t>
            </a:r>
            <a:r>
              <a:rPr sz="1500" dirty="0">
                <a:solidFill>
                  <a:srgbClr val="CCCCCC"/>
                </a:solidFill>
                <a:latin typeface="Arial"/>
                <a:cs typeface="Arial"/>
              </a:rPr>
              <a:t>structure. A</a:t>
            </a:r>
            <a:r>
              <a:rPr sz="1500" spc="-30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CCCCCC"/>
                </a:solidFill>
                <a:latin typeface="Arial"/>
                <a:cs typeface="Arial"/>
              </a:rPr>
              <a:t>website </a:t>
            </a:r>
            <a:r>
              <a:rPr sz="1500" dirty="0">
                <a:solidFill>
                  <a:srgbClr val="CCCCCC"/>
                </a:solidFill>
                <a:latin typeface="Arial"/>
                <a:cs typeface="Arial"/>
              </a:rPr>
              <a:t>can </a:t>
            </a:r>
            <a:r>
              <a:rPr sz="1500" spc="-5" dirty="0">
                <a:solidFill>
                  <a:srgbClr val="CCCCCC"/>
                </a:solidFill>
                <a:latin typeface="Arial"/>
                <a:cs typeface="Arial"/>
              </a:rPr>
              <a:t>have </a:t>
            </a:r>
            <a:r>
              <a:rPr sz="1500" dirty="0">
                <a:solidFill>
                  <a:srgbClr val="CCCCCC"/>
                </a:solidFill>
                <a:latin typeface="Arial"/>
                <a:cs typeface="Arial"/>
              </a:rPr>
              <a:t>several  </a:t>
            </a:r>
            <a:r>
              <a:rPr sz="1500" spc="-5" dirty="0">
                <a:solidFill>
                  <a:srgbClr val="CCCCCC"/>
                </a:solidFill>
                <a:latin typeface="Arial"/>
                <a:cs typeface="Arial"/>
              </a:rPr>
              <a:t>HTMLs to </a:t>
            </a:r>
            <a:r>
              <a:rPr sz="1500" spc="-10" dirty="0">
                <a:solidFill>
                  <a:srgbClr val="CCCCCC"/>
                </a:solidFill>
                <a:latin typeface="Arial"/>
                <a:cs typeface="Arial"/>
              </a:rPr>
              <a:t>different </a:t>
            </a:r>
            <a:r>
              <a:rPr sz="1500" spc="-5" dirty="0">
                <a:solidFill>
                  <a:srgbClr val="CCCCCC"/>
                </a:solidFill>
                <a:latin typeface="Arial"/>
                <a:cs typeface="Arial"/>
              </a:rPr>
              <a:t>pages.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47262" y="909598"/>
            <a:ext cx="2536190" cy="21704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8105" rIns="0" bIns="0" rtlCol="0">
            <a:spAutoFit/>
          </a:bodyPr>
          <a:lstStyle/>
          <a:p>
            <a:pPr marL="85725">
              <a:lnSpc>
                <a:spcPts val="1664"/>
              </a:lnSpc>
              <a:spcBef>
                <a:spcPts val="615"/>
              </a:spcBef>
            </a:pPr>
            <a:r>
              <a:rPr sz="1400" spc="50" dirty="0">
                <a:solidFill>
                  <a:srgbClr val="EFEFEF"/>
                </a:solidFill>
                <a:latin typeface="Arial"/>
                <a:cs typeface="Arial"/>
              </a:rPr>
              <a:t>&lt;html&gt;</a:t>
            </a:r>
            <a:endParaRPr sz="1400">
              <a:latin typeface="Arial"/>
              <a:cs typeface="Arial"/>
            </a:endParaRPr>
          </a:p>
          <a:p>
            <a:pPr marL="542925">
              <a:lnSpc>
                <a:spcPts val="1650"/>
              </a:lnSpc>
            </a:pPr>
            <a:r>
              <a:rPr sz="1400" spc="-30" dirty="0">
                <a:solidFill>
                  <a:srgbClr val="D4A5BC"/>
                </a:solidFill>
                <a:latin typeface="Arial"/>
                <a:cs typeface="Arial"/>
              </a:rPr>
              <a:t>&lt;head&gt;</a:t>
            </a:r>
            <a:endParaRPr sz="1400">
              <a:latin typeface="Arial"/>
              <a:cs typeface="Arial"/>
            </a:endParaRPr>
          </a:p>
          <a:p>
            <a:pPr marL="542925">
              <a:lnSpc>
                <a:spcPts val="1650"/>
              </a:lnSpc>
            </a:pPr>
            <a:r>
              <a:rPr sz="1400" spc="30" dirty="0">
                <a:solidFill>
                  <a:srgbClr val="D4A5BC"/>
                </a:solidFill>
                <a:latin typeface="Arial"/>
                <a:cs typeface="Arial"/>
              </a:rPr>
              <a:t>&lt;/head&gt;</a:t>
            </a:r>
            <a:endParaRPr sz="1400">
              <a:latin typeface="Arial"/>
              <a:cs typeface="Arial"/>
            </a:endParaRPr>
          </a:p>
          <a:p>
            <a:pPr marL="542925">
              <a:lnSpc>
                <a:spcPts val="1650"/>
              </a:lnSpc>
            </a:pPr>
            <a:r>
              <a:rPr sz="1400" spc="-15" dirty="0">
                <a:solidFill>
                  <a:srgbClr val="9EC4E8"/>
                </a:solidFill>
                <a:latin typeface="Arial"/>
                <a:cs typeface="Arial"/>
              </a:rPr>
              <a:t>&lt;body&gt;</a:t>
            </a:r>
            <a:endParaRPr sz="1400">
              <a:latin typeface="Arial"/>
              <a:cs typeface="Arial"/>
            </a:endParaRPr>
          </a:p>
          <a:p>
            <a:pPr marL="1000125">
              <a:lnSpc>
                <a:spcPts val="1650"/>
              </a:lnSpc>
            </a:pPr>
            <a:r>
              <a:rPr sz="1400" spc="75" dirty="0">
                <a:solidFill>
                  <a:srgbClr val="A1C3C8"/>
                </a:solidFill>
                <a:latin typeface="Arial"/>
                <a:cs typeface="Arial"/>
              </a:rPr>
              <a:t>&lt;div&gt;</a:t>
            </a:r>
            <a:endParaRPr sz="1400">
              <a:latin typeface="Arial"/>
              <a:cs typeface="Arial"/>
            </a:endParaRPr>
          </a:p>
          <a:p>
            <a:pPr marL="1457325">
              <a:lnSpc>
                <a:spcPts val="1650"/>
              </a:lnSpc>
            </a:pPr>
            <a:r>
              <a:rPr sz="1400" spc="35" dirty="0">
                <a:solidFill>
                  <a:srgbClr val="93C37C"/>
                </a:solidFill>
                <a:latin typeface="Arial"/>
                <a:cs typeface="Arial"/>
              </a:rPr>
              <a:t>&lt;p&gt;</a:t>
            </a:r>
            <a:r>
              <a:rPr sz="1400" spc="35" dirty="0">
                <a:solidFill>
                  <a:srgbClr val="EFEFEF"/>
                </a:solidFill>
                <a:latin typeface="Arial"/>
                <a:cs typeface="Arial"/>
              </a:rPr>
              <a:t>Hi</a:t>
            </a:r>
            <a:r>
              <a:rPr sz="1400" spc="35" dirty="0">
                <a:solidFill>
                  <a:srgbClr val="93C37C"/>
                </a:solidFill>
                <a:latin typeface="Arial"/>
                <a:cs typeface="Arial"/>
              </a:rPr>
              <a:t>&lt;/p&gt;</a:t>
            </a:r>
            <a:endParaRPr sz="1400">
              <a:latin typeface="Arial"/>
              <a:cs typeface="Arial"/>
            </a:endParaRPr>
          </a:p>
          <a:p>
            <a:pPr marL="1000125">
              <a:lnSpc>
                <a:spcPts val="1650"/>
              </a:lnSpc>
            </a:pPr>
            <a:r>
              <a:rPr sz="1400" spc="125" dirty="0">
                <a:solidFill>
                  <a:srgbClr val="A1C3C8"/>
                </a:solidFill>
                <a:latin typeface="Arial"/>
                <a:cs typeface="Arial"/>
              </a:rPr>
              <a:t>&lt;/div&gt;</a:t>
            </a:r>
            <a:endParaRPr sz="1400">
              <a:latin typeface="Arial"/>
              <a:cs typeface="Arial"/>
            </a:endParaRPr>
          </a:p>
          <a:p>
            <a:pPr marL="542925">
              <a:lnSpc>
                <a:spcPts val="1650"/>
              </a:lnSpc>
            </a:pPr>
            <a:r>
              <a:rPr sz="1400" spc="40" dirty="0">
                <a:solidFill>
                  <a:srgbClr val="9EC4E8"/>
                </a:solidFill>
                <a:latin typeface="Arial"/>
                <a:cs typeface="Arial"/>
              </a:rPr>
              <a:t>&lt;/body&gt;</a:t>
            </a:r>
            <a:endParaRPr sz="1400">
              <a:latin typeface="Arial"/>
              <a:cs typeface="Arial"/>
            </a:endParaRPr>
          </a:p>
          <a:p>
            <a:pPr marL="85725">
              <a:lnSpc>
                <a:spcPts val="1664"/>
              </a:lnSpc>
            </a:pPr>
            <a:r>
              <a:rPr sz="1400" spc="95" dirty="0">
                <a:solidFill>
                  <a:srgbClr val="EFEFEF"/>
                </a:solidFill>
                <a:latin typeface="Arial"/>
                <a:cs typeface="Arial"/>
              </a:rPr>
              <a:t>&lt;/html&gt;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8892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HTML: basic</a:t>
            </a:r>
            <a:r>
              <a:rPr spc="-90" dirty="0"/>
              <a:t> </a:t>
            </a:r>
            <a:r>
              <a:rPr dirty="0"/>
              <a:t>rules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082555"/>
            <a:ext cx="8357234" cy="3307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Some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rules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about</a:t>
            </a:r>
            <a:r>
              <a:rPr sz="1600" spc="-1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HTML: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Arial"/>
              <a:cs typeface="Arial"/>
            </a:endParaRPr>
          </a:p>
          <a:p>
            <a:pPr marL="469900" indent="-35179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It uses </a:t>
            </a:r>
            <a:r>
              <a:rPr sz="1600" spc="-5" dirty="0">
                <a:solidFill>
                  <a:srgbClr val="FFE499"/>
                </a:solidFill>
                <a:latin typeface="Arial"/>
                <a:cs typeface="Arial"/>
              </a:rPr>
              <a:t>XML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syntax (tags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with attributes,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can contain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other</a:t>
            </a:r>
            <a:r>
              <a:rPr sz="1600" spc="-8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tags).</a:t>
            </a:r>
            <a:endParaRPr sz="1600">
              <a:latin typeface="Arial"/>
              <a:cs typeface="Arial"/>
            </a:endParaRPr>
          </a:p>
          <a:p>
            <a:pPr marL="1383665">
              <a:lnSpc>
                <a:spcPct val="100000"/>
              </a:lnSpc>
              <a:spcBef>
                <a:spcPts val="254"/>
              </a:spcBef>
            </a:pPr>
            <a:r>
              <a:rPr sz="1600" spc="-5" dirty="0">
                <a:solidFill>
                  <a:srgbClr val="9EC4E8"/>
                </a:solidFill>
                <a:latin typeface="Courier New"/>
                <a:cs typeface="Courier New"/>
              </a:rPr>
              <a:t>&lt;tag_name&gt; </a:t>
            </a:r>
            <a:r>
              <a:rPr sz="1600" spc="-5" dirty="0">
                <a:solidFill>
                  <a:srgbClr val="6EA8DB"/>
                </a:solidFill>
                <a:latin typeface="Courier New"/>
                <a:cs typeface="Courier New"/>
              </a:rPr>
              <a:t>content</a:t>
            </a:r>
            <a:r>
              <a:rPr sz="1600" spc="-290" dirty="0">
                <a:solidFill>
                  <a:srgbClr val="6EA8DB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9EC4E8"/>
                </a:solidFill>
                <a:latin typeface="Courier New"/>
                <a:cs typeface="Courier New"/>
              </a:rPr>
              <a:t>&lt;/tag_name&gt;</a:t>
            </a:r>
            <a:endParaRPr sz="1600">
              <a:latin typeface="Courier New"/>
              <a:cs typeface="Courier New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It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stores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all the information that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must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be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shown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to the</a:t>
            </a:r>
            <a:r>
              <a:rPr sz="1600" spc="-3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ACACAC"/>
                </a:solidFill>
                <a:latin typeface="Arial"/>
                <a:cs typeface="Arial"/>
              </a:rPr>
              <a:t>user.</a:t>
            </a:r>
            <a:endParaRPr sz="1600">
              <a:latin typeface="Arial"/>
              <a:cs typeface="Arial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There are </a:t>
            </a:r>
            <a:r>
              <a:rPr sz="1600" spc="-10" dirty="0">
                <a:solidFill>
                  <a:srgbClr val="ACACAC"/>
                </a:solidFill>
                <a:latin typeface="Arial"/>
                <a:cs typeface="Arial"/>
              </a:rPr>
              <a:t>different </a:t>
            </a:r>
            <a:r>
              <a:rPr sz="1600" spc="-5" dirty="0">
                <a:solidFill>
                  <a:srgbClr val="FFE499"/>
                </a:solidFill>
                <a:latin typeface="Arial"/>
                <a:cs typeface="Arial"/>
              </a:rPr>
              <a:t>HTML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elements for </a:t>
            </a:r>
            <a:r>
              <a:rPr sz="1600" spc="-10" dirty="0">
                <a:solidFill>
                  <a:srgbClr val="ACACAC"/>
                </a:solidFill>
                <a:latin typeface="Arial"/>
                <a:cs typeface="Arial"/>
              </a:rPr>
              <a:t>different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types of information and</a:t>
            </a:r>
            <a:r>
              <a:rPr sz="1600" spc="-15" dirty="0">
                <a:solidFill>
                  <a:srgbClr val="ACACAC"/>
                </a:solidFill>
                <a:latin typeface="Arial"/>
                <a:cs typeface="Arial"/>
              </a:rPr>
              <a:t> behaviour.</a:t>
            </a:r>
            <a:endParaRPr sz="1600">
              <a:latin typeface="Arial"/>
              <a:cs typeface="Arial"/>
            </a:endParaRPr>
          </a:p>
          <a:p>
            <a:pPr marL="469265" marR="5080" indent="-351790">
              <a:lnSpc>
                <a:spcPct val="113300"/>
              </a:lnSpc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The information is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stored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in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a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tree-like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structure (nodes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that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contain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nodes inside)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called </a:t>
            </a:r>
            <a:r>
              <a:rPr sz="1600" dirty="0">
                <a:solidFill>
                  <a:srgbClr val="FFE49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E499"/>
                </a:solidFill>
                <a:latin typeface="Arial"/>
                <a:cs typeface="Arial"/>
              </a:rPr>
              <a:t>DOM </a:t>
            </a:r>
            <a:r>
              <a:rPr sz="1600" dirty="0">
                <a:solidFill>
                  <a:srgbClr val="FFE499"/>
                </a:solidFill>
                <a:latin typeface="Arial"/>
                <a:cs typeface="Arial"/>
              </a:rPr>
              <a:t>(Document </a:t>
            </a:r>
            <a:r>
              <a:rPr sz="1600" spc="-5" dirty="0">
                <a:solidFill>
                  <a:srgbClr val="FFE499"/>
                </a:solidFill>
                <a:latin typeface="Arial"/>
                <a:cs typeface="Arial"/>
              </a:rPr>
              <a:t>Object</a:t>
            </a:r>
            <a:r>
              <a:rPr sz="1600" spc="-15" dirty="0">
                <a:solidFill>
                  <a:srgbClr val="FFE4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E499"/>
                </a:solidFill>
                <a:latin typeface="Arial"/>
                <a:cs typeface="Arial"/>
              </a:rPr>
              <a:t>Model)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469265" marR="30480" indent="-351790">
              <a:lnSpc>
                <a:spcPct val="113300"/>
              </a:lnSpc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It gives the document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some semantic structure (pe.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this is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a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title, this is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a section,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this is 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a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form) which is helpful for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computers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to understand websites</a:t>
            </a:r>
            <a:r>
              <a:rPr sz="1600" spc="-3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content.</a:t>
            </a:r>
            <a:endParaRPr sz="1600">
              <a:latin typeface="Arial"/>
              <a:cs typeface="Arial"/>
            </a:endParaRPr>
          </a:p>
          <a:p>
            <a:pPr marL="469265" marR="294640" indent="-351790">
              <a:lnSpc>
                <a:spcPct val="113300"/>
              </a:lnSpc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It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must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not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contain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information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related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to how it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should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be displayed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(that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information  belongs to the </a:t>
            </a:r>
            <a:r>
              <a:rPr sz="1600" spc="-5" dirty="0">
                <a:solidFill>
                  <a:srgbClr val="FFE499"/>
                </a:solidFill>
                <a:latin typeface="Arial"/>
                <a:cs typeface="Arial"/>
              </a:rPr>
              <a:t>CSS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),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so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no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color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information, font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size,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position,</a:t>
            </a:r>
            <a:r>
              <a:rPr sz="1600" spc="-2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etc.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6601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HTML: </a:t>
            </a:r>
            <a:r>
              <a:rPr dirty="0"/>
              <a:t>syntax</a:t>
            </a:r>
            <a:r>
              <a:rPr spc="-9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436192"/>
            <a:ext cx="5960110" cy="25400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spc="-5" dirty="0">
                <a:solidFill>
                  <a:srgbClr val="A3C1F4"/>
                </a:solidFill>
                <a:latin typeface="Arial"/>
                <a:cs typeface="Arial"/>
              </a:rPr>
              <a:t>&lt;</a:t>
            </a:r>
            <a:r>
              <a:rPr sz="2400" spc="-5" dirty="0">
                <a:solidFill>
                  <a:srgbClr val="FFE499"/>
                </a:solidFill>
                <a:latin typeface="Arial"/>
                <a:cs typeface="Arial"/>
              </a:rPr>
              <a:t>div</a:t>
            </a:r>
            <a:r>
              <a:rPr sz="2400" spc="-10" dirty="0">
                <a:solidFill>
                  <a:srgbClr val="FFE4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A3C1F4"/>
                </a:solidFill>
                <a:latin typeface="Arial"/>
                <a:cs typeface="Arial"/>
              </a:rPr>
              <a:t>id="main"&gt;</a:t>
            </a:r>
            <a:endParaRPr sz="2400">
              <a:latin typeface="Arial"/>
              <a:cs typeface="Arial"/>
            </a:endParaRPr>
          </a:p>
          <a:p>
            <a:pPr marL="429259" marR="2100580" indent="40005">
              <a:lnSpc>
                <a:spcPct val="114599"/>
              </a:lnSpc>
            </a:pPr>
            <a:r>
              <a:rPr sz="2400" spc="-5" dirty="0">
                <a:solidFill>
                  <a:srgbClr val="B6D6A8"/>
                </a:solidFill>
                <a:latin typeface="Arial"/>
                <a:cs typeface="Arial"/>
              </a:rPr>
              <a:t>&lt;!-- this is </a:t>
            </a:r>
            <a:r>
              <a:rPr sz="2400" dirty="0">
                <a:solidFill>
                  <a:srgbClr val="B6D6A8"/>
                </a:solidFill>
                <a:latin typeface="Arial"/>
                <a:cs typeface="Arial"/>
              </a:rPr>
              <a:t>a comment</a:t>
            </a:r>
            <a:r>
              <a:rPr sz="2400" spc="-105" dirty="0">
                <a:solidFill>
                  <a:srgbClr val="B6D6A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B6D6A8"/>
                </a:solidFill>
                <a:latin typeface="Arial"/>
                <a:cs typeface="Arial"/>
              </a:rPr>
              <a:t>--&gt;  </a:t>
            </a:r>
            <a:r>
              <a:rPr sz="2400" spc="-5" dirty="0">
                <a:solidFill>
                  <a:srgbClr val="ACACAC"/>
                </a:solidFill>
                <a:latin typeface="Arial"/>
                <a:cs typeface="Arial"/>
              </a:rPr>
              <a:t>This is text without </a:t>
            </a:r>
            <a:r>
              <a:rPr sz="2400" dirty="0">
                <a:solidFill>
                  <a:srgbClr val="ACACAC"/>
                </a:solidFill>
                <a:latin typeface="Arial"/>
                <a:cs typeface="Arial"/>
              </a:rPr>
              <a:t>a</a:t>
            </a:r>
            <a:r>
              <a:rPr sz="2400" spc="-8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ACACAC"/>
                </a:solidFill>
                <a:latin typeface="Arial"/>
                <a:cs typeface="Arial"/>
              </a:rPr>
              <a:t>tag.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solidFill>
                  <a:srgbClr val="6D9EEB"/>
                </a:solidFill>
                <a:latin typeface="Arial"/>
                <a:cs typeface="Arial"/>
              </a:rPr>
              <a:t>&lt;</a:t>
            </a:r>
            <a:r>
              <a:rPr sz="2400" spc="-5" dirty="0">
                <a:solidFill>
                  <a:srgbClr val="FFD866"/>
                </a:solidFill>
                <a:latin typeface="Arial"/>
                <a:cs typeface="Arial"/>
              </a:rPr>
              <a:t>button </a:t>
            </a:r>
            <a:r>
              <a:rPr sz="2400" spc="-5" dirty="0">
                <a:solidFill>
                  <a:srgbClr val="6D9EEB"/>
                </a:solidFill>
                <a:latin typeface="Arial"/>
                <a:cs typeface="Arial"/>
              </a:rPr>
              <a:t>class="mini"&gt;</a:t>
            </a:r>
            <a:r>
              <a:rPr sz="2400" spc="-5" dirty="0">
                <a:solidFill>
                  <a:srgbClr val="ACACAC"/>
                </a:solidFill>
                <a:latin typeface="Arial"/>
                <a:cs typeface="Arial"/>
              </a:rPr>
              <a:t>press</a:t>
            </a:r>
            <a:r>
              <a:rPr sz="240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ACACAC"/>
                </a:solidFill>
                <a:latin typeface="Arial"/>
                <a:cs typeface="Arial"/>
              </a:rPr>
              <a:t>me</a:t>
            </a:r>
            <a:r>
              <a:rPr sz="2400" spc="-5" dirty="0">
                <a:solidFill>
                  <a:srgbClr val="A3C1F4"/>
                </a:solidFill>
                <a:latin typeface="Arial"/>
                <a:cs typeface="Arial"/>
              </a:rPr>
              <a:t>&lt;/</a:t>
            </a:r>
            <a:r>
              <a:rPr sz="2400" spc="-5" dirty="0">
                <a:solidFill>
                  <a:srgbClr val="FFD866"/>
                </a:solidFill>
                <a:latin typeface="Arial"/>
                <a:cs typeface="Arial"/>
              </a:rPr>
              <a:t>button</a:t>
            </a:r>
            <a:r>
              <a:rPr sz="2400" spc="-5" dirty="0">
                <a:solidFill>
                  <a:srgbClr val="A3C1F4"/>
                </a:solidFill>
                <a:latin typeface="Arial"/>
                <a:cs typeface="Arial"/>
              </a:rPr>
              <a:t>&gt;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solidFill>
                  <a:srgbClr val="A3C1F4"/>
                </a:solidFill>
                <a:latin typeface="Arial"/>
                <a:cs typeface="Arial"/>
              </a:rPr>
              <a:t>&lt;</a:t>
            </a:r>
            <a:r>
              <a:rPr sz="2400" spc="-5" dirty="0">
                <a:solidFill>
                  <a:srgbClr val="FFD866"/>
                </a:solidFill>
                <a:latin typeface="Arial"/>
                <a:cs typeface="Arial"/>
              </a:rPr>
              <a:t>img </a:t>
            </a:r>
            <a:r>
              <a:rPr sz="2400" dirty="0">
                <a:solidFill>
                  <a:srgbClr val="A3C1F4"/>
                </a:solidFill>
                <a:latin typeface="Arial"/>
                <a:cs typeface="Arial"/>
              </a:rPr>
              <a:t>src="me.png"</a:t>
            </a:r>
            <a:r>
              <a:rPr sz="2400" spc="-10" dirty="0">
                <a:solidFill>
                  <a:srgbClr val="A3C1F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D4A5BC"/>
                </a:solidFill>
                <a:latin typeface="Arial"/>
                <a:cs typeface="Arial"/>
              </a:rPr>
              <a:t>/</a:t>
            </a:r>
            <a:r>
              <a:rPr sz="2400" dirty="0">
                <a:solidFill>
                  <a:srgbClr val="A3C1F4"/>
                </a:solidFill>
                <a:latin typeface="Arial"/>
                <a:cs typeface="Arial"/>
              </a:rPr>
              <a:t>&gt;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solidFill>
                  <a:srgbClr val="A3C1F4"/>
                </a:solidFill>
                <a:latin typeface="Arial"/>
                <a:cs typeface="Arial"/>
              </a:rPr>
              <a:t>&lt;/</a:t>
            </a:r>
            <a:r>
              <a:rPr sz="2400" spc="-5" dirty="0">
                <a:solidFill>
                  <a:srgbClr val="FFE499"/>
                </a:solidFill>
                <a:latin typeface="Arial"/>
                <a:cs typeface="Arial"/>
              </a:rPr>
              <a:t>div</a:t>
            </a:r>
            <a:r>
              <a:rPr sz="2400" spc="-5" dirty="0">
                <a:solidFill>
                  <a:srgbClr val="A3C1F4"/>
                </a:solidFill>
                <a:latin typeface="Arial"/>
                <a:cs typeface="Arial"/>
              </a:rPr>
              <a:t>&gt;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6601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HTML: </a:t>
            </a:r>
            <a:r>
              <a:rPr dirty="0"/>
              <a:t>syntax</a:t>
            </a:r>
            <a:r>
              <a:rPr spc="-9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pc="-5" dirty="0"/>
              <a:t>&lt;</a:t>
            </a:r>
            <a:r>
              <a:rPr spc="-5" dirty="0">
                <a:solidFill>
                  <a:srgbClr val="FFE499"/>
                </a:solidFill>
              </a:rPr>
              <a:t>div</a:t>
            </a:r>
            <a:r>
              <a:rPr spc="-10" dirty="0">
                <a:solidFill>
                  <a:srgbClr val="FFE499"/>
                </a:solidFill>
              </a:rPr>
              <a:t> </a:t>
            </a:r>
            <a:r>
              <a:rPr spc="-5" dirty="0"/>
              <a:t>id="main"&gt;</a:t>
            </a:r>
          </a:p>
          <a:p>
            <a:pPr marL="429259" marR="5080" indent="40005">
              <a:lnSpc>
                <a:spcPct val="114599"/>
              </a:lnSpc>
            </a:pPr>
            <a:r>
              <a:rPr spc="-5" dirty="0">
                <a:solidFill>
                  <a:srgbClr val="B6D6A8"/>
                </a:solidFill>
              </a:rPr>
              <a:t>&lt;!-- this is </a:t>
            </a:r>
            <a:r>
              <a:rPr dirty="0">
                <a:solidFill>
                  <a:srgbClr val="B6D6A8"/>
                </a:solidFill>
              </a:rPr>
              <a:t>a comment</a:t>
            </a:r>
            <a:r>
              <a:rPr spc="-105" dirty="0">
                <a:solidFill>
                  <a:srgbClr val="B6D6A8"/>
                </a:solidFill>
              </a:rPr>
              <a:t> </a:t>
            </a:r>
            <a:r>
              <a:rPr dirty="0">
                <a:solidFill>
                  <a:srgbClr val="B6D6A8"/>
                </a:solidFill>
              </a:rPr>
              <a:t>--&gt;  </a:t>
            </a:r>
            <a:r>
              <a:rPr spc="-5" dirty="0">
                <a:solidFill>
                  <a:srgbClr val="ACACAC"/>
                </a:solidFill>
              </a:rPr>
              <a:t>This is text without </a:t>
            </a:r>
            <a:r>
              <a:rPr dirty="0">
                <a:solidFill>
                  <a:srgbClr val="ACACAC"/>
                </a:solidFill>
              </a:rPr>
              <a:t>a</a:t>
            </a:r>
            <a:r>
              <a:rPr spc="-85" dirty="0">
                <a:solidFill>
                  <a:srgbClr val="ACACAC"/>
                </a:solidFill>
              </a:rPr>
              <a:t> </a:t>
            </a:r>
            <a:r>
              <a:rPr spc="-5" dirty="0">
                <a:solidFill>
                  <a:srgbClr val="ACACAC"/>
                </a:solidFill>
              </a:rPr>
              <a:t>tag.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1923" y="2746829"/>
            <a:ext cx="5502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D9EEB"/>
                </a:solidFill>
                <a:latin typeface="Arial"/>
                <a:cs typeface="Arial"/>
              </a:rPr>
              <a:t>&lt;</a:t>
            </a:r>
            <a:r>
              <a:rPr sz="2400" spc="-5" dirty="0">
                <a:solidFill>
                  <a:srgbClr val="FFD866"/>
                </a:solidFill>
                <a:latin typeface="Arial"/>
                <a:cs typeface="Arial"/>
              </a:rPr>
              <a:t>button </a:t>
            </a:r>
            <a:r>
              <a:rPr sz="2400" spc="-5" dirty="0">
                <a:solidFill>
                  <a:srgbClr val="6D9EEB"/>
                </a:solidFill>
                <a:latin typeface="Arial"/>
                <a:cs typeface="Arial"/>
              </a:rPr>
              <a:t>class="mini"&gt;</a:t>
            </a:r>
            <a:r>
              <a:rPr sz="2400" spc="-5" dirty="0">
                <a:solidFill>
                  <a:srgbClr val="ACACAC"/>
                </a:solidFill>
                <a:latin typeface="Arial"/>
                <a:cs typeface="Arial"/>
              </a:rPr>
              <a:t>press</a:t>
            </a:r>
            <a:r>
              <a:rPr sz="240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ACACAC"/>
                </a:solidFill>
                <a:latin typeface="Arial"/>
                <a:cs typeface="Arial"/>
              </a:rPr>
              <a:t>me</a:t>
            </a:r>
            <a:r>
              <a:rPr sz="2400" spc="-5" dirty="0">
                <a:solidFill>
                  <a:srgbClr val="A3C1F4"/>
                </a:solidFill>
                <a:latin typeface="Arial"/>
                <a:cs typeface="Arial"/>
              </a:rPr>
              <a:t>&lt;/</a:t>
            </a:r>
            <a:r>
              <a:rPr sz="2400" spc="-5" dirty="0">
                <a:solidFill>
                  <a:srgbClr val="FFD866"/>
                </a:solidFill>
                <a:latin typeface="Arial"/>
                <a:cs typeface="Arial"/>
              </a:rPr>
              <a:t>button</a:t>
            </a:r>
            <a:r>
              <a:rPr sz="2400" spc="-5" dirty="0">
                <a:solidFill>
                  <a:srgbClr val="A3C1F4"/>
                </a:solidFill>
                <a:latin typeface="Arial"/>
                <a:cs typeface="Arial"/>
              </a:rPr>
              <a:t>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724" y="3112589"/>
            <a:ext cx="3401695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520"/>
              </a:spcBef>
            </a:pPr>
            <a:r>
              <a:rPr sz="2400" spc="-5" dirty="0">
                <a:solidFill>
                  <a:srgbClr val="A3C1F4"/>
                </a:solidFill>
                <a:latin typeface="Arial"/>
                <a:cs typeface="Arial"/>
              </a:rPr>
              <a:t>&lt;</a:t>
            </a:r>
            <a:r>
              <a:rPr sz="2400" spc="-5" dirty="0">
                <a:solidFill>
                  <a:srgbClr val="FFD866"/>
                </a:solidFill>
                <a:latin typeface="Arial"/>
                <a:cs typeface="Arial"/>
              </a:rPr>
              <a:t>img </a:t>
            </a:r>
            <a:r>
              <a:rPr sz="2400" dirty="0">
                <a:solidFill>
                  <a:srgbClr val="A3C1F4"/>
                </a:solidFill>
                <a:latin typeface="Arial"/>
                <a:cs typeface="Arial"/>
              </a:rPr>
              <a:t>src="me.png"</a:t>
            </a:r>
            <a:r>
              <a:rPr sz="2400" spc="-85" dirty="0">
                <a:solidFill>
                  <a:srgbClr val="A3C1F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D4A5BC"/>
                </a:solidFill>
                <a:latin typeface="Arial"/>
                <a:cs typeface="Arial"/>
              </a:rPr>
              <a:t>/</a:t>
            </a:r>
            <a:r>
              <a:rPr sz="2400" dirty="0">
                <a:solidFill>
                  <a:srgbClr val="A3C1F4"/>
                </a:solidFill>
                <a:latin typeface="Arial"/>
                <a:cs typeface="Arial"/>
              </a:rPr>
              <a:t>&gt;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solidFill>
                  <a:srgbClr val="A3C1F4"/>
                </a:solidFill>
                <a:latin typeface="Arial"/>
                <a:cs typeface="Arial"/>
              </a:rPr>
              <a:t>&lt;/</a:t>
            </a:r>
            <a:r>
              <a:rPr sz="2400" spc="-5" dirty="0">
                <a:solidFill>
                  <a:srgbClr val="FFE499"/>
                </a:solidFill>
                <a:latin typeface="Arial"/>
                <a:cs typeface="Arial"/>
              </a:rPr>
              <a:t>div</a:t>
            </a:r>
            <a:r>
              <a:rPr sz="2400" spc="-5" dirty="0">
                <a:solidFill>
                  <a:srgbClr val="A3C1F4"/>
                </a:solidFill>
                <a:latin typeface="Arial"/>
                <a:cs typeface="Arial"/>
              </a:rPr>
              <a:t>&gt;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49625" y="1230109"/>
            <a:ext cx="661670" cy="342265"/>
            <a:chOff x="949625" y="1230109"/>
            <a:chExt cx="661670" cy="342265"/>
          </a:xfrm>
        </p:grpSpPr>
        <p:sp>
          <p:nvSpPr>
            <p:cNvPr id="7" name="object 7"/>
            <p:cNvSpPr/>
            <p:nvPr/>
          </p:nvSpPr>
          <p:spPr>
            <a:xfrm>
              <a:off x="1080137" y="1244397"/>
              <a:ext cx="516890" cy="255904"/>
            </a:xfrm>
            <a:custGeom>
              <a:avLst/>
              <a:gdLst/>
              <a:ahLst/>
              <a:cxnLst/>
              <a:rect l="l" t="t" r="r" b="b"/>
              <a:pathLst>
                <a:path w="516890" h="255905">
                  <a:moveTo>
                    <a:pt x="516833" y="0"/>
                  </a:moveTo>
                  <a:lnTo>
                    <a:pt x="0" y="255756"/>
                  </a:lnTo>
                </a:path>
              </a:pathLst>
            </a:custGeom>
            <a:ln w="28574">
              <a:solidFill>
                <a:srgbClr val="F9CA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49625" y="1443567"/>
              <a:ext cx="165732" cy="1283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11474" y="1083637"/>
            <a:ext cx="8064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solidFill>
                  <a:srgbClr val="F9CA9C"/>
                </a:solidFill>
                <a:latin typeface="Arial"/>
                <a:cs typeface="Arial"/>
              </a:rPr>
              <a:t>Tag</a:t>
            </a:r>
            <a:r>
              <a:rPr sz="1400" spc="-80" dirty="0">
                <a:solidFill>
                  <a:srgbClr val="F9CA9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9CA9C"/>
                </a:solidFill>
                <a:latin typeface="Arial"/>
                <a:cs typeface="Arial"/>
              </a:rPr>
              <a:t>name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88263" y="1338572"/>
            <a:ext cx="1374775" cy="240665"/>
            <a:chOff x="1988263" y="1338572"/>
            <a:chExt cx="1374775" cy="240665"/>
          </a:xfrm>
        </p:grpSpPr>
        <p:sp>
          <p:nvSpPr>
            <p:cNvPr id="11" name="object 11"/>
            <p:cNvSpPr/>
            <p:nvPr/>
          </p:nvSpPr>
          <p:spPr>
            <a:xfrm>
              <a:off x="2083283" y="1348097"/>
              <a:ext cx="1270000" cy="190500"/>
            </a:xfrm>
            <a:custGeom>
              <a:avLst/>
              <a:gdLst/>
              <a:ahLst/>
              <a:cxnLst/>
              <a:rect l="l" t="t" r="r" b="b"/>
              <a:pathLst>
                <a:path w="1270000" h="190500">
                  <a:moveTo>
                    <a:pt x="1269659" y="0"/>
                  </a:moveTo>
                  <a:lnTo>
                    <a:pt x="0" y="190352"/>
                  </a:lnTo>
                </a:path>
              </a:pathLst>
            </a:custGeom>
            <a:ln w="19049">
              <a:solidFill>
                <a:srgbClr val="9EC4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88263" y="1497806"/>
              <a:ext cx="109209" cy="812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88197" y="1218387"/>
            <a:ext cx="7569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9EC4E8"/>
                </a:solidFill>
                <a:latin typeface="Arial"/>
                <a:cs typeface="Arial"/>
              </a:rPr>
              <a:t>attributes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319853" y="1727859"/>
            <a:ext cx="1121410" cy="275590"/>
            <a:chOff x="4319853" y="1727859"/>
            <a:chExt cx="1121410" cy="275590"/>
          </a:xfrm>
        </p:grpSpPr>
        <p:sp>
          <p:nvSpPr>
            <p:cNvPr id="15" name="object 15"/>
            <p:cNvSpPr/>
            <p:nvPr/>
          </p:nvSpPr>
          <p:spPr>
            <a:xfrm>
              <a:off x="4461115" y="1742146"/>
              <a:ext cx="965835" cy="200660"/>
            </a:xfrm>
            <a:custGeom>
              <a:avLst/>
              <a:gdLst/>
              <a:ahLst/>
              <a:cxnLst/>
              <a:rect l="l" t="t" r="r" b="b"/>
              <a:pathLst>
                <a:path w="965835" h="200660">
                  <a:moveTo>
                    <a:pt x="965823" y="0"/>
                  </a:moveTo>
                  <a:lnTo>
                    <a:pt x="0" y="200372"/>
                  </a:lnTo>
                </a:path>
              </a:pathLst>
            </a:custGeom>
            <a:ln w="28574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19853" y="1882016"/>
              <a:ext cx="165149" cy="12100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499968" y="1578555"/>
            <a:ext cx="7569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B6D6A8"/>
                </a:solidFill>
                <a:latin typeface="Arial"/>
                <a:cs typeface="Arial"/>
              </a:rPr>
              <a:t>comment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310103" y="2409032"/>
            <a:ext cx="972819" cy="198120"/>
            <a:chOff x="4310103" y="2409032"/>
            <a:chExt cx="972819" cy="198120"/>
          </a:xfrm>
        </p:grpSpPr>
        <p:sp>
          <p:nvSpPr>
            <p:cNvPr id="19" name="object 19"/>
            <p:cNvSpPr/>
            <p:nvPr/>
          </p:nvSpPr>
          <p:spPr>
            <a:xfrm>
              <a:off x="4452616" y="2423320"/>
              <a:ext cx="815975" cy="122555"/>
            </a:xfrm>
            <a:custGeom>
              <a:avLst/>
              <a:gdLst/>
              <a:ahLst/>
              <a:cxnLst/>
              <a:rect l="l" t="t" r="r" b="b"/>
              <a:pathLst>
                <a:path w="815975" h="122555">
                  <a:moveTo>
                    <a:pt x="815648" y="0"/>
                  </a:moveTo>
                  <a:lnTo>
                    <a:pt x="0" y="122449"/>
                  </a:lnTo>
                </a:path>
              </a:pathLst>
            </a:custGeom>
            <a:ln w="28574">
              <a:solidFill>
                <a:srgbClr val="B6B6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10103" y="2484804"/>
              <a:ext cx="163824" cy="121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341291" y="2259734"/>
            <a:ext cx="6070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CCCCCC"/>
                </a:solidFill>
                <a:latin typeface="Arial"/>
                <a:cs typeface="Arial"/>
              </a:rPr>
              <a:t>text</a:t>
            </a:r>
            <a:r>
              <a:rPr sz="1400" spc="-8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CCCCCC"/>
                </a:solidFill>
                <a:latin typeface="Arial"/>
                <a:cs typeface="Arial"/>
              </a:rPr>
              <a:t>tag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887729" y="3352105"/>
            <a:ext cx="1040130" cy="168275"/>
            <a:chOff x="3887729" y="3352105"/>
            <a:chExt cx="1040130" cy="168275"/>
          </a:xfrm>
        </p:grpSpPr>
        <p:sp>
          <p:nvSpPr>
            <p:cNvPr id="23" name="object 23"/>
            <p:cNvSpPr/>
            <p:nvPr/>
          </p:nvSpPr>
          <p:spPr>
            <a:xfrm>
              <a:off x="4030991" y="3413343"/>
              <a:ext cx="882650" cy="92710"/>
            </a:xfrm>
            <a:custGeom>
              <a:avLst/>
              <a:gdLst/>
              <a:ahLst/>
              <a:cxnLst/>
              <a:rect l="l" t="t" r="r" b="b"/>
              <a:pathLst>
                <a:path w="882650" h="92710">
                  <a:moveTo>
                    <a:pt x="882473" y="92274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D4A5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87729" y="3352105"/>
              <a:ext cx="162449" cy="1224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986495" y="3342029"/>
            <a:ext cx="12109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D4A5BC"/>
                </a:solidFill>
                <a:latin typeface="Arial"/>
                <a:cs typeface="Arial"/>
              </a:rPr>
              <a:t>self-closing</a:t>
            </a:r>
            <a:r>
              <a:rPr sz="1400" spc="-85" dirty="0">
                <a:solidFill>
                  <a:srgbClr val="D4A5B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D4A5BC"/>
                </a:solidFill>
                <a:latin typeface="Arial"/>
                <a:cs typeface="Arial"/>
              </a:rPr>
              <a:t>tag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1184986"/>
            <a:ext cx="8103870" cy="334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Although there are lots of tags in the HTML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specification,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99% of the webs use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a subset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of  HTML tags with less that 10 tags, the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most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important</a:t>
            </a:r>
            <a:r>
              <a:rPr sz="1600" spc="-8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are: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Arial"/>
              <a:cs typeface="Arial"/>
            </a:endParaRPr>
          </a:p>
          <a:p>
            <a:pPr marL="469900" indent="-351790">
              <a:lnSpc>
                <a:spcPct val="100000"/>
              </a:lnSpc>
              <a:spcBef>
                <a:spcPts val="5"/>
              </a:spcBef>
              <a:buClr>
                <a:srgbClr val="ACACAC"/>
              </a:buClr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F0C131"/>
                </a:solidFill>
                <a:latin typeface="Arial"/>
                <a:cs typeface="Arial"/>
              </a:rPr>
              <a:t>&lt;div&gt;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: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a </a:t>
            </a:r>
            <a:r>
              <a:rPr sz="1600" spc="-10" dirty="0">
                <a:solidFill>
                  <a:srgbClr val="ACACAC"/>
                </a:solidFill>
                <a:latin typeface="Arial"/>
                <a:cs typeface="Arial"/>
              </a:rPr>
              <a:t>container,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usually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represents a rectangular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area with information</a:t>
            </a:r>
            <a:r>
              <a:rPr sz="1600" spc="-5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inside.</a:t>
            </a:r>
            <a:endParaRPr sz="1600">
              <a:latin typeface="Arial"/>
              <a:cs typeface="Arial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Clr>
                <a:srgbClr val="ACACAC"/>
              </a:buClr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F0C131"/>
                </a:solidFill>
                <a:latin typeface="Arial"/>
                <a:cs typeface="Arial"/>
              </a:rPr>
              <a:t>&lt;img/&gt;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: an</a:t>
            </a:r>
            <a:r>
              <a:rPr sz="1600" spc="-1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image</a:t>
            </a:r>
            <a:endParaRPr sz="1600">
              <a:latin typeface="Arial"/>
              <a:cs typeface="Arial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Clr>
                <a:srgbClr val="ACACAC"/>
              </a:buClr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F0C131"/>
                </a:solidFill>
                <a:latin typeface="Arial"/>
                <a:cs typeface="Arial"/>
              </a:rPr>
              <a:t>&lt;a&gt;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: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a clickable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link to go to another</a:t>
            </a:r>
            <a:r>
              <a:rPr sz="1600" spc="-2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URL</a:t>
            </a:r>
            <a:endParaRPr sz="1600">
              <a:latin typeface="Arial"/>
              <a:cs typeface="Arial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Clr>
                <a:srgbClr val="ACACAC"/>
              </a:buClr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F0C131"/>
                </a:solidFill>
                <a:latin typeface="Arial"/>
                <a:cs typeface="Arial"/>
              </a:rPr>
              <a:t>&lt;p&gt;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: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a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text</a:t>
            </a:r>
            <a:r>
              <a:rPr sz="1600" spc="-1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paragraph</a:t>
            </a:r>
            <a:endParaRPr sz="1600">
              <a:latin typeface="Arial"/>
              <a:cs typeface="Arial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Clr>
                <a:srgbClr val="ACACAC"/>
              </a:buClr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F0C131"/>
                </a:solidFill>
                <a:latin typeface="Arial"/>
                <a:cs typeface="Arial"/>
              </a:rPr>
              <a:t>&lt;h1&gt;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: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a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title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(h2,h3,h4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are titles of less</a:t>
            </a:r>
            <a:r>
              <a:rPr sz="1600" spc="-2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importance)</a:t>
            </a:r>
            <a:endParaRPr sz="1600">
              <a:latin typeface="Arial"/>
              <a:cs typeface="Arial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Clr>
                <a:srgbClr val="ACACAC"/>
              </a:buClr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F0C131"/>
                </a:solidFill>
                <a:latin typeface="Arial"/>
                <a:cs typeface="Arial"/>
              </a:rPr>
              <a:t>&lt;input&gt;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: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a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widget to let the user introduce</a:t>
            </a:r>
            <a:r>
              <a:rPr sz="1600" spc="-2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information</a:t>
            </a:r>
            <a:endParaRPr sz="1600">
              <a:latin typeface="Arial"/>
              <a:cs typeface="Arial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Clr>
                <a:srgbClr val="ACACAC"/>
              </a:buClr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F0C131"/>
                </a:solidFill>
                <a:latin typeface="Arial"/>
                <a:cs typeface="Arial"/>
              </a:rPr>
              <a:t>&lt;style&gt;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: to insert CSS</a:t>
            </a:r>
            <a:r>
              <a:rPr sz="1600" spc="-1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rules</a:t>
            </a:r>
            <a:endParaRPr sz="1600">
              <a:latin typeface="Arial"/>
              <a:cs typeface="Arial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Clr>
                <a:srgbClr val="ACACAC"/>
              </a:buClr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F0C131"/>
                </a:solidFill>
                <a:latin typeface="Arial"/>
                <a:cs typeface="Arial"/>
              </a:rPr>
              <a:t>&lt;script&gt;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: to execute</a:t>
            </a:r>
            <a:r>
              <a:rPr sz="1600" spc="-1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Javascript</a:t>
            </a:r>
            <a:endParaRPr sz="1600">
              <a:latin typeface="Arial"/>
              <a:cs typeface="Arial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Clr>
                <a:srgbClr val="ACACAC"/>
              </a:buClr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F0C131"/>
                </a:solidFill>
                <a:latin typeface="Arial"/>
                <a:cs typeface="Arial"/>
              </a:rPr>
              <a:t>&lt;span&gt;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: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a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null tag </a:t>
            </a:r>
            <a:r>
              <a:rPr sz="1600" dirty="0">
                <a:solidFill>
                  <a:srgbClr val="ACACAC"/>
                </a:solidFill>
                <a:latin typeface="Arial"/>
                <a:cs typeface="Arial"/>
              </a:rPr>
              <a:t>(doesn't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do</a:t>
            </a:r>
            <a:r>
              <a:rPr sz="1600" spc="-2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CACAC"/>
                </a:solidFill>
                <a:latin typeface="Arial"/>
                <a:cs typeface="Arial"/>
              </a:rPr>
              <a:t>anything)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7305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HTML: </a:t>
            </a:r>
            <a:r>
              <a:rPr dirty="0"/>
              <a:t>main</a:t>
            </a:r>
            <a:r>
              <a:rPr spc="-95" dirty="0"/>
              <a:t> </a:t>
            </a:r>
            <a:r>
              <a:rPr spc="-5" dirty="0"/>
              <a:t>tags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EC4E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3216</Words>
  <Application>Microsoft Office PowerPoint</Application>
  <PresentationFormat>On-screen Show (16:9)</PresentationFormat>
  <Paragraphs>445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Courier New</vt:lpstr>
      <vt:lpstr>Times New Roman</vt:lpstr>
      <vt:lpstr>Office Theme</vt:lpstr>
      <vt:lpstr>Introduction to web  technologies</vt:lpstr>
      <vt:lpstr>Goals</vt:lpstr>
      <vt:lpstr>Inside a browser</vt:lpstr>
      <vt:lpstr>Technologies</vt:lpstr>
      <vt:lpstr>HTML</vt:lpstr>
      <vt:lpstr>HTML: basic rules</vt:lpstr>
      <vt:lpstr>HTML: syntax example</vt:lpstr>
      <vt:lpstr>HTML: syntax example</vt:lpstr>
      <vt:lpstr>HTML: main tags</vt:lpstr>
      <vt:lpstr>HTML: other interesting tags</vt:lpstr>
      <vt:lpstr>HTML: wrapping the info</vt:lpstr>
      <vt:lpstr>HTML: tagging correctly</vt:lpstr>
      <vt:lpstr>HTML good use</vt:lpstr>
      <vt:lpstr>Technologies</vt:lpstr>
      <vt:lpstr>Allows to specify how to present (render) the document info stored in the HTML.</vt:lpstr>
      <vt:lpstr>CSS example</vt:lpstr>
      <vt:lpstr>CSS fields</vt:lpstr>
      <vt:lpstr>CSS how to add it</vt:lpstr>
      <vt:lpstr>CSS selectors</vt:lpstr>
      <vt:lpstr>CSS Selectors</vt:lpstr>
      <vt:lpstr>CSS Selectors</vt:lpstr>
      <vt:lpstr>CSS Selectors</vt:lpstr>
      <vt:lpstr>CSS Selectors</vt:lpstr>
      <vt:lpstr>HTML arrange</vt:lpstr>
      <vt:lpstr>Box Model</vt:lpstr>
      <vt:lpstr>Layout</vt:lpstr>
      <vt:lpstr>Grid system</vt:lpstr>
      <vt:lpstr>Fullscreen divs</vt:lpstr>
      <vt:lpstr>Trick to center</vt:lpstr>
      <vt:lpstr>Technologies</vt:lpstr>
      <vt:lpstr>Javascript</vt:lpstr>
      <vt:lpstr>Javascript: insert code</vt:lpstr>
      <vt:lpstr>Javascript: Syntax</vt:lpstr>
      <vt:lpstr>Javascript example</vt:lpstr>
      <vt:lpstr>Javascript API</vt:lpstr>
      <vt:lpstr>Javascript: retrieving element</vt:lpstr>
      <vt:lpstr>Javascript: crawling the DOM</vt:lpstr>
      <vt:lpstr>Javascript: using selectors</vt:lpstr>
      <vt:lpstr>Javascript: modify nodes</vt:lpstr>
      <vt:lpstr>Javascript: create nodes</vt:lpstr>
      <vt:lpstr>Javascript: hide and show elements</vt:lpstr>
      <vt:lpstr>Using Inputs</vt:lpstr>
      <vt:lpstr>Example of a website</vt:lpstr>
      <vt:lpstr>PowerPoint Presentation</vt:lpstr>
      <vt:lpstr>Exercise</vt:lpstr>
      <vt:lpstr>Further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 technologies</dc:title>
  <dc:creator>shubh@m bedade</dc:creator>
  <cp:lastModifiedBy>shubh@m bedade</cp:lastModifiedBy>
  <cp:revision>1</cp:revision>
  <dcterms:created xsi:type="dcterms:W3CDTF">2021-11-16T07:25:39Z</dcterms:created>
  <dcterms:modified xsi:type="dcterms:W3CDTF">2021-11-16T07:35:57Z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2021-11-16T00:00:00Z</vt:filetime>
  </property>
  <property fmtid="{D5CDD505-2E9C-101B-9397-08002B2CF9AE}" pid="3" name="Creator">
    <vt:lpwstr>PDFium</vt:lpwstr>
  </property>
  <property fmtid="{D5CDD505-2E9C-101B-9397-08002B2CF9AE}" pid="4" name="LastSaved">
    <vt:filetime>2021-11-16T00:00:00Z</vt:filetime>
  </property>
</Properties>
</file>