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8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6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8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4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Distribution of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9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Specific </a:t>
            </a:r>
            <a:r>
              <a:rPr lang="en-US" sz="3500" dirty="0"/>
              <a:t>rules </a:t>
            </a:r>
            <a:r>
              <a:rPr lang="en-US" sz="3500" dirty="0" smtClean="0"/>
              <a:t>should be met</a:t>
            </a:r>
            <a:endParaRPr lang="en-US" sz="3500" dirty="0"/>
          </a:p>
          <a:p>
            <a:r>
              <a:rPr lang="en-US" dirty="0"/>
              <a:t>Rule #1: There are only two </a:t>
            </a:r>
            <a:r>
              <a:rPr lang="en-US" b="1" dirty="0"/>
              <a:t>mutually exclusive</a:t>
            </a:r>
            <a:r>
              <a:rPr lang="en-US" dirty="0"/>
              <a:t> outcomes for a discrete random variable (i.e., success or failure).</a:t>
            </a:r>
          </a:p>
          <a:p>
            <a:r>
              <a:rPr lang="en-US" dirty="0"/>
              <a:t>Rule #2: There is a fixed number of </a:t>
            </a:r>
            <a:r>
              <a:rPr lang="en-US" b="1" dirty="0"/>
              <a:t>repeated trials</a:t>
            </a:r>
            <a:r>
              <a:rPr lang="en-US" dirty="0"/>
              <a:t> (i.e., successive tests with no outcome excluded).</a:t>
            </a:r>
          </a:p>
          <a:p>
            <a:r>
              <a:rPr lang="en-US" dirty="0"/>
              <a:t>Rule #3: Each trial is an </a:t>
            </a:r>
            <a:r>
              <a:rPr lang="en-US" b="1" dirty="0"/>
              <a:t>independent event</a:t>
            </a:r>
            <a:r>
              <a:rPr lang="en-US" dirty="0"/>
              <a:t> (meaning the result of one trial doesn't affect the results of subsequent trials).</a:t>
            </a:r>
          </a:p>
          <a:p>
            <a:r>
              <a:rPr lang="en-US" dirty="0"/>
              <a:t>Rule #4: The probability of success for each trial is fixed (i.e., the probability of obtaining a successful outcome is the same for all trials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1325563"/>
          </a:xfrm>
        </p:spPr>
        <p:txBody>
          <a:bodyPr/>
          <a:lstStyle/>
          <a:p>
            <a:r>
              <a:rPr lang="en-IN" dirty="0" smtClean="0"/>
              <a:t>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1325563"/>
            <a:ext cx="10515600" cy="5113874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r>
              <a:rPr lang="en-US" i="1" dirty="0"/>
              <a:t>Given 5 questions on a test, what is the probability of randomly guessing exactly 2 questions correctly?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Possible outcomes: right  </a:t>
            </a:r>
            <a:r>
              <a:rPr lang="en-US" dirty="0" smtClean="0"/>
              <a:t>/  </a:t>
            </a:r>
            <a:r>
              <a:rPr lang="en-US" dirty="0"/>
              <a:t>wrong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Fixed number of repeated independent trials: 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Given 3 different people swabs what is probability of exactly 2 people being positive in the medical test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Possible outcomes: positive / negative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Fixed number of repeated independent trials: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8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Bernoulli’s </a:t>
            </a:r>
            <a:r>
              <a:rPr lang="en-US" dirty="0" smtClean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It </a:t>
            </a:r>
            <a:r>
              <a:rPr lang="en-US" sz="3600" dirty="0"/>
              <a:t>can be thought of as a model for the set of possible outcomes of any single experiment that </a:t>
            </a:r>
            <a:r>
              <a:rPr lang="en-US" sz="3600" dirty="0" smtClean="0"/>
              <a:t>has a binary outcome.</a:t>
            </a:r>
          </a:p>
          <a:p>
            <a:endParaRPr lang="en-US" sz="3600" dirty="0"/>
          </a:p>
          <a:p>
            <a:r>
              <a:rPr lang="en-US" sz="3600" dirty="0" smtClean="0"/>
              <a:t>It is special case of Binomial distribution</a:t>
            </a:r>
          </a:p>
          <a:p>
            <a:r>
              <a:rPr lang="en-US" sz="3600" dirty="0" smtClean="0"/>
              <a:t>Example: </a:t>
            </a:r>
            <a:r>
              <a:rPr lang="en-US" sz="3600" b="1" dirty="0"/>
              <a:t>Rolling Dice</a:t>
            </a:r>
            <a:r>
              <a:rPr lang="en-US" sz="3600" dirty="0"/>
              <a:t>: the probability of a roll of two die resulting in a double six.</a:t>
            </a:r>
            <a:endParaRPr lang="en-US" sz="3600" dirty="0" smtClean="0"/>
          </a:p>
          <a:p>
            <a:endParaRPr lang="en-US" sz="3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models </a:t>
            </a:r>
            <a:r>
              <a:rPr lang="en-US" dirty="0"/>
              <a:t>the number of failures in a sequence of independent and identically distributed Bernoulli trials before a specified </a:t>
            </a:r>
            <a:r>
              <a:rPr lang="en-US" dirty="0" smtClean="0"/>
              <a:t>number </a:t>
            </a:r>
            <a:r>
              <a:rPr lang="en-US" dirty="0"/>
              <a:t>of successes </a:t>
            </a:r>
            <a:r>
              <a:rPr lang="en-US" dirty="0" smtClean="0"/>
              <a:t>occurs.</a:t>
            </a:r>
          </a:p>
          <a:p>
            <a:endParaRPr lang="en-US" dirty="0"/>
          </a:p>
          <a:p>
            <a:r>
              <a:rPr lang="en-US" dirty="0" smtClean="0"/>
              <a:t>Number of successes (r) is specified</a:t>
            </a:r>
          </a:p>
          <a:p>
            <a:endParaRPr lang="en-US" dirty="0"/>
          </a:p>
          <a:p>
            <a:r>
              <a:rPr lang="en-US" dirty="0" smtClean="0"/>
              <a:t>Probability of failures till desired number of success is predicted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77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 consists of </a:t>
            </a:r>
            <a:r>
              <a:rPr lang="en-US" i="1" dirty="0"/>
              <a:t>x</a:t>
            </a:r>
            <a:r>
              <a:rPr lang="en-US" dirty="0"/>
              <a:t> repeated trials.</a:t>
            </a:r>
          </a:p>
          <a:p>
            <a:r>
              <a:rPr lang="en-US" dirty="0"/>
              <a:t>Each trial can result in just two possible outcomes. We call one of these outcomes a success and the other, a failure.</a:t>
            </a:r>
          </a:p>
          <a:p>
            <a:r>
              <a:rPr lang="en-US" dirty="0"/>
              <a:t>The probability of success, denoted by </a:t>
            </a:r>
            <a:r>
              <a:rPr lang="en-US" i="1" dirty="0"/>
              <a:t>P</a:t>
            </a:r>
            <a:r>
              <a:rPr lang="en-US" dirty="0"/>
              <a:t>, is the same on every trial.</a:t>
            </a:r>
          </a:p>
          <a:p>
            <a:r>
              <a:rPr lang="en-US" dirty="0"/>
              <a:t>The trials are independent; that is, the outcome on one trial does not affect the outcome on other trials.</a:t>
            </a:r>
          </a:p>
          <a:p>
            <a:r>
              <a:rPr lang="en-US" dirty="0"/>
              <a:t>The experiment continues until </a:t>
            </a:r>
            <a:r>
              <a:rPr lang="en-US" i="1" dirty="0"/>
              <a:t>r</a:t>
            </a:r>
            <a:r>
              <a:rPr lang="en-US" dirty="0"/>
              <a:t> successes are observed, where </a:t>
            </a:r>
            <a:r>
              <a:rPr lang="en-US" i="1" dirty="0"/>
              <a:t>r</a:t>
            </a:r>
            <a:r>
              <a:rPr lang="en-US" dirty="0"/>
              <a:t> is specified in advance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600" dirty="0" smtClean="0"/>
              <a:t>Poisson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the number of events occurring in a given time period, given the average number of times the event occurs over that time period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52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Poisson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experiment results in outcomes that can be classified as successes or failures.</a:t>
            </a:r>
          </a:p>
          <a:p>
            <a:r>
              <a:rPr lang="en-US" dirty="0" smtClean="0"/>
              <a:t>The average number of successes (μ) that occurs in a specified region is known.</a:t>
            </a:r>
          </a:p>
          <a:p>
            <a:r>
              <a:rPr lang="en-US" dirty="0" smtClean="0"/>
              <a:t>The probability that a success will occur is proportional to the size of the region.</a:t>
            </a:r>
          </a:p>
          <a:p>
            <a:r>
              <a:rPr lang="en-US" dirty="0" smtClean="0"/>
              <a:t>The probability that a success will occur in an extremely small region is virtually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5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Poisson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number of homes sold by the Acme Realty company is 2 homes per day. What is the probability that exactly 3 homes will be sold tomorrow?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27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</a:t>
            </a:r>
            <a:r>
              <a:rPr lang="en-IN" dirty="0" smtClean="0"/>
              <a:t>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probability distribution of the number </a:t>
            </a:r>
            <a:r>
              <a:rPr lang="en-US" i="1" dirty="0"/>
              <a:t>X</a:t>
            </a:r>
            <a:r>
              <a:rPr lang="en-US" dirty="0"/>
              <a:t> of Bernoulli trials needed to get one success, supported on the set { 1, 2, 3, ... }</a:t>
            </a:r>
          </a:p>
          <a:p>
            <a:r>
              <a:rPr lang="en-US" dirty="0"/>
              <a:t>The probability distribution of the number </a:t>
            </a:r>
            <a:r>
              <a:rPr lang="en-US" i="1" dirty="0"/>
              <a:t>Y</a:t>
            </a:r>
            <a:r>
              <a:rPr lang="en-US" dirty="0"/>
              <a:t> = </a:t>
            </a:r>
            <a:r>
              <a:rPr lang="en-US" i="1" dirty="0"/>
              <a:t>X</a:t>
            </a:r>
            <a:r>
              <a:rPr lang="en-US" dirty="0"/>
              <a:t> − 1 of failures before the first success, supported on the set { 0, 1, 2, 3, ... }</a:t>
            </a:r>
          </a:p>
          <a:p>
            <a:endParaRPr lang="en-US" dirty="0" smtClean="0"/>
          </a:p>
          <a:p>
            <a:r>
              <a:rPr lang="en-US" dirty="0"/>
              <a:t>The geometric distribution represents the number of failures before you get a success in a series of Bernoulli trials.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20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number of random trials required for getting correct answer for a </a:t>
            </a:r>
            <a:r>
              <a:rPr lang="en-US" dirty="0" err="1" smtClean="0"/>
              <a:t>mcq</a:t>
            </a:r>
            <a:r>
              <a:rPr lang="en-US" dirty="0" smtClean="0"/>
              <a:t> with two options?</a:t>
            </a:r>
          </a:p>
          <a:p>
            <a:r>
              <a:rPr lang="en-US" dirty="0" smtClean="0"/>
              <a:t>Two options so probability of success = ½ = 0.5</a:t>
            </a:r>
          </a:p>
          <a:p>
            <a:endParaRPr lang="en-US" dirty="0" smtClean="0"/>
          </a:p>
          <a:p>
            <a:r>
              <a:rPr lang="en-US" dirty="0"/>
              <a:t>What </a:t>
            </a:r>
            <a:r>
              <a:rPr lang="en-US" dirty="0" smtClean="0"/>
              <a:t>is number </a:t>
            </a:r>
            <a:r>
              <a:rPr lang="en-US" dirty="0"/>
              <a:t>of random trials required for getting correct answer for a </a:t>
            </a:r>
            <a:r>
              <a:rPr lang="en-US" dirty="0" err="1"/>
              <a:t>mcq</a:t>
            </a:r>
            <a:r>
              <a:rPr lang="en-US" dirty="0"/>
              <a:t> with </a:t>
            </a:r>
            <a:r>
              <a:rPr lang="en-US" dirty="0" smtClean="0"/>
              <a:t>four options</a:t>
            </a:r>
            <a:r>
              <a:rPr lang="en-US" dirty="0"/>
              <a:t>?</a:t>
            </a:r>
          </a:p>
          <a:p>
            <a:r>
              <a:rPr lang="en-US" dirty="0"/>
              <a:t>Two options so probability of success = </a:t>
            </a:r>
            <a:r>
              <a:rPr lang="en-US" dirty="0" smtClean="0"/>
              <a:t>1/4 </a:t>
            </a:r>
            <a:r>
              <a:rPr lang="en-US" dirty="0"/>
              <a:t>= </a:t>
            </a:r>
            <a:r>
              <a:rPr lang="en-US" dirty="0" smtClean="0"/>
              <a:t>0.25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learn Distributions?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884268"/>
          </a:xfrm>
        </p:spPr>
        <p:txBody>
          <a:bodyPr>
            <a:normAutofit/>
          </a:bodyPr>
          <a:lstStyle/>
          <a:p>
            <a:r>
              <a:rPr lang="en-US" dirty="0"/>
              <a:t>Whenever you have data you should strive to find a shorthand way of expressing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Distribution of data is an important feature of data</a:t>
            </a:r>
          </a:p>
          <a:p>
            <a:pPr lvl="1"/>
            <a:r>
              <a:rPr lang="en-US" dirty="0" smtClean="0"/>
              <a:t>Help in finding homogeneous data</a:t>
            </a:r>
          </a:p>
          <a:p>
            <a:endParaRPr lang="en-US" dirty="0" smtClean="0"/>
          </a:p>
          <a:p>
            <a:r>
              <a:rPr lang="en-US" dirty="0" smtClean="0"/>
              <a:t>Help in selecting features for machine learning</a:t>
            </a:r>
          </a:p>
          <a:p>
            <a:pPr lvl="1"/>
            <a:r>
              <a:rPr lang="en-US" dirty="0" smtClean="0"/>
              <a:t>Feature engineering is very important</a:t>
            </a:r>
          </a:p>
          <a:p>
            <a:pPr lvl="1"/>
            <a:r>
              <a:rPr lang="en-US" dirty="0" smtClean="0"/>
              <a:t>Best features selected will result in best model</a:t>
            </a:r>
          </a:p>
          <a:p>
            <a:pPr lvl="1"/>
            <a:r>
              <a:rPr lang="en-US" dirty="0" smtClean="0"/>
              <a:t>Garbage In - Garbage out</a:t>
            </a:r>
          </a:p>
        </p:txBody>
      </p:sp>
    </p:spTree>
    <p:extLst>
      <p:ext uri="{BB962C8B-B14F-4D97-AF65-F5344CB8AC3E}">
        <p14:creationId xmlns:p14="http://schemas.microsoft.com/office/powerpoint/2010/main" val="4049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600" dirty="0" smtClean="0"/>
              <a:t>Exponential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is the probability distribution of the time between events in </a:t>
            </a:r>
            <a:r>
              <a:rPr lang="en-US" dirty="0" smtClean="0"/>
              <a:t>a </a:t>
            </a:r>
            <a:r>
              <a:rPr lang="en-US" dirty="0"/>
              <a:t>process in which events occur continuously and independently at a constant average </a:t>
            </a:r>
            <a:r>
              <a:rPr lang="en-US" dirty="0" smtClean="0"/>
              <a:t>rate</a:t>
            </a:r>
          </a:p>
          <a:p>
            <a:endParaRPr lang="en-US" dirty="0" smtClean="0"/>
          </a:p>
          <a:p>
            <a:r>
              <a:rPr lang="en-US" dirty="0" smtClean="0"/>
              <a:t>Here we use rate / decay rate as a parameter 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Time till battery of car expires</a:t>
            </a:r>
          </a:p>
          <a:p>
            <a:r>
              <a:rPr lang="en-US" dirty="0" smtClean="0"/>
              <a:t>Time till change in your pocket is exhausted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94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learn Distributions?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/>
          <a:lstStyle/>
          <a:p>
            <a:r>
              <a:rPr lang="en-US" dirty="0" smtClean="0"/>
              <a:t>Helps in cleaning the data</a:t>
            </a:r>
          </a:p>
          <a:p>
            <a:endParaRPr lang="en-US" dirty="0" smtClean="0"/>
          </a:p>
          <a:p>
            <a:r>
              <a:rPr lang="en-US" dirty="0" smtClean="0"/>
              <a:t>Helps to select right approaches for data analytics</a:t>
            </a:r>
          </a:p>
          <a:p>
            <a:endParaRPr lang="en-US" dirty="0" smtClean="0"/>
          </a:p>
          <a:p>
            <a:r>
              <a:rPr lang="en-US" dirty="0" smtClean="0"/>
              <a:t>Analyzing a picture is easier than reading ONLY numbers</a:t>
            </a:r>
          </a:p>
          <a:p>
            <a:endParaRPr lang="en-US" dirty="0" smtClean="0"/>
          </a:p>
          <a:p>
            <a:r>
              <a:rPr lang="en-US" dirty="0" smtClean="0"/>
              <a:t>Useful in reproducing data / generating similar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with various values</a:t>
            </a:r>
          </a:p>
          <a:p>
            <a:r>
              <a:rPr lang="en-US" dirty="0" smtClean="0"/>
              <a:t>A function that assigns values to possible outcomes of the experiment</a:t>
            </a:r>
          </a:p>
          <a:p>
            <a:r>
              <a:rPr lang="en-US" dirty="0" smtClean="0"/>
              <a:t>A function that maps outcomes of experiments to real numbers</a:t>
            </a:r>
          </a:p>
          <a:p>
            <a:endParaRPr lang="en-US" dirty="0"/>
          </a:p>
          <a:p>
            <a:r>
              <a:rPr lang="en-US" dirty="0" smtClean="0"/>
              <a:t>Types of random variables</a:t>
            </a:r>
          </a:p>
          <a:p>
            <a:pPr lvl="1"/>
            <a:r>
              <a:rPr lang="en-US" dirty="0" smtClean="0"/>
              <a:t>Categorical (discrete)</a:t>
            </a:r>
          </a:p>
          <a:p>
            <a:pPr lvl="2"/>
            <a:r>
              <a:rPr lang="en-US" dirty="0" smtClean="0"/>
              <a:t>It can have specific values. (ex. date, gender, name, …) 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It can have any value within a range (ex. age, cost, temperature, …)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25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4201687"/>
          </a:xfrm>
        </p:spPr>
        <p:txBody>
          <a:bodyPr>
            <a:noAutofit/>
          </a:bodyPr>
          <a:lstStyle/>
          <a:p>
            <a:r>
              <a:rPr lang="en-US" sz="3200" dirty="0" smtClean="0"/>
              <a:t>It is a </a:t>
            </a:r>
            <a:r>
              <a:rPr lang="en-US" sz="3200" u="sng" dirty="0"/>
              <a:t>function</a:t>
            </a:r>
            <a:r>
              <a:rPr lang="en-US" sz="3200" dirty="0"/>
              <a:t> that describes the </a:t>
            </a:r>
            <a:r>
              <a:rPr lang="en-US" sz="3200" u="sng" dirty="0"/>
              <a:t>likelihood</a:t>
            </a:r>
            <a:r>
              <a:rPr lang="en-US" sz="3200" dirty="0"/>
              <a:t> of obtaining the </a:t>
            </a:r>
            <a:r>
              <a:rPr lang="en-US" sz="3200" i="1" dirty="0"/>
              <a:t>possible values</a:t>
            </a:r>
            <a:r>
              <a:rPr lang="en-US" sz="3200" dirty="0"/>
              <a:t> that a </a:t>
            </a:r>
            <a:r>
              <a:rPr lang="en-US" sz="3200" u="sng" dirty="0"/>
              <a:t>random variable</a:t>
            </a:r>
            <a:r>
              <a:rPr lang="en-US" sz="3200" dirty="0"/>
              <a:t> can </a:t>
            </a:r>
            <a:r>
              <a:rPr lang="en-US" sz="3200" dirty="0" smtClean="0"/>
              <a:t>assume.</a:t>
            </a:r>
          </a:p>
          <a:p>
            <a:endParaRPr lang="en-US" sz="3200" dirty="0" smtClean="0"/>
          </a:p>
          <a:p>
            <a:r>
              <a:rPr lang="en-US" dirty="0" smtClean="0"/>
              <a:t>Distribution of data can be expressed by probability distribution</a:t>
            </a:r>
            <a:endParaRPr lang="en-IN" dirty="0" smtClean="0"/>
          </a:p>
          <a:p>
            <a:endParaRPr lang="en-US" sz="3200" dirty="0"/>
          </a:p>
          <a:p>
            <a:r>
              <a:rPr lang="en-US" sz="3200" dirty="0" smtClean="0"/>
              <a:t>Probability is </a:t>
            </a:r>
          </a:p>
          <a:p>
            <a:pPr lvl="1"/>
            <a:r>
              <a:rPr lang="en-US" sz="2800" dirty="0" smtClean="0"/>
              <a:t>p(x</a:t>
            </a:r>
            <a:r>
              <a:rPr lang="en-US" sz="2800" dirty="0"/>
              <a:t>) = the likelihood that random variable takes a specific value of x.</a:t>
            </a:r>
          </a:p>
          <a:p>
            <a:pPr lvl="1"/>
            <a:r>
              <a:rPr lang="en-US" sz="2800" dirty="0"/>
              <a:t>The sum of all probabilities for all possible values must equal 1. </a:t>
            </a:r>
            <a:endParaRPr lang="en-US" sz="2800" dirty="0" smtClean="0"/>
          </a:p>
          <a:p>
            <a:pPr lvl="1"/>
            <a:r>
              <a:rPr lang="en-US" sz="2800" dirty="0" smtClean="0"/>
              <a:t>Probability </a:t>
            </a:r>
            <a:r>
              <a:rPr lang="en-US" sz="2800" dirty="0"/>
              <a:t>for a particular value or range of values must be between 0 and 1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10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5025936"/>
          </a:xfrm>
        </p:spPr>
        <p:txBody>
          <a:bodyPr>
            <a:normAutofit lnSpcReduction="10000"/>
          </a:bodyPr>
          <a:lstStyle/>
          <a:p>
            <a:r>
              <a:rPr lang="en-US" sz="4000" b="1" i="1" dirty="0" smtClean="0"/>
              <a:t>Distributions for representing Data</a:t>
            </a:r>
            <a:endParaRPr lang="en-IN" sz="4000" b="1" i="1" dirty="0" smtClean="0"/>
          </a:p>
          <a:p>
            <a:pPr lvl="1"/>
            <a:r>
              <a:rPr lang="en-IN" sz="3600" dirty="0" smtClean="0"/>
              <a:t>Normal</a:t>
            </a:r>
            <a:r>
              <a:rPr lang="en-IN" sz="3600" i="1" dirty="0" smtClean="0"/>
              <a:t> </a:t>
            </a:r>
            <a:r>
              <a:rPr lang="en-IN" sz="3600" dirty="0" smtClean="0"/>
              <a:t>distribution</a:t>
            </a:r>
          </a:p>
          <a:p>
            <a:pPr lvl="1"/>
            <a:r>
              <a:rPr lang="en-IN" sz="3600" dirty="0" smtClean="0"/>
              <a:t>Binomial Distribution</a:t>
            </a:r>
          </a:p>
          <a:p>
            <a:pPr lvl="1"/>
            <a:r>
              <a:rPr lang="en-IN" sz="3600" dirty="0" smtClean="0"/>
              <a:t>Bernoulli Distribution</a:t>
            </a:r>
            <a:endParaRPr lang="en-IN" sz="3600" dirty="0"/>
          </a:p>
          <a:p>
            <a:pPr lvl="1"/>
            <a:r>
              <a:rPr lang="en-IN" sz="4000" dirty="0" smtClean="0"/>
              <a:t>Negative </a:t>
            </a:r>
            <a:r>
              <a:rPr lang="en-IN" sz="4000" dirty="0"/>
              <a:t>Binomial</a:t>
            </a:r>
            <a:endParaRPr lang="en-US" sz="4000" dirty="0"/>
          </a:p>
          <a:p>
            <a:pPr lvl="1"/>
            <a:r>
              <a:rPr lang="en-IN" sz="3600" dirty="0"/>
              <a:t>Poisson </a:t>
            </a:r>
            <a:r>
              <a:rPr lang="en-IN" sz="3600" dirty="0" smtClean="0"/>
              <a:t>distribution</a:t>
            </a:r>
          </a:p>
          <a:p>
            <a:pPr lvl="1"/>
            <a:r>
              <a:rPr lang="en-IN" sz="3600" dirty="0" smtClean="0"/>
              <a:t>Geometric distribution</a:t>
            </a:r>
          </a:p>
          <a:p>
            <a:pPr lvl="1"/>
            <a:r>
              <a:rPr lang="en-IN" sz="3600" dirty="0"/>
              <a:t>Exponential distribution</a:t>
            </a:r>
            <a:endParaRPr lang="en-IN" sz="3600" dirty="0" smtClean="0"/>
          </a:p>
          <a:p>
            <a:r>
              <a:rPr lang="en-US" sz="4000" dirty="0" smtClean="0"/>
              <a:t>Others: logarithmic, t-test, </a:t>
            </a:r>
            <a:r>
              <a:rPr lang="en-US" sz="4000" dirty="0" err="1" smtClean="0"/>
              <a:t>etc</a:t>
            </a:r>
            <a:endParaRPr lang="en-IN" sz="4000" dirty="0" smtClean="0"/>
          </a:p>
        </p:txBody>
      </p:sp>
    </p:spTree>
    <p:extLst>
      <p:ext uri="{BB962C8B-B14F-4D97-AF65-F5344CB8AC3E}">
        <p14:creationId xmlns:p14="http://schemas.microsoft.com/office/powerpoint/2010/main" val="140458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Also known as </a:t>
            </a:r>
          </a:p>
          <a:p>
            <a:pPr lvl="1"/>
            <a:r>
              <a:rPr lang="en-US" sz="3200" dirty="0" smtClean="0"/>
              <a:t>Bell curve</a:t>
            </a:r>
          </a:p>
          <a:p>
            <a:pPr lvl="1"/>
            <a:r>
              <a:rPr lang="en-US" sz="3200" dirty="0" smtClean="0"/>
              <a:t>Normal curve</a:t>
            </a:r>
          </a:p>
          <a:p>
            <a:pPr lvl="1"/>
            <a:r>
              <a:rPr lang="en-US" sz="3200" dirty="0" smtClean="0"/>
              <a:t>Gaussian Distribution </a:t>
            </a:r>
          </a:p>
          <a:p>
            <a:pPr lvl="1"/>
            <a:r>
              <a:rPr lang="en-US" sz="3200" dirty="0" smtClean="0"/>
              <a:t>Gaussian Curve</a:t>
            </a:r>
          </a:p>
          <a:p>
            <a:endParaRPr lang="en-US" dirty="0" smtClean="0"/>
          </a:p>
          <a:p>
            <a:r>
              <a:rPr lang="en-US" dirty="0" smtClean="0"/>
              <a:t>It is uniform </a:t>
            </a:r>
            <a:r>
              <a:rPr lang="en-US" dirty="0"/>
              <a:t>distribution to model multiple events with the same probability, such as rolling a die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/>
          <a:lstStyle/>
          <a:p>
            <a:r>
              <a:rPr lang="en-US" dirty="0" smtClean="0"/>
              <a:t>Normal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970467"/>
            <a:ext cx="10400763" cy="4443211"/>
          </a:xfrm>
        </p:spPr>
      </p:pic>
      <p:sp>
        <p:nvSpPr>
          <p:cNvPr id="5" name="TextBox 4"/>
          <p:cNvSpPr txBox="1"/>
          <p:nvPr/>
        </p:nvSpPr>
        <p:spPr>
          <a:xfrm>
            <a:off x="953037" y="1534663"/>
            <a:ext cx="891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 is based on mean and standard deviation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029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3600" dirty="0" smtClean="0"/>
              <a:t>Binomial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models probability of success in sequence of ‘n’ </a:t>
            </a:r>
            <a:r>
              <a:rPr lang="en-US" u="sng" dirty="0" smtClean="0"/>
              <a:t>independent</a:t>
            </a:r>
            <a:r>
              <a:rPr lang="en-US" dirty="0" smtClean="0"/>
              <a:t> experiments. </a:t>
            </a:r>
          </a:p>
          <a:p>
            <a:endParaRPr lang="en-US" dirty="0" smtClean="0"/>
          </a:p>
          <a:p>
            <a:r>
              <a:rPr lang="en-US" dirty="0" smtClean="0"/>
              <a:t>When experiments are dependent then it doesn’t follow binomial distribution</a:t>
            </a:r>
          </a:p>
          <a:p>
            <a:endParaRPr lang="en-US" dirty="0"/>
          </a:p>
          <a:p>
            <a:r>
              <a:rPr lang="en-US" dirty="0" smtClean="0"/>
              <a:t>Each experiment can have only two outcomes (0/1)</a:t>
            </a:r>
          </a:p>
          <a:p>
            <a:r>
              <a:rPr lang="en-US" sz="3500" dirty="0" smtClean="0"/>
              <a:t>For outcome </a:t>
            </a:r>
          </a:p>
          <a:p>
            <a:pPr lvl="1"/>
            <a:r>
              <a:rPr lang="en-US" sz="3000" dirty="0" smtClean="0"/>
              <a:t>1 – probability is p</a:t>
            </a:r>
          </a:p>
          <a:p>
            <a:pPr lvl="1"/>
            <a:r>
              <a:rPr lang="en-US" sz="3000" dirty="0" smtClean="0"/>
              <a:t>0 – probability is q or 1-p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641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Distribution of Data</vt:lpstr>
      <vt:lpstr>Why to learn Distributions?</vt:lpstr>
      <vt:lpstr>Why to learn Distributions?</vt:lpstr>
      <vt:lpstr>Random Variable</vt:lpstr>
      <vt:lpstr>Probability Distribution</vt:lpstr>
      <vt:lpstr>Types of Distributions</vt:lpstr>
      <vt:lpstr>Normal Distribution</vt:lpstr>
      <vt:lpstr>Normal Distribution</vt:lpstr>
      <vt:lpstr>Binomial Distribution</vt:lpstr>
      <vt:lpstr>Binomial Distribution</vt:lpstr>
      <vt:lpstr>Binomial Distribution</vt:lpstr>
      <vt:lpstr>Bernoulli’s Distribution</vt:lpstr>
      <vt:lpstr>Negative Binomial Distribution</vt:lpstr>
      <vt:lpstr>Negative Binomial Distribution</vt:lpstr>
      <vt:lpstr>Poisson distribution</vt:lpstr>
      <vt:lpstr>Poisson distribution</vt:lpstr>
      <vt:lpstr>Poisson distribution</vt:lpstr>
      <vt:lpstr>Geometric Distribution</vt:lpstr>
      <vt:lpstr>Geometric Distribution</vt:lpstr>
      <vt:lpstr>Exponential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Data</dc:title>
  <dc:creator>Lenovo</dc:creator>
  <cp:lastModifiedBy>Lenovo</cp:lastModifiedBy>
  <cp:revision>152</cp:revision>
  <dcterms:created xsi:type="dcterms:W3CDTF">2020-04-14T02:41:51Z</dcterms:created>
  <dcterms:modified xsi:type="dcterms:W3CDTF">2020-04-16T05:53:58Z</dcterms:modified>
</cp:coreProperties>
</file>