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04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6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2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7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4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8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2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9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6D4-7317-4F2B-B65D-123B72FD0E0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4BD7-0BA4-4536-B8B9-CA09E9DB1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76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Croston</a:t>
            </a:r>
            <a:r>
              <a:rPr lang="en-IN" dirty="0" smtClean="0"/>
              <a:t> </a:t>
            </a:r>
            <a:r>
              <a:rPr lang="en-IN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Intermittent demand / spikes</a:t>
            </a:r>
          </a:p>
          <a:p>
            <a:endParaRPr lang="en-US" dirty="0"/>
          </a:p>
          <a:p>
            <a:r>
              <a:rPr lang="en-US" dirty="0" smtClean="0"/>
              <a:t>Large amount of Zeros</a:t>
            </a:r>
          </a:p>
          <a:p>
            <a:endParaRPr lang="en-US" dirty="0"/>
          </a:p>
          <a:p>
            <a:r>
              <a:rPr lang="en-US" dirty="0" smtClean="0"/>
              <a:t>MA may lead to zero</a:t>
            </a:r>
          </a:p>
          <a:p>
            <a:endParaRPr lang="en-US" dirty="0"/>
          </a:p>
          <a:p>
            <a:r>
              <a:rPr lang="en-US" dirty="0" smtClean="0"/>
              <a:t>Forecasts average value for a time period</a:t>
            </a:r>
          </a:p>
          <a:p>
            <a:r>
              <a:rPr lang="en-US" dirty="0" smtClean="0"/>
              <a:t>Spike may occur anywhere in the period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13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 :: By </a:t>
            </a:r>
            <a:r>
              <a:rPr lang="en-US" dirty="0" err="1" smtClean="0"/>
              <a:t>facebook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4385"/>
          </a:xfrm>
        </p:spPr>
        <p:txBody>
          <a:bodyPr>
            <a:normAutofit/>
          </a:bodyPr>
          <a:lstStyle/>
          <a:p>
            <a:r>
              <a:rPr lang="en-US" dirty="0" smtClean="0"/>
              <a:t>Decomposes time series as</a:t>
            </a:r>
          </a:p>
          <a:p>
            <a:pPr lvl="1"/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Seasonality ::</a:t>
            </a:r>
          </a:p>
          <a:p>
            <a:pPr lvl="2"/>
            <a:r>
              <a:rPr lang="en-US" dirty="0" smtClean="0"/>
              <a:t>Yearly – Fourier Series</a:t>
            </a:r>
          </a:p>
          <a:p>
            <a:pPr lvl="2"/>
            <a:r>
              <a:rPr lang="en-US" dirty="0" smtClean="0"/>
              <a:t>Weekly – Dummy variables</a:t>
            </a:r>
          </a:p>
          <a:p>
            <a:pPr lvl="1"/>
            <a:r>
              <a:rPr lang="en-US" dirty="0" smtClean="0"/>
              <a:t>Holiday Effect (optional / major holidays)</a:t>
            </a:r>
          </a:p>
          <a:p>
            <a:endParaRPr lang="en-US" dirty="0"/>
          </a:p>
          <a:p>
            <a:r>
              <a:rPr lang="en-US" dirty="0" smtClean="0"/>
              <a:t>Additive model</a:t>
            </a:r>
          </a:p>
          <a:p>
            <a:r>
              <a:rPr lang="en-US" dirty="0" smtClean="0"/>
              <a:t>Similar approach as Holt Winter Exponential Smoothing</a:t>
            </a:r>
          </a:p>
          <a:p>
            <a:r>
              <a:rPr lang="en-US" dirty="0" smtClean="0"/>
              <a:t>Model TS Prediction as a curve fitting exercise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96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TBATS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TBATS is an acronym for key features of the model:</a:t>
            </a:r>
          </a:p>
          <a:p>
            <a:r>
              <a:rPr lang="en-US" dirty="0"/>
              <a:t>T: Trigonometric seasonality</a:t>
            </a:r>
            <a:br>
              <a:rPr lang="en-US" dirty="0"/>
            </a:br>
            <a:r>
              <a:rPr lang="en-US" dirty="0"/>
              <a:t>B: Box-Cox transformation</a:t>
            </a:r>
            <a:br>
              <a:rPr lang="en-US" dirty="0"/>
            </a:br>
            <a:r>
              <a:rPr lang="en-US" dirty="0"/>
              <a:t>A: ARIMA errors</a:t>
            </a:r>
            <a:br>
              <a:rPr lang="en-US" dirty="0"/>
            </a:br>
            <a:r>
              <a:rPr lang="en-US" dirty="0"/>
              <a:t>T: Trend</a:t>
            </a:r>
            <a:br>
              <a:rPr lang="en-US" dirty="0"/>
            </a:br>
            <a:r>
              <a:rPr lang="en-US" dirty="0"/>
              <a:t>S: Seasonal components</a:t>
            </a:r>
          </a:p>
          <a:p>
            <a:endParaRPr lang="en-US" dirty="0" smtClean="0"/>
          </a:p>
          <a:p>
            <a:r>
              <a:rPr lang="en-US" dirty="0" smtClean="0"/>
              <a:t>For multiple seasonal behaviors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24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MAE</a:t>
            </a:r>
          </a:p>
          <a:p>
            <a:endParaRPr lang="en-US" dirty="0"/>
          </a:p>
          <a:p>
            <a:r>
              <a:rPr lang="en-US" dirty="0" smtClean="0"/>
              <a:t>MSE / RMSE</a:t>
            </a:r>
          </a:p>
          <a:p>
            <a:endParaRPr lang="en-US" dirty="0"/>
          </a:p>
          <a:p>
            <a:r>
              <a:rPr lang="en-US" dirty="0" smtClean="0"/>
              <a:t>MAPE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53" y="4324390"/>
            <a:ext cx="231489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&amp; Judgmental Forecasts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experience &amp; intuitions</a:t>
            </a:r>
          </a:p>
          <a:p>
            <a:endParaRPr lang="en-US" dirty="0"/>
          </a:p>
          <a:p>
            <a:r>
              <a:rPr lang="en-US" dirty="0" smtClean="0"/>
              <a:t>Based on very small or no data</a:t>
            </a:r>
          </a:p>
          <a:p>
            <a:endParaRPr lang="en-US" dirty="0"/>
          </a:p>
          <a:p>
            <a:r>
              <a:rPr lang="en-US" dirty="0" smtClean="0"/>
              <a:t>Based on non-quantitative info</a:t>
            </a:r>
          </a:p>
          <a:p>
            <a:pPr lvl="1"/>
            <a:r>
              <a:rPr lang="en-US" dirty="0" err="1" smtClean="0"/>
              <a:t>Gov</a:t>
            </a:r>
            <a:r>
              <a:rPr lang="en-US" dirty="0" smtClean="0"/>
              <a:t> policies</a:t>
            </a:r>
          </a:p>
          <a:p>
            <a:pPr lvl="1"/>
            <a:r>
              <a:rPr lang="en-US" dirty="0" smtClean="0"/>
              <a:t>Environment / Weather</a:t>
            </a:r>
          </a:p>
          <a:p>
            <a:pPr lvl="1"/>
            <a:r>
              <a:rPr lang="en-US" dirty="0" smtClean="0"/>
              <a:t>Competitor Behavior</a:t>
            </a:r>
          </a:p>
        </p:txBody>
      </p:sp>
    </p:spTree>
    <p:extLst>
      <p:ext uri="{BB962C8B-B14F-4D97-AF65-F5344CB8AC3E}">
        <p14:creationId xmlns:p14="http://schemas.microsoft.com/office/powerpoint/2010/main" val="139803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Analogy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Delphi Method</a:t>
            </a:r>
          </a:p>
          <a:p>
            <a:pPr lvl="1"/>
            <a:r>
              <a:rPr lang="en-US" dirty="0" smtClean="0"/>
              <a:t>Round 1 ::Panel of experts answer questionnaire</a:t>
            </a:r>
          </a:p>
          <a:p>
            <a:pPr lvl="1"/>
            <a:r>
              <a:rPr lang="en-US" dirty="0" smtClean="0"/>
              <a:t>Round 2:: Anonymous opinion exchange &amp; answer questionnaire</a:t>
            </a:r>
          </a:p>
          <a:p>
            <a:pPr lvl="1"/>
            <a:r>
              <a:rPr lang="en-US" dirty="0" smtClean="0"/>
              <a:t>Round 3:: Anonymous opinion exchange &amp; answer questionnaire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Helps in Convergence of opinions</a:t>
            </a:r>
          </a:p>
          <a:p>
            <a:r>
              <a:rPr lang="en-US" dirty="0" smtClean="0"/>
              <a:t>Monitoring Indicators and Indexes which influence Decision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89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Forecasting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techniques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Based on lot of historical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Used for short term forecasts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Needs special handling if trend and seasonal patterns are available in Time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98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Average</a:t>
            </a:r>
          </a:p>
          <a:p>
            <a:endParaRPr lang="en-US" dirty="0"/>
          </a:p>
          <a:p>
            <a:r>
              <a:rPr lang="en-US" dirty="0" smtClean="0"/>
              <a:t>Exponential Smoothing</a:t>
            </a:r>
          </a:p>
          <a:p>
            <a:pPr lvl="1"/>
            <a:r>
              <a:rPr lang="en-US" dirty="0" smtClean="0"/>
              <a:t>Y(t) = alpha * y(t-1) + (1- alpha) * y(t-2)  + (1- alpha)^2 * y(t-3) + …</a:t>
            </a:r>
          </a:p>
          <a:p>
            <a:endParaRPr lang="en-US" dirty="0"/>
          </a:p>
          <a:p>
            <a:r>
              <a:rPr lang="en-US" dirty="0" smtClean="0"/>
              <a:t>Holt Winters Model</a:t>
            </a:r>
          </a:p>
          <a:p>
            <a:endParaRPr lang="en-US" dirty="0"/>
          </a:p>
          <a:p>
            <a:r>
              <a:rPr lang="en-US" dirty="0" smtClean="0"/>
              <a:t>ARIMA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02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/>
          <a:lstStyle/>
          <a:p>
            <a:r>
              <a:rPr lang="en-US" dirty="0" smtClean="0"/>
              <a:t>Holt Winters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508"/>
            <a:ext cx="10515600" cy="5151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Holt part deals with only trend or moving average</a:t>
            </a:r>
          </a:p>
          <a:p>
            <a:r>
              <a:rPr lang="en-US" dirty="0" smtClean="0"/>
              <a:t>Winters part deals with the seasonality</a:t>
            </a:r>
          </a:p>
          <a:p>
            <a:r>
              <a:rPr lang="en-US" dirty="0" smtClean="0"/>
              <a:t>So, Holt-Winters is a powerful model</a:t>
            </a:r>
          </a:p>
          <a:p>
            <a:endParaRPr lang="en-US" dirty="0" smtClean="0"/>
          </a:p>
          <a:p>
            <a:r>
              <a:rPr lang="en-US" dirty="0" smtClean="0"/>
              <a:t>Additive</a:t>
            </a:r>
          </a:p>
          <a:p>
            <a:pPr lvl="1"/>
            <a:r>
              <a:rPr lang="en-US" dirty="0" smtClean="0"/>
              <a:t>Y(t) = a (t-1) + b(t-1) + S ( t-m)</a:t>
            </a:r>
          </a:p>
          <a:p>
            <a:endParaRPr lang="en-US" dirty="0"/>
          </a:p>
          <a:p>
            <a:r>
              <a:rPr lang="en-US" dirty="0" smtClean="0"/>
              <a:t>Multiplicative</a:t>
            </a:r>
          </a:p>
          <a:p>
            <a:pPr lvl="1"/>
            <a:r>
              <a:rPr lang="en-US" dirty="0" smtClean="0"/>
              <a:t>Y(t) = [ a (t-1) + b(t-1) ] * S ( t-m)</a:t>
            </a:r>
          </a:p>
          <a:p>
            <a:pPr marL="457200" lvl="1" indent="0">
              <a:buNone/>
            </a:pPr>
            <a:r>
              <a:rPr lang="en-US" b="1" i="1" u="sng" dirty="0" smtClean="0"/>
              <a:t>Where </a:t>
            </a:r>
          </a:p>
          <a:p>
            <a:pPr lvl="1"/>
            <a:r>
              <a:rPr lang="en-US" dirty="0" smtClean="0"/>
              <a:t>a is level , a(t-1)= alpha* (y(t-1) – S(t-m)) + (1 – alpha) * (a(t-2) + b(t-2))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 is trend, b(t-1) = beta * (a(t-1) – a(t-2)) + (1- beta) b(t-2)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 is seasonality,  S(t-1)= gamma * (y(t-1) – a(t-1) – b(t-1))  + (1 – gamma) S(t-m)  </a:t>
            </a:r>
          </a:p>
          <a:p>
            <a:pPr lvl="1"/>
            <a:r>
              <a:rPr lang="en-US" dirty="0" smtClean="0"/>
              <a:t>m is </a:t>
            </a:r>
            <a:r>
              <a:rPr lang="en-US" dirty="0" err="1" smtClean="0"/>
              <a:t>freq</a:t>
            </a:r>
            <a:r>
              <a:rPr lang="en-US" dirty="0" smtClean="0"/>
              <a:t> of seasonality</a:t>
            </a:r>
          </a:p>
          <a:p>
            <a:pPr lvl="1"/>
            <a:r>
              <a:rPr lang="en-US" dirty="0" smtClean="0"/>
              <a:t>Smoothing parameters alpha beta </a:t>
            </a:r>
            <a:r>
              <a:rPr lang="en-US" dirty="0" err="1" smtClean="0"/>
              <a:t>gama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95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IN" dirty="0" smtClean="0"/>
              <a:t>Auto Regressive Integrated Moving Average</a:t>
            </a:r>
          </a:p>
          <a:p>
            <a:endParaRPr lang="en-US" dirty="0"/>
          </a:p>
          <a:p>
            <a:r>
              <a:rPr lang="en-US" dirty="0" smtClean="0"/>
              <a:t>ARIMA ( p, d, q)</a:t>
            </a:r>
          </a:p>
          <a:p>
            <a:endParaRPr lang="en-US" dirty="0"/>
          </a:p>
          <a:p>
            <a:r>
              <a:rPr lang="en-US" dirty="0" smtClean="0"/>
              <a:t>Auto Regressive :: regressed over own historical values</a:t>
            </a:r>
          </a:p>
          <a:p>
            <a:r>
              <a:rPr lang="en-US" dirty="0" smtClean="0"/>
              <a:t>Integrated :: differenced (avoid non stationary)</a:t>
            </a:r>
          </a:p>
          <a:p>
            <a:r>
              <a:rPr lang="en-US" dirty="0" smtClean="0"/>
              <a:t>Moving Average :: Trend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Non Seasonal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94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SARIMA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Seasonal ARIMA</a:t>
            </a:r>
          </a:p>
          <a:p>
            <a:endParaRPr lang="en-US" dirty="0"/>
          </a:p>
          <a:p>
            <a:r>
              <a:rPr lang="en-US" dirty="0" smtClean="0"/>
              <a:t>ARIMA (</a:t>
            </a:r>
            <a:r>
              <a:rPr lang="en-US" dirty="0" err="1" smtClean="0"/>
              <a:t>p,d,q</a:t>
            </a:r>
            <a:r>
              <a:rPr lang="en-US" dirty="0" smtClean="0"/>
              <a:t>) (P,D,Q)m</a:t>
            </a:r>
          </a:p>
          <a:p>
            <a:r>
              <a:rPr lang="en-US" dirty="0"/>
              <a:t>m</a:t>
            </a:r>
            <a:r>
              <a:rPr lang="en-US" dirty="0" smtClean="0"/>
              <a:t> is no of observations </a:t>
            </a:r>
            <a:r>
              <a:rPr lang="en-US" smtClean="0"/>
              <a:t>per </a:t>
            </a:r>
            <a:r>
              <a:rPr lang="en-US" smtClean="0"/>
              <a:t>season (or year)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95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ARIMA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ARIMA(</a:t>
            </a:r>
            <a:r>
              <a:rPr lang="en-US" dirty="0" err="1" smtClean="0"/>
              <a:t>p,d,q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=0 :: Integrated MA</a:t>
            </a:r>
          </a:p>
          <a:p>
            <a:r>
              <a:rPr lang="en-US" dirty="0"/>
              <a:t>p</a:t>
            </a:r>
            <a:r>
              <a:rPr lang="en-US" dirty="0" smtClean="0"/>
              <a:t>=0,d=0 :: MA</a:t>
            </a:r>
          </a:p>
          <a:p>
            <a:r>
              <a:rPr lang="en-US" dirty="0"/>
              <a:t>d</a:t>
            </a:r>
            <a:r>
              <a:rPr lang="en-US" dirty="0" smtClean="0"/>
              <a:t>=0, q=0 :: Auto regressive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88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453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Time Series Forecasting</vt:lpstr>
      <vt:lpstr>Qualitative &amp; Judgmental Forecasts</vt:lpstr>
      <vt:lpstr>PowerPoint Presentation</vt:lpstr>
      <vt:lpstr>Quantitative Forecasting</vt:lpstr>
      <vt:lpstr>Statistical Models</vt:lpstr>
      <vt:lpstr>Holt Winters Model</vt:lpstr>
      <vt:lpstr>ARIMA</vt:lpstr>
      <vt:lpstr>SARIMA </vt:lpstr>
      <vt:lpstr>Variants of ARIMA</vt:lpstr>
      <vt:lpstr>Croston model</vt:lpstr>
      <vt:lpstr>Prophet :: By facebook</vt:lpstr>
      <vt:lpstr>TBATS Model </vt:lpstr>
      <vt:lpstr>Evaluation Metric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86</cp:revision>
  <dcterms:created xsi:type="dcterms:W3CDTF">2020-08-25T07:29:32Z</dcterms:created>
  <dcterms:modified xsi:type="dcterms:W3CDTF">2020-08-26T09:53:08Z</dcterms:modified>
</cp:coreProperties>
</file>