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Inter" panose="02000503000000020004" pitchFamily="2" charset="0"/>
      <p:regular r:id="rId30"/>
      <p:bold r:id="rId31"/>
    </p:embeddedFont>
    <p:embeddedFont>
      <p:font typeface="Open Sans" panose="020B0606030504020204" pitchFamily="34" charset="0"/>
      <p:regular r:id="rId32"/>
      <p:bold r:id="rId33"/>
      <p:italic r:id="rId34"/>
      <p:boldItalic r:id="rId35"/>
    </p:embeddedFont>
    <p:embeddedFont>
      <p:font typeface="PT Sans Narrow" panose="020B0506020203020204" pitchFamily="34"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eyIy2UMWLJbKBmcrQGHZikp8a3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1"/>
  </p:normalViewPr>
  <p:slideViewPr>
    <p:cSldViewPr snapToGrid="0">
      <p:cViewPr varScale="1">
        <p:scale>
          <a:sx n="115" d="100"/>
          <a:sy n="115"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bb907f481_1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bb907f48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bb907f481_1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bb907f48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bbb907f481_1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bbb907f481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bbb907f481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bbb907f4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bb907f481_2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bb907f48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bbb907f481_2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bbb907f48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bb907f481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bbb907f48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bbb907f481_1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bbb907f48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bbb907f481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bbb907f48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bbb907f481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bbb907f48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ae95e7945_4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bae95e7945_4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bae95e7945_4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bae95e7945_4_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ae95e7945_4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bae95e7945_4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bb907f481_1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bb907f481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bbb907f481_1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bbb907f481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1bae95e7945_2_74"/>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1bae95e7945_2_74"/>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1bae95e7945_2_74"/>
          <p:cNvGrpSpPr/>
          <p:nvPr/>
        </p:nvGrpSpPr>
        <p:grpSpPr>
          <a:xfrm>
            <a:off x="1338859" y="1362666"/>
            <a:ext cx="9515557" cy="203195"/>
            <a:chOff x="1346429" y="1011300"/>
            <a:chExt cx="6452100" cy="152400"/>
          </a:xfrm>
        </p:grpSpPr>
        <p:cxnSp>
          <p:nvCxnSpPr>
            <p:cNvPr id="13" name="Google Shape;13;g1bae95e7945_2_7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1bae95e7945_2_7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1bae95e7945_2_74"/>
          <p:cNvGrpSpPr/>
          <p:nvPr/>
        </p:nvGrpSpPr>
        <p:grpSpPr>
          <a:xfrm>
            <a:off x="1338868" y="5292001"/>
            <a:ext cx="9515557" cy="203195"/>
            <a:chOff x="1346435" y="3969088"/>
            <a:chExt cx="6452100" cy="152400"/>
          </a:xfrm>
        </p:grpSpPr>
        <p:cxnSp>
          <p:nvCxnSpPr>
            <p:cNvPr id="16" name="Google Shape;16;g1bae95e7945_2_7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1bae95e7945_2_7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1bae95e7945_2_74"/>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g1bae95e7945_2_74"/>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g1bae95e7945_2_7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1bae95e7945_2_120"/>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bae95e7945_2_120"/>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1bae95e7945_2_120"/>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9" name="Google Shape;59;g1bae95e7945_2_1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g1bae95e7945_2_1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g1bae95e7945_2_1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g1bae95e7945_2_1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5" name="Google Shape;65;g1bae95e7945_2_1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bae95e7945_2_1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bae95e7945_2_1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bae95e7945_2_86"/>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1bae95e7945_2_86"/>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g1bae95e7945_2_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1bae95e7945_2_90"/>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bae95e7945_2_90"/>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g1bae95e7945_2_90"/>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g1bae95e7945_2_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1bae95e7945_2_9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g1bae95e7945_2_9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g1bae95e7945_2_9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1bae95e7945_2_9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1bae95e7945_2_100"/>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g1bae95e7945_2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1bae95e7945_2_10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g1bae95e7945_2_10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g1bae95e7945_2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1bae95e7945_2_107"/>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g1bae95e7945_2_1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1bae95e7945_2_110"/>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g1bae95e7945_2_110"/>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1bae95e7945_2_110"/>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g1bae95e7945_2_110"/>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g1bae95e7945_2_110"/>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g1bae95e7945_2_1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1bae95e7945_2_117"/>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g1bae95e7945_2_1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1bae95e7945_2_70"/>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g1bae95e7945_2_70"/>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g1bae95e7945_2_7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airbnb/seattle/download?datasetVersionNumber=2"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en.wikipedia.org/wiki/Airb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Introduction </a:t>
            </a:r>
            <a:endParaRPr/>
          </a:p>
        </p:txBody>
      </p:sp>
      <p:sp>
        <p:nvSpPr>
          <p:cNvPr id="82" name="Google Shape;82;p2"/>
          <p:cNvSpPr txBox="1">
            <a:spLocks noGrp="1"/>
          </p:cNvSpPr>
          <p:nvPr>
            <p:ph type="body" idx="1"/>
          </p:nvPr>
        </p:nvSpPr>
        <p:spPr>
          <a:xfrm>
            <a:off x="838200" y="1825625"/>
            <a:ext cx="718185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41934" algn="just" rtl="0">
              <a:lnSpc>
                <a:spcPct val="90000"/>
              </a:lnSpc>
              <a:spcBef>
                <a:spcPts val="0"/>
              </a:spcBef>
              <a:spcAft>
                <a:spcPts val="0"/>
              </a:spcAft>
              <a:buClr>
                <a:schemeClr val="dk1"/>
              </a:buClr>
              <a:buSzPct val="116666"/>
              <a:buChar char="●"/>
            </a:pPr>
            <a:r>
              <a:rPr lang="en-US" dirty="0"/>
              <a:t>The Prediction of Airbnb on a weekly basis to realize the price trend.</a:t>
            </a:r>
            <a:endParaRPr dirty="0"/>
          </a:p>
          <a:p>
            <a:pPr marL="228600" lvl="0" indent="-241934" algn="just" rtl="0">
              <a:lnSpc>
                <a:spcPct val="90000"/>
              </a:lnSpc>
              <a:spcBef>
                <a:spcPts val="1000"/>
              </a:spcBef>
              <a:spcAft>
                <a:spcPts val="0"/>
              </a:spcAft>
              <a:buClr>
                <a:schemeClr val="dk1"/>
              </a:buClr>
              <a:buSzPct val="116666"/>
              <a:buChar char="●"/>
            </a:pPr>
            <a:r>
              <a:rPr lang="en-US" dirty="0"/>
              <a:t>Airbnb is an online platform like a marketplace of accommodation which matches the needs of staying and of lending. </a:t>
            </a:r>
            <a:endParaRPr dirty="0"/>
          </a:p>
          <a:p>
            <a:pPr marL="228600" lvl="0" indent="-241934" algn="just" rtl="0">
              <a:lnSpc>
                <a:spcPct val="90000"/>
              </a:lnSpc>
              <a:spcBef>
                <a:spcPts val="1000"/>
              </a:spcBef>
              <a:spcAft>
                <a:spcPts val="0"/>
              </a:spcAft>
              <a:buClr>
                <a:schemeClr val="dk1"/>
              </a:buClr>
              <a:buSzPct val="116666"/>
              <a:buChar char="●"/>
            </a:pPr>
            <a:r>
              <a:rPr lang="en-US" dirty="0"/>
              <a:t>It is used for short-term homestays. Airbnb acts as a broker and charges a commission from each booking they get. </a:t>
            </a:r>
            <a:endParaRPr dirty="0"/>
          </a:p>
          <a:p>
            <a:pPr marL="228600" lvl="0" indent="-241934" algn="just" rtl="0">
              <a:lnSpc>
                <a:spcPct val="90000"/>
              </a:lnSpc>
              <a:spcBef>
                <a:spcPts val="1000"/>
              </a:spcBef>
              <a:spcAft>
                <a:spcPts val="0"/>
              </a:spcAft>
              <a:buClr>
                <a:schemeClr val="dk1"/>
              </a:buClr>
              <a:buSzPct val="116666"/>
              <a:buChar char="●"/>
            </a:pPr>
            <a:r>
              <a:rPr lang="en-US" dirty="0"/>
              <a:t>The regression algorithm is used to predict the weekly trend where the listing prices in the weekend are higher than weekdays. </a:t>
            </a:r>
            <a:endParaRPr dirty="0"/>
          </a:p>
          <a:p>
            <a:pPr marL="228600" lvl="0" indent="-241934" algn="just" rtl="0">
              <a:lnSpc>
                <a:spcPct val="90000"/>
              </a:lnSpc>
              <a:spcBef>
                <a:spcPts val="1000"/>
              </a:spcBef>
              <a:spcAft>
                <a:spcPts val="0"/>
              </a:spcAft>
              <a:buClr>
                <a:schemeClr val="dk1"/>
              </a:buClr>
              <a:buSzPct val="116666"/>
              <a:buChar char="●"/>
            </a:pPr>
            <a:r>
              <a:rPr lang="en-US" dirty="0"/>
              <a:t>The project will give answers to the following questions: </a:t>
            </a:r>
            <a:endParaRPr dirty="0"/>
          </a:p>
          <a:p>
            <a:pPr marL="228600" lvl="0" indent="-241934" algn="just" rtl="0">
              <a:lnSpc>
                <a:spcPct val="90000"/>
              </a:lnSpc>
              <a:spcBef>
                <a:spcPts val="1000"/>
              </a:spcBef>
              <a:spcAft>
                <a:spcPts val="0"/>
              </a:spcAft>
              <a:buClr>
                <a:schemeClr val="dk1"/>
              </a:buClr>
              <a:buSzPct val="116666"/>
              <a:buChar char="●"/>
            </a:pPr>
            <a:r>
              <a:rPr lang="en-US" dirty="0"/>
              <a:t>How long is the period available for lending by rooms? </a:t>
            </a:r>
            <a:endParaRPr dirty="0"/>
          </a:p>
          <a:p>
            <a:pPr marL="228600" lvl="0" indent="-241934" algn="just" rtl="0">
              <a:lnSpc>
                <a:spcPct val="90000"/>
              </a:lnSpc>
              <a:spcBef>
                <a:spcPts val="1000"/>
              </a:spcBef>
              <a:spcAft>
                <a:spcPts val="1600"/>
              </a:spcAft>
              <a:buClr>
                <a:schemeClr val="dk1"/>
              </a:buClr>
              <a:buSzPct val="116666"/>
              <a:buChar char="●"/>
            </a:pPr>
            <a:r>
              <a:rPr lang="en-US" dirty="0"/>
              <a:t>Is there a busy season? And so on. </a:t>
            </a:r>
            <a:endParaRPr dirty="0"/>
          </a:p>
        </p:txBody>
      </p:sp>
      <p:pic>
        <p:nvPicPr>
          <p:cNvPr id="83" name="Google Shape;83;p2"/>
          <p:cNvPicPr preferRelativeResize="0"/>
          <p:nvPr/>
        </p:nvPicPr>
        <p:blipFill rotWithShape="1">
          <a:blip r:embed="rId3">
            <a:alphaModFix/>
          </a:blip>
          <a:srcRect/>
          <a:stretch/>
        </p:blipFill>
        <p:spPr>
          <a:xfrm>
            <a:off x="8020050" y="2153543"/>
            <a:ext cx="3888312" cy="25509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bbb907f481_1_5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Data Understanding Outputs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9" name="Google Shape;169;g1bbb907f481_1_59"/>
          <p:cNvSpPr txBox="1">
            <a:spLocks noGrp="1"/>
          </p:cNvSpPr>
          <p:nvPr>
            <p:ph type="body" idx="1"/>
          </p:nvPr>
        </p:nvSpPr>
        <p:spPr>
          <a:xfrm>
            <a:off x="906250" y="832300"/>
            <a:ext cx="6809100" cy="4351200"/>
          </a:xfrm>
          <a:prstGeom prst="rect">
            <a:avLst/>
          </a:prstGeom>
        </p:spPr>
        <p:txBody>
          <a:bodyPr spcFirstLastPara="1" wrap="square" lIns="91425" tIns="45700" rIns="91425" bIns="45700" anchor="t" anchorCtr="0">
            <a:normAutofit/>
          </a:bodyPr>
          <a:lstStyle/>
          <a:p>
            <a:pPr marL="457200" lvl="0" indent="-349250" algn="l" rtl="0">
              <a:spcBef>
                <a:spcPts val="1000"/>
              </a:spcBef>
              <a:spcAft>
                <a:spcPts val="0"/>
              </a:spcAft>
              <a:buClr>
                <a:srgbClr val="000000"/>
              </a:buClr>
              <a:buSzPts val="1900"/>
              <a:buFont typeface="Inter"/>
              <a:buChar char="●"/>
            </a:pPr>
            <a:r>
              <a:rPr lang="en-US" sz="1900">
                <a:solidFill>
                  <a:srgbClr val="000000"/>
                </a:solidFill>
                <a:highlight>
                  <a:srgbClr val="FFFFFF"/>
                </a:highlight>
                <a:latin typeface="Inter"/>
                <a:ea typeface="Inter"/>
                <a:cs typeface="Inter"/>
                <a:sym typeface="Inter"/>
              </a:rPr>
              <a:t>we can see an increase in the number of Airbnb users. (and the date range is wide than calendar data)</a:t>
            </a:r>
            <a:endParaRPr sz="1900">
              <a:solidFill>
                <a:srgbClr val="000000"/>
              </a:solidFill>
              <a:highlight>
                <a:srgbClr val="FFFFFF"/>
              </a:highlight>
              <a:latin typeface="Inter"/>
              <a:ea typeface="Inter"/>
              <a:cs typeface="Inter"/>
              <a:sym typeface="Inter"/>
            </a:endParaRPr>
          </a:p>
          <a:p>
            <a:pPr marL="457200" lvl="0" indent="-349250" algn="l" rtl="0">
              <a:spcBef>
                <a:spcPts val="0"/>
              </a:spcBef>
              <a:spcAft>
                <a:spcPts val="0"/>
              </a:spcAft>
              <a:buClr>
                <a:srgbClr val="000000"/>
              </a:buClr>
              <a:buSzPts val="1900"/>
              <a:buFont typeface="Inter"/>
              <a:buChar char="●"/>
            </a:pPr>
            <a:r>
              <a:rPr lang="en-US" sz="1900">
                <a:solidFill>
                  <a:srgbClr val="000000"/>
                </a:solidFill>
                <a:highlight>
                  <a:srgbClr val="FFFFFF"/>
                </a:highlight>
                <a:latin typeface="Inter"/>
                <a:ea typeface="Inter"/>
                <a:cs typeface="Inter"/>
                <a:sym typeface="Inter"/>
              </a:rPr>
              <a:t>And I realize it seems to have a peak at about the same time of each year. These reviews can help airbnb improve application.</a:t>
            </a:r>
            <a:endParaRPr sz="1900"/>
          </a:p>
        </p:txBody>
      </p:sp>
      <p:pic>
        <p:nvPicPr>
          <p:cNvPr id="170" name="Google Shape;170;g1bbb907f481_1_59"/>
          <p:cNvPicPr preferRelativeResize="0"/>
          <p:nvPr/>
        </p:nvPicPr>
        <p:blipFill rotWithShape="1">
          <a:blip r:embed="rId3">
            <a:alphaModFix/>
          </a:blip>
          <a:srcRect l="5022" t="27278" r="2135"/>
          <a:stretch/>
        </p:blipFill>
        <p:spPr>
          <a:xfrm>
            <a:off x="122450" y="2653400"/>
            <a:ext cx="6531450" cy="3684225"/>
          </a:xfrm>
          <a:prstGeom prst="rect">
            <a:avLst/>
          </a:prstGeom>
          <a:noFill/>
          <a:ln>
            <a:noFill/>
          </a:ln>
        </p:spPr>
      </p:pic>
      <p:pic>
        <p:nvPicPr>
          <p:cNvPr id="171" name="Google Shape;171;g1bbb907f481_1_59"/>
          <p:cNvPicPr preferRelativeResize="0"/>
          <p:nvPr/>
        </p:nvPicPr>
        <p:blipFill>
          <a:blip r:embed="rId4">
            <a:alphaModFix/>
          </a:blip>
          <a:stretch>
            <a:fillRect/>
          </a:stretch>
        </p:blipFill>
        <p:spPr>
          <a:xfrm>
            <a:off x="6653900" y="2790325"/>
            <a:ext cx="5533725" cy="3060750"/>
          </a:xfrm>
          <a:prstGeom prst="rect">
            <a:avLst/>
          </a:prstGeom>
          <a:noFill/>
          <a:ln>
            <a:noFill/>
          </a:ln>
        </p:spPr>
      </p:pic>
      <p:sp>
        <p:nvSpPr>
          <p:cNvPr id="172" name="Google Shape;172;g1bbb907f481_1_59"/>
          <p:cNvSpPr txBox="1"/>
          <p:nvPr/>
        </p:nvSpPr>
        <p:spPr>
          <a:xfrm>
            <a:off x="7334225" y="5937425"/>
            <a:ext cx="434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Open Sans"/>
                <a:ea typeface="Open Sans"/>
                <a:cs typeface="Open Sans"/>
                <a:sym typeface="Open Sans"/>
              </a:rPr>
              <a:t>Average of no of reviews over time</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bbb907f481_1_7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Understanding Outputs</a:t>
            </a:r>
            <a:endParaRPr/>
          </a:p>
        </p:txBody>
      </p:sp>
      <p:sp>
        <p:nvSpPr>
          <p:cNvPr id="178" name="Google Shape;178;g1bbb907f481_1_7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z="1550">
                <a:solidFill>
                  <a:srgbClr val="000000"/>
                </a:solidFill>
                <a:highlight>
                  <a:srgbClr val="FFFFFF"/>
                </a:highlight>
                <a:latin typeface="Inter"/>
                <a:ea typeface="Inter"/>
                <a:cs typeface="Inter"/>
                <a:sym typeface="Inter"/>
              </a:rPr>
              <a:t>How long is the period available for lending by rooms? To answer this we have plot a scatter plot of maximum nights and minimum nights. </a:t>
            </a:r>
            <a:endParaRPr sz="2900"/>
          </a:p>
        </p:txBody>
      </p:sp>
      <p:pic>
        <p:nvPicPr>
          <p:cNvPr id="179" name="Google Shape;179;g1bbb907f481_1_71"/>
          <p:cNvPicPr preferRelativeResize="0"/>
          <p:nvPr/>
        </p:nvPicPr>
        <p:blipFill>
          <a:blip r:embed="rId3">
            <a:alphaModFix/>
          </a:blip>
          <a:stretch>
            <a:fillRect/>
          </a:stretch>
        </p:blipFill>
        <p:spPr>
          <a:xfrm>
            <a:off x="592600" y="2532950"/>
            <a:ext cx="7558076" cy="4050025"/>
          </a:xfrm>
          <a:prstGeom prst="rect">
            <a:avLst/>
          </a:prstGeom>
          <a:noFill/>
          <a:ln>
            <a:noFill/>
          </a:ln>
        </p:spPr>
      </p:pic>
      <p:sp>
        <p:nvSpPr>
          <p:cNvPr id="180" name="Google Shape;180;g1bbb907f481_1_71"/>
          <p:cNvSpPr txBox="1"/>
          <p:nvPr/>
        </p:nvSpPr>
        <p:spPr>
          <a:xfrm>
            <a:off x="8353800" y="2775875"/>
            <a:ext cx="3000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50">
                <a:highlight>
                  <a:srgbClr val="FFFFFF"/>
                </a:highlight>
                <a:latin typeface="Inter"/>
                <a:ea typeface="Inter"/>
                <a:cs typeface="Inter"/>
                <a:sym typeface="Inter"/>
              </a:rPr>
              <a:t>From here, it can be seen that the minimum nights is almost constant regardless of the maximum nights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bbb907f481_1_8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Data Understanding Outputs</a:t>
            </a:r>
            <a:endParaRPr/>
          </a:p>
          <a:p>
            <a:pPr marL="0" lvl="0" indent="0" algn="l" rtl="0">
              <a:spcBef>
                <a:spcPts val="0"/>
              </a:spcBef>
              <a:spcAft>
                <a:spcPts val="0"/>
              </a:spcAft>
              <a:buNone/>
            </a:pPr>
            <a:endParaRPr/>
          </a:p>
        </p:txBody>
      </p:sp>
      <p:sp>
        <p:nvSpPr>
          <p:cNvPr id="186" name="Google Shape;186;g1bbb907f481_1_82"/>
          <p:cNvSpPr txBox="1">
            <a:spLocks noGrp="1"/>
          </p:cNvSpPr>
          <p:nvPr>
            <p:ph type="body" idx="1"/>
          </p:nvPr>
        </p:nvSpPr>
        <p:spPr>
          <a:xfrm>
            <a:off x="838200" y="13892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z="1950">
                <a:solidFill>
                  <a:srgbClr val="000000"/>
                </a:solidFill>
                <a:highlight>
                  <a:srgbClr val="FFFFFF"/>
                </a:highlight>
                <a:latin typeface="Inter"/>
                <a:ea typeface="Inter"/>
                <a:cs typeface="Inter"/>
                <a:sym typeface="Inter"/>
              </a:rPr>
              <a:t> To answer the question Is there a busy season? From this graph we can clearly say that the busy season is One month before and after from September.</a:t>
            </a:r>
            <a:endParaRPr sz="3300"/>
          </a:p>
        </p:txBody>
      </p:sp>
      <p:pic>
        <p:nvPicPr>
          <p:cNvPr id="187" name="Google Shape;187;g1bbb907f481_1_82"/>
          <p:cNvPicPr preferRelativeResize="0"/>
          <p:nvPr/>
        </p:nvPicPr>
        <p:blipFill rotWithShape="1">
          <a:blip r:embed="rId3">
            <a:alphaModFix/>
          </a:blip>
          <a:srcRect l="5570" t="-1740" r="-5570" b="1740"/>
          <a:stretch/>
        </p:blipFill>
        <p:spPr>
          <a:xfrm>
            <a:off x="2619375" y="2084138"/>
            <a:ext cx="7334250" cy="391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Modeling (Random Forest Regression)</a:t>
            </a:r>
            <a:endParaRPr/>
          </a:p>
        </p:txBody>
      </p:sp>
      <p:sp>
        <p:nvSpPr>
          <p:cNvPr id="193" name="Google Shape;193;p7"/>
          <p:cNvSpPr txBox="1">
            <a:spLocks noGrp="1"/>
          </p:cNvSpPr>
          <p:nvPr>
            <p:ph type="body" idx="1"/>
          </p:nvPr>
        </p:nvSpPr>
        <p:spPr>
          <a:xfrm>
            <a:off x="838200" y="1559350"/>
            <a:ext cx="10353000" cy="49167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770"/>
              <a:buNone/>
            </a:pPr>
            <a:r>
              <a:rPr lang="en-US" sz="2362"/>
              <a:t>This model uses Random Forest Algorithm for the training process</a:t>
            </a:r>
            <a:endParaRPr sz="2362"/>
          </a:p>
          <a:p>
            <a:pPr marL="457200" lvl="0" indent="-378627" algn="l" rtl="0">
              <a:lnSpc>
                <a:spcPct val="95000"/>
              </a:lnSpc>
              <a:spcBef>
                <a:spcPts val="1600"/>
              </a:spcBef>
              <a:spcAft>
                <a:spcPts val="0"/>
              </a:spcAft>
              <a:buSzPts val="2363"/>
              <a:buChar char="●"/>
            </a:pPr>
            <a:r>
              <a:rPr lang="en-US" sz="2362"/>
              <a:t>Let us first understand few basic definitions</a:t>
            </a:r>
            <a:endParaRPr sz="2362"/>
          </a:p>
          <a:p>
            <a:pPr marL="914400" lvl="1" indent="-378627" algn="l" rtl="0">
              <a:lnSpc>
                <a:spcPct val="95000"/>
              </a:lnSpc>
              <a:spcBef>
                <a:spcPts val="0"/>
              </a:spcBef>
              <a:spcAft>
                <a:spcPts val="0"/>
              </a:spcAft>
              <a:buSzPts val="2363"/>
              <a:buChar char="○"/>
            </a:pPr>
            <a:r>
              <a:rPr lang="en-US" sz="2362"/>
              <a:t>Decision Trees -</a:t>
            </a:r>
            <a:endParaRPr sz="2362"/>
          </a:p>
          <a:p>
            <a:pPr marL="1371600" lvl="2" indent="-378627" algn="l" rtl="0">
              <a:lnSpc>
                <a:spcPct val="95000"/>
              </a:lnSpc>
              <a:spcBef>
                <a:spcPts val="0"/>
              </a:spcBef>
              <a:spcAft>
                <a:spcPts val="0"/>
              </a:spcAft>
              <a:buSzPts val="2363"/>
              <a:buChar char="■"/>
            </a:pPr>
            <a:r>
              <a:rPr lang="en-US" sz="2362"/>
              <a:t>can be used for both classification and regression</a:t>
            </a:r>
            <a:endParaRPr sz="2362"/>
          </a:p>
          <a:p>
            <a:pPr marL="1371600" lvl="2" indent="-378627" algn="l" rtl="0">
              <a:lnSpc>
                <a:spcPct val="95000"/>
              </a:lnSpc>
              <a:spcBef>
                <a:spcPts val="0"/>
              </a:spcBef>
              <a:spcAft>
                <a:spcPts val="0"/>
              </a:spcAft>
              <a:buSzPts val="2363"/>
              <a:buChar char="■"/>
            </a:pPr>
            <a:r>
              <a:rPr lang="en-US" sz="2362"/>
              <a:t>data is split according to a particular parameter</a:t>
            </a:r>
            <a:endParaRPr sz="2362"/>
          </a:p>
          <a:p>
            <a:pPr marL="1371600" lvl="2" indent="-378627" algn="l" rtl="0">
              <a:lnSpc>
                <a:spcPct val="95000"/>
              </a:lnSpc>
              <a:spcBef>
                <a:spcPts val="0"/>
              </a:spcBef>
              <a:spcAft>
                <a:spcPts val="0"/>
              </a:spcAft>
              <a:buSzPts val="2363"/>
              <a:buChar char="■"/>
            </a:pPr>
            <a:r>
              <a:rPr lang="en-US" sz="2362"/>
              <a:t>two entities present - a leaf and a node</a:t>
            </a:r>
            <a:endParaRPr sz="2362"/>
          </a:p>
          <a:p>
            <a:pPr marL="914400" lvl="1" indent="-378627" algn="l" rtl="0">
              <a:lnSpc>
                <a:spcPct val="95000"/>
              </a:lnSpc>
              <a:spcBef>
                <a:spcPts val="0"/>
              </a:spcBef>
              <a:spcAft>
                <a:spcPts val="0"/>
              </a:spcAft>
              <a:buSzPts val="2363"/>
              <a:buChar char="○"/>
            </a:pPr>
            <a:r>
              <a:rPr lang="en-US" sz="2362"/>
              <a:t>Ensemble learning method -</a:t>
            </a:r>
            <a:endParaRPr sz="2362"/>
          </a:p>
          <a:p>
            <a:pPr marL="1371600" lvl="2" indent="-378627" algn="l" rtl="0">
              <a:lnSpc>
                <a:spcPct val="95000"/>
              </a:lnSpc>
              <a:spcBef>
                <a:spcPts val="0"/>
              </a:spcBef>
              <a:spcAft>
                <a:spcPts val="0"/>
              </a:spcAft>
              <a:buSzPts val="2363"/>
              <a:buChar char="■"/>
            </a:pPr>
            <a:r>
              <a:rPr lang="en-US" sz="2362"/>
              <a:t>taking average of predictions taken from multiple models which are trained separately with the same data</a:t>
            </a:r>
            <a:endParaRPr sz="2362"/>
          </a:p>
          <a:p>
            <a:pPr marL="914400" lvl="1" indent="-378627" algn="l" rtl="0">
              <a:lnSpc>
                <a:spcPct val="95000"/>
              </a:lnSpc>
              <a:spcBef>
                <a:spcPts val="0"/>
              </a:spcBef>
              <a:spcAft>
                <a:spcPts val="0"/>
              </a:spcAft>
              <a:buSzPts val="2363"/>
              <a:buChar char="○"/>
            </a:pPr>
            <a:r>
              <a:rPr lang="en-US" sz="2362"/>
              <a:t>Random Forest -</a:t>
            </a:r>
            <a:endParaRPr sz="2362"/>
          </a:p>
          <a:p>
            <a:pPr marL="1371600" lvl="2" indent="-378627" algn="l" rtl="0">
              <a:lnSpc>
                <a:spcPct val="95000"/>
              </a:lnSpc>
              <a:spcBef>
                <a:spcPts val="0"/>
              </a:spcBef>
              <a:spcAft>
                <a:spcPts val="0"/>
              </a:spcAft>
              <a:buSzPts val="2363"/>
              <a:buChar char="■"/>
            </a:pPr>
            <a:r>
              <a:rPr lang="en-US" sz="2362"/>
              <a:t>supervised learning algorithm</a:t>
            </a:r>
            <a:endParaRPr sz="2362"/>
          </a:p>
          <a:p>
            <a:pPr marL="1371600" lvl="2" indent="-378627" algn="l" rtl="0">
              <a:lnSpc>
                <a:spcPct val="95000"/>
              </a:lnSpc>
              <a:spcBef>
                <a:spcPts val="0"/>
              </a:spcBef>
              <a:spcAft>
                <a:spcPts val="0"/>
              </a:spcAft>
              <a:buSzPts val="2363"/>
              <a:buChar char="■"/>
            </a:pPr>
            <a:r>
              <a:rPr lang="en-US" sz="2362"/>
              <a:t>based pm ensemble learning and multiple decision trees</a:t>
            </a:r>
            <a:endParaRPr sz="113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body" idx="1"/>
          </p:nvPr>
        </p:nvSpPr>
        <p:spPr>
          <a:xfrm>
            <a:off x="838200" y="397804"/>
            <a:ext cx="10515600" cy="5779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As we can see in the diagram, there are main four steps taking place -</a:t>
            </a:r>
            <a:endParaRPr/>
          </a:p>
          <a:p>
            <a:pPr marL="457200" lvl="0" indent="-342900" algn="l" rtl="0">
              <a:lnSpc>
                <a:spcPct val="115000"/>
              </a:lnSpc>
              <a:spcBef>
                <a:spcPts val="1600"/>
              </a:spcBef>
              <a:spcAft>
                <a:spcPts val="0"/>
              </a:spcAft>
              <a:buSzPts val="1800"/>
              <a:buChar char="●"/>
            </a:pPr>
            <a:r>
              <a:rPr lang="en-US"/>
              <a:t>Randomly we need to select k data-points from the dataset</a:t>
            </a:r>
            <a:endParaRPr/>
          </a:p>
          <a:p>
            <a:pPr marL="457200" lvl="0" indent="-342900" algn="l" rtl="0">
              <a:lnSpc>
                <a:spcPct val="115000"/>
              </a:lnSpc>
              <a:spcBef>
                <a:spcPts val="0"/>
              </a:spcBef>
              <a:spcAft>
                <a:spcPts val="0"/>
              </a:spcAft>
              <a:buSzPts val="1800"/>
              <a:buChar char="●"/>
            </a:pPr>
            <a:r>
              <a:rPr lang="en-US"/>
              <a:t>Then, we need to build decision tree based on these parameters</a:t>
            </a:r>
            <a:endParaRPr/>
          </a:p>
          <a:p>
            <a:pPr marL="457200" lvl="0" indent="-342900" algn="l" rtl="0">
              <a:lnSpc>
                <a:spcPct val="115000"/>
              </a:lnSpc>
              <a:spcBef>
                <a:spcPts val="0"/>
              </a:spcBef>
              <a:spcAft>
                <a:spcPts val="0"/>
              </a:spcAft>
              <a:buSzPts val="1800"/>
              <a:buChar char="●"/>
            </a:pPr>
            <a:r>
              <a:rPr lang="en-US"/>
              <a:t>Select the number of trees N, which is 5 in our case. </a:t>
            </a:r>
            <a:endParaRPr/>
          </a:p>
          <a:p>
            <a:pPr marL="457200" lvl="0" indent="-342900" algn="l" rtl="0">
              <a:lnSpc>
                <a:spcPct val="115000"/>
              </a:lnSpc>
              <a:spcBef>
                <a:spcPts val="0"/>
              </a:spcBef>
              <a:spcAft>
                <a:spcPts val="0"/>
              </a:spcAft>
              <a:buSzPts val="1800"/>
              <a:buChar char="●"/>
            </a:pPr>
            <a:r>
              <a:rPr lang="en-US"/>
              <a:t>Each tree predicts the value of y. Then we need to take average of all of these predictions.</a:t>
            </a:r>
            <a:endParaRPr/>
          </a:p>
          <a:p>
            <a:pPr marL="457200" lvl="0" indent="0" algn="l" rtl="0">
              <a:lnSpc>
                <a:spcPct val="90000"/>
              </a:lnSpc>
              <a:spcBef>
                <a:spcPts val="1600"/>
              </a:spcBef>
              <a:spcAft>
                <a:spcPts val="1600"/>
              </a:spcAft>
              <a:buNone/>
            </a:pPr>
            <a:endParaRPr/>
          </a:p>
        </p:txBody>
      </p:sp>
      <p:pic>
        <p:nvPicPr>
          <p:cNvPr id="199" name="Google Shape;199;p8"/>
          <p:cNvPicPr preferRelativeResize="0"/>
          <p:nvPr/>
        </p:nvPicPr>
        <p:blipFill rotWithShape="1">
          <a:blip r:embed="rId3">
            <a:alphaModFix/>
          </a:blip>
          <a:srcRect l="-1926"/>
          <a:stretch/>
        </p:blipFill>
        <p:spPr>
          <a:xfrm>
            <a:off x="4762950" y="2587700"/>
            <a:ext cx="6729224" cy="427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bbb907f481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Preparation</a:t>
            </a:r>
            <a:endParaRPr/>
          </a:p>
        </p:txBody>
      </p:sp>
      <p:sp>
        <p:nvSpPr>
          <p:cNvPr id="205" name="Google Shape;205;g1bbb907f481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750" b="1">
                <a:solidFill>
                  <a:srgbClr val="000000"/>
                </a:solidFill>
                <a:highlight>
                  <a:srgbClr val="FFFFFF"/>
                </a:highlight>
                <a:latin typeface="Inter"/>
                <a:ea typeface="Inter"/>
                <a:cs typeface="Inter"/>
                <a:sym typeface="Inter"/>
              </a:rPr>
              <a:t>"Are there any trends of popular rooms?"</a:t>
            </a:r>
            <a:r>
              <a:rPr lang="en-US" sz="1750">
                <a:solidFill>
                  <a:srgbClr val="000000"/>
                </a:solidFill>
                <a:highlight>
                  <a:srgbClr val="FFFFFF"/>
                </a:highlight>
                <a:latin typeface="Inter"/>
                <a:ea typeface="Inter"/>
                <a:cs typeface="Inter"/>
                <a:sym typeface="Inter"/>
              </a:rPr>
              <a:t>.</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0"/>
              </a:spcAft>
              <a:buNone/>
            </a:pPr>
            <a:r>
              <a:rPr lang="en-US" sz="1750">
                <a:solidFill>
                  <a:srgbClr val="000000"/>
                </a:solidFill>
                <a:highlight>
                  <a:srgbClr val="FFFFFF"/>
                </a:highlight>
                <a:latin typeface="Inter"/>
                <a:ea typeface="Inter"/>
                <a:cs typeface="Inter"/>
                <a:sym typeface="Inter"/>
              </a:rPr>
              <a:t>In the Data Preparation Phase, the final data set is extracted from the initial data and redundant data is removed.</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0"/>
              </a:spcAft>
              <a:buNone/>
            </a:pPr>
            <a:r>
              <a:rPr lang="en-US" sz="1750">
                <a:solidFill>
                  <a:srgbClr val="000000"/>
                </a:solidFill>
                <a:highlight>
                  <a:srgbClr val="FFFFFF"/>
                </a:highlight>
                <a:latin typeface="Inter"/>
                <a:ea typeface="Inter"/>
                <a:cs typeface="Inter"/>
                <a:sym typeface="Inter"/>
              </a:rPr>
              <a:t>● To process the results, data needs to be accurate and clean. </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0"/>
              </a:spcAft>
              <a:buNone/>
            </a:pPr>
            <a:r>
              <a:rPr lang="en-US" sz="1750">
                <a:solidFill>
                  <a:srgbClr val="000000"/>
                </a:solidFill>
                <a:highlight>
                  <a:srgbClr val="FFFFFF"/>
                </a:highlight>
                <a:latin typeface="Inter"/>
                <a:ea typeface="Inter"/>
                <a:cs typeface="Inter"/>
                <a:sym typeface="Inter"/>
              </a:rPr>
              <a:t>● The part from here will start giving the answer for, ‘Are there any trends of popular rooms?’</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0"/>
              </a:spcAft>
              <a:buNone/>
            </a:pPr>
            <a:r>
              <a:rPr lang="en-US" sz="1750">
                <a:solidFill>
                  <a:srgbClr val="000000"/>
                </a:solidFill>
                <a:highlight>
                  <a:srgbClr val="FFFFFF"/>
                </a:highlight>
                <a:latin typeface="Inter"/>
                <a:ea typeface="Inter"/>
                <a:cs typeface="Inter"/>
                <a:sym typeface="Inter"/>
              </a:rPr>
              <a:t>● To begin the cleaning and processing of listing data, we first define the target variable ‘Popular of listings’</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0"/>
              </a:spcAft>
              <a:buNone/>
            </a:pPr>
            <a:r>
              <a:rPr lang="en-US" sz="1750">
                <a:solidFill>
                  <a:srgbClr val="000000"/>
                </a:solidFill>
                <a:highlight>
                  <a:srgbClr val="FFFFFF"/>
                </a:highlight>
                <a:latin typeface="Inter"/>
                <a:ea typeface="Inter"/>
                <a:cs typeface="Inter"/>
                <a:sym typeface="Inter"/>
              </a:rPr>
              <a:t>)</a:t>
            </a:r>
            <a:endParaRPr sz="1750">
              <a:solidFill>
                <a:srgbClr val="000000"/>
              </a:solidFill>
              <a:highlight>
                <a:srgbClr val="FFFFFF"/>
              </a:highlight>
              <a:latin typeface="Inter"/>
              <a:ea typeface="Inter"/>
              <a:cs typeface="Inter"/>
              <a:sym typeface="Inter"/>
            </a:endParaRPr>
          </a:p>
          <a:p>
            <a:pPr marL="0" lvl="0" indent="0" algn="l" rtl="0">
              <a:spcBef>
                <a:spcPts val="1600"/>
              </a:spcBef>
              <a:spcAft>
                <a:spcPts val="1600"/>
              </a:spcAft>
              <a:buNone/>
            </a:pPr>
            <a:endParaRPr sz="1750">
              <a:solidFill>
                <a:srgbClr val="000000"/>
              </a:solidFill>
              <a:highlight>
                <a:srgbClr val="FFFFFF"/>
              </a:highlight>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bb907f481_2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1" name="Google Shape;211;g1bbb907f481_2_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12" name="Google Shape;212;g1bbb907f481_2_3"/>
          <p:cNvPicPr preferRelativeResize="0"/>
          <p:nvPr/>
        </p:nvPicPr>
        <p:blipFill>
          <a:blip r:embed="rId3">
            <a:alphaModFix/>
          </a:blip>
          <a:stretch>
            <a:fillRect/>
          </a:stretch>
        </p:blipFill>
        <p:spPr>
          <a:xfrm>
            <a:off x="838188" y="241900"/>
            <a:ext cx="8391525" cy="3048000"/>
          </a:xfrm>
          <a:prstGeom prst="rect">
            <a:avLst/>
          </a:prstGeom>
          <a:noFill/>
          <a:ln>
            <a:noFill/>
          </a:ln>
        </p:spPr>
      </p:pic>
      <p:pic>
        <p:nvPicPr>
          <p:cNvPr id="213" name="Google Shape;213;g1bbb907f481_2_3"/>
          <p:cNvPicPr preferRelativeResize="0"/>
          <p:nvPr/>
        </p:nvPicPr>
        <p:blipFill>
          <a:blip r:embed="rId4">
            <a:alphaModFix/>
          </a:blip>
          <a:stretch>
            <a:fillRect/>
          </a:stretch>
        </p:blipFill>
        <p:spPr>
          <a:xfrm>
            <a:off x="819138" y="3814988"/>
            <a:ext cx="84296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bbb907f481_2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9" name="Google Shape;219;g1bbb907f481_2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20" name="Google Shape;220;g1bbb907f481_2_10"/>
          <p:cNvPicPr preferRelativeResize="0"/>
          <p:nvPr/>
        </p:nvPicPr>
        <p:blipFill>
          <a:blip r:embed="rId3">
            <a:alphaModFix/>
          </a:blip>
          <a:stretch>
            <a:fillRect/>
          </a:stretch>
        </p:blipFill>
        <p:spPr>
          <a:xfrm>
            <a:off x="541900" y="365134"/>
            <a:ext cx="10325100" cy="4150969"/>
          </a:xfrm>
          <a:prstGeom prst="rect">
            <a:avLst/>
          </a:prstGeom>
          <a:noFill/>
          <a:ln>
            <a:noFill/>
          </a:ln>
        </p:spPr>
      </p:pic>
      <p:sp>
        <p:nvSpPr>
          <p:cNvPr id="221" name="Google Shape;221;g1bbb907f481_2_10"/>
          <p:cNvSpPr txBox="1"/>
          <p:nvPr/>
        </p:nvSpPr>
        <p:spPr>
          <a:xfrm>
            <a:off x="541900" y="4951950"/>
            <a:ext cx="110625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1600"/>
              </a:spcAft>
              <a:buNone/>
            </a:pPr>
            <a:r>
              <a:rPr lang="en-US" sz="1750">
                <a:highlight>
                  <a:srgbClr val="FFFFFF"/>
                </a:highlight>
                <a:latin typeface="Inter"/>
                <a:ea typeface="Inter"/>
                <a:cs typeface="Inter"/>
                <a:sym typeface="Inter"/>
              </a:rPr>
              <a:t>● The variable is defined as [Actual number of times rent] / ([Available days from 2016 to 2017] * (2017 - [Year of the listings open])</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bbb907f481_1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Evaluation</a:t>
            </a:r>
            <a:endParaRPr/>
          </a:p>
        </p:txBody>
      </p:sp>
      <p:sp>
        <p:nvSpPr>
          <p:cNvPr id="227" name="Google Shape;227;g1bbb907f481_1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z="1400">
                <a:solidFill>
                  <a:srgbClr val="000000"/>
                </a:solidFill>
                <a:highlight>
                  <a:srgbClr val="FFFFFF"/>
                </a:highlight>
                <a:latin typeface="Inter"/>
                <a:ea typeface="Inter"/>
                <a:cs typeface="Inter"/>
                <a:sym typeface="Inter"/>
              </a:rPr>
              <a:t>Using random forest regressor we have plotted the scatter plot of predicted and actual values. The closer to the gray line, the more accurate the predicted value is.</a:t>
            </a:r>
            <a:endParaRPr sz="1400"/>
          </a:p>
        </p:txBody>
      </p:sp>
      <p:pic>
        <p:nvPicPr>
          <p:cNvPr id="228" name="Google Shape;228;g1bbb907f481_1_10"/>
          <p:cNvPicPr preferRelativeResize="0"/>
          <p:nvPr/>
        </p:nvPicPr>
        <p:blipFill>
          <a:blip r:embed="rId3">
            <a:alphaModFix/>
          </a:blip>
          <a:stretch>
            <a:fillRect/>
          </a:stretch>
        </p:blipFill>
        <p:spPr>
          <a:xfrm>
            <a:off x="679000" y="2441125"/>
            <a:ext cx="6343650" cy="3981450"/>
          </a:xfrm>
          <a:prstGeom prst="rect">
            <a:avLst/>
          </a:prstGeom>
          <a:noFill/>
          <a:ln>
            <a:noFill/>
          </a:ln>
        </p:spPr>
      </p:pic>
      <p:pic>
        <p:nvPicPr>
          <p:cNvPr id="229" name="Google Shape;229;g1bbb907f481_1_10"/>
          <p:cNvPicPr preferRelativeResize="0"/>
          <p:nvPr/>
        </p:nvPicPr>
        <p:blipFill>
          <a:blip r:embed="rId4">
            <a:alphaModFix/>
          </a:blip>
          <a:stretch>
            <a:fillRect/>
          </a:stretch>
        </p:blipFill>
        <p:spPr>
          <a:xfrm>
            <a:off x="7181697" y="2134950"/>
            <a:ext cx="4595951" cy="4287626"/>
          </a:xfrm>
          <a:prstGeom prst="rect">
            <a:avLst/>
          </a:prstGeom>
          <a:noFill/>
          <a:ln>
            <a:noFill/>
          </a:ln>
        </p:spPr>
      </p:pic>
      <p:sp>
        <p:nvSpPr>
          <p:cNvPr id="230" name="Google Shape;230;g1bbb907f481_1_1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bbb907f481_1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Evaluation</a:t>
            </a:r>
            <a:endParaRPr/>
          </a:p>
        </p:txBody>
      </p:sp>
      <p:pic>
        <p:nvPicPr>
          <p:cNvPr id="236" name="Google Shape;236;g1bbb907f481_1_23"/>
          <p:cNvPicPr preferRelativeResize="0"/>
          <p:nvPr/>
        </p:nvPicPr>
        <p:blipFill rotWithShape="1">
          <a:blip r:embed="rId3">
            <a:alphaModFix/>
          </a:blip>
          <a:srcRect l="10921"/>
          <a:stretch/>
        </p:blipFill>
        <p:spPr>
          <a:xfrm>
            <a:off x="334750" y="4135925"/>
            <a:ext cx="6838751" cy="2722075"/>
          </a:xfrm>
          <a:prstGeom prst="rect">
            <a:avLst/>
          </a:prstGeom>
          <a:noFill/>
          <a:ln>
            <a:noFill/>
          </a:ln>
        </p:spPr>
      </p:pic>
      <p:pic>
        <p:nvPicPr>
          <p:cNvPr id="237" name="Google Shape;237;g1bbb907f481_1_23"/>
          <p:cNvPicPr preferRelativeResize="0"/>
          <p:nvPr/>
        </p:nvPicPr>
        <p:blipFill>
          <a:blip r:embed="rId4">
            <a:alphaModFix/>
          </a:blip>
          <a:stretch>
            <a:fillRect/>
          </a:stretch>
        </p:blipFill>
        <p:spPr>
          <a:xfrm>
            <a:off x="7173500" y="1863525"/>
            <a:ext cx="4862174" cy="4586250"/>
          </a:xfrm>
          <a:prstGeom prst="rect">
            <a:avLst/>
          </a:prstGeom>
          <a:noFill/>
          <a:ln>
            <a:noFill/>
          </a:ln>
        </p:spPr>
      </p:pic>
      <p:pic>
        <p:nvPicPr>
          <p:cNvPr id="238" name="Google Shape;238;g1bbb907f481_1_23"/>
          <p:cNvPicPr preferRelativeResize="0"/>
          <p:nvPr/>
        </p:nvPicPr>
        <p:blipFill>
          <a:blip r:embed="rId5">
            <a:alphaModFix/>
          </a:blip>
          <a:stretch>
            <a:fillRect/>
          </a:stretch>
        </p:blipFill>
        <p:spPr>
          <a:xfrm>
            <a:off x="547000" y="2126250"/>
            <a:ext cx="5791200" cy="1828800"/>
          </a:xfrm>
          <a:prstGeom prst="rect">
            <a:avLst/>
          </a:prstGeom>
          <a:noFill/>
          <a:ln>
            <a:noFill/>
          </a:ln>
        </p:spPr>
      </p:pic>
      <p:sp>
        <p:nvSpPr>
          <p:cNvPr id="239" name="Google Shape;239;g1bbb907f481_1_23"/>
          <p:cNvSpPr txBox="1"/>
          <p:nvPr/>
        </p:nvSpPr>
        <p:spPr>
          <a:xfrm>
            <a:off x="547000" y="1863525"/>
            <a:ext cx="624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highlight>
                  <a:srgbClr val="FFFFFF"/>
                </a:highlight>
                <a:latin typeface="Inter"/>
                <a:ea typeface="Inter"/>
                <a:cs typeface="Inter"/>
                <a:sym typeface="Inter"/>
              </a:rPr>
              <a:t>logarithmic transformation of the target variable.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3"/>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3"/>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US" sz="3700"/>
              <a:t>Standard Process: CRISP-DM</a:t>
            </a:r>
            <a:endParaRPr/>
          </a:p>
        </p:txBody>
      </p:sp>
      <p:grpSp>
        <p:nvGrpSpPr>
          <p:cNvPr id="90" name="Google Shape;90;p3"/>
          <p:cNvGrpSpPr/>
          <p:nvPr/>
        </p:nvGrpSpPr>
        <p:grpSpPr>
          <a:xfrm>
            <a:off x="0" y="1083484"/>
            <a:ext cx="355196" cy="673460"/>
            <a:chOff x="0" y="823811"/>
            <a:chExt cx="355196" cy="673460"/>
          </a:xfrm>
        </p:grpSpPr>
        <p:sp>
          <p:nvSpPr>
            <p:cNvPr id="91" name="Google Shape;91;p3"/>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3"/>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3" name="Google Shape;93;p3"/>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3"/>
          <p:cNvSpPr txBox="1">
            <a:spLocks noGrp="1"/>
          </p:cNvSpPr>
          <p:nvPr>
            <p:ph type="body" idx="1"/>
          </p:nvPr>
        </p:nvSpPr>
        <p:spPr>
          <a:xfrm>
            <a:off x="590719" y="2330505"/>
            <a:ext cx="4559425" cy="3979585"/>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Clr>
                <a:schemeClr val="dk1"/>
              </a:buClr>
              <a:buSzPts val="2000"/>
              <a:buChar char="●"/>
            </a:pPr>
            <a:r>
              <a:rPr lang="en-US" sz="2000"/>
              <a:t>We will use the CRISP-DM to understand the underlying problem and to solve it.</a:t>
            </a:r>
            <a:endParaRPr/>
          </a:p>
          <a:p>
            <a:pPr marL="228600" lvl="0" indent="-228600" algn="just" rtl="0">
              <a:lnSpc>
                <a:spcPct val="90000"/>
              </a:lnSpc>
              <a:spcBef>
                <a:spcPts val="1000"/>
              </a:spcBef>
              <a:spcAft>
                <a:spcPts val="0"/>
              </a:spcAft>
              <a:buClr>
                <a:schemeClr val="dk1"/>
              </a:buClr>
              <a:buSzPts val="2000"/>
              <a:buChar char="●"/>
            </a:pPr>
            <a:r>
              <a:rPr lang="en-US" sz="2000"/>
              <a:t>CRISP-DM, which stands for Cross-Industry Standard Process for Data Mining, is an industry-proven way to guide your data mining efforts.</a:t>
            </a:r>
            <a:endParaRPr/>
          </a:p>
          <a:p>
            <a:pPr marL="228600" lvl="0" indent="-101600" algn="l" rtl="0">
              <a:lnSpc>
                <a:spcPct val="90000"/>
              </a:lnSpc>
              <a:spcBef>
                <a:spcPts val="1000"/>
              </a:spcBef>
              <a:spcAft>
                <a:spcPts val="1600"/>
              </a:spcAft>
              <a:buClr>
                <a:schemeClr val="dk1"/>
              </a:buClr>
              <a:buSzPts val="2000"/>
              <a:buNone/>
            </a:pPr>
            <a:endParaRPr sz="2000"/>
          </a:p>
        </p:txBody>
      </p:sp>
      <p:sp>
        <p:nvSpPr>
          <p:cNvPr id="95" name="Google Shape;95;p3"/>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3"/>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7" name="Google Shape;97;p3"/>
          <p:cNvPicPr preferRelativeResize="0"/>
          <p:nvPr/>
        </p:nvPicPr>
        <p:blipFill rotWithShape="1">
          <a:blip r:embed="rId3">
            <a:alphaModFix/>
          </a:blip>
          <a:srcRect b="3789"/>
          <a:stretch/>
        </p:blipFill>
        <p:spPr>
          <a:xfrm>
            <a:off x="5977788" y="799352"/>
            <a:ext cx="5425410" cy="525929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bbb907f481_1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Deployment </a:t>
            </a:r>
            <a:endParaRPr/>
          </a:p>
        </p:txBody>
      </p:sp>
      <p:sp>
        <p:nvSpPr>
          <p:cNvPr id="245" name="Google Shape;245;g1bbb907f481_1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9250" algn="l" rtl="0">
              <a:lnSpc>
                <a:spcPct val="115000"/>
              </a:lnSpc>
              <a:spcBef>
                <a:spcPts val="1000"/>
              </a:spcBef>
              <a:spcAft>
                <a:spcPts val="0"/>
              </a:spcAft>
              <a:buSzPts val="1900"/>
              <a:buChar char="●"/>
            </a:pPr>
            <a:r>
              <a:rPr lang="en-US" sz="2500"/>
              <a:t>Deployment is the final step of the CRISP-DM process</a:t>
            </a:r>
            <a:endParaRPr sz="2500"/>
          </a:p>
          <a:p>
            <a:pPr marL="457200" lvl="0" indent="-349250" algn="l" rtl="0">
              <a:lnSpc>
                <a:spcPct val="115000"/>
              </a:lnSpc>
              <a:spcBef>
                <a:spcPts val="0"/>
              </a:spcBef>
              <a:spcAft>
                <a:spcPts val="0"/>
              </a:spcAft>
              <a:buSzPts val="1900"/>
              <a:buChar char="●"/>
            </a:pPr>
            <a:r>
              <a:rPr lang="en-US" sz="2500"/>
              <a:t>After the result is obtained, a report will be made and checked against the objectives which are made during the initial phase.</a:t>
            </a:r>
            <a:endParaRPr sz="2500"/>
          </a:p>
          <a:p>
            <a:pPr marL="457200" lvl="0" indent="-349250" algn="l" rtl="0">
              <a:lnSpc>
                <a:spcPct val="115000"/>
              </a:lnSpc>
              <a:spcBef>
                <a:spcPts val="0"/>
              </a:spcBef>
              <a:spcAft>
                <a:spcPts val="0"/>
              </a:spcAft>
              <a:buSzPts val="1900"/>
              <a:buChar char="●"/>
            </a:pPr>
            <a:r>
              <a:rPr lang="en-US" sz="2500"/>
              <a:t>This model is getting used to understand the trends in the bookings of Airbnb hotels/apartments.</a:t>
            </a:r>
            <a:endParaRPr sz="2500"/>
          </a:p>
          <a:p>
            <a:pPr marL="457200" lvl="0" indent="-349250" algn="l" rtl="0">
              <a:lnSpc>
                <a:spcPct val="115000"/>
              </a:lnSpc>
              <a:spcBef>
                <a:spcPts val="0"/>
              </a:spcBef>
              <a:spcAft>
                <a:spcPts val="0"/>
              </a:spcAft>
              <a:buSzPts val="1900"/>
              <a:buChar char="●"/>
            </a:pPr>
            <a:r>
              <a:rPr lang="en-US" sz="2500"/>
              <a:t>This will help the firm understand the patterns of the data</a:t>
            </a:r>
            <a:endParaRPr sz="2500"/>
          </a:p>
          <a:p>
            <a:pPr marL="457200" lvl="0" indent="-349250" algn="l" rtl="0">
              <a:lnSpc>
                <a:spcPct val="115000"/>
              </a:lnSpc>
              <a:spcBef>
                <a:spcPts val="0"/>
              </a:spcBef>
              <a:spcAft>
                <a:spcPts val="0"/>
              </a:spcAft>
              <a:buSzPts val="1900"/>
              <a:buChar char="●"/>
            </a:pPr>
            <a:r>
              <a:rPr lang="en-US" sz="2500"/>
              <a:t>Having a better understanding of the data will increase the chances of making better decisions for future and hence will increase the revenue of the firm </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bbb907f481_1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251" name="Google Shape;251;g1bbb907f481_1_15"/>
          <p:cNvSpPr txBox="1">
            <a:spLocks noGrp="1"/>
          </p:cNvSpPr>
          <p:nvPr>
            <p:ph type="body" idx="1"/>
          </p:nvPr>
        </p:nvSpPr>
        <p:spPr>
          <a:xfrm>
            <a:off x="838200" y="1840875"/>
            <a:ext cx="10515600" cy="4335900"/>
          </a:xfrm>
          <a:prstGeom prst="rect">
            <a:avLst/>
          </a:prstGeom>
        </p:spPr>
        <p:txBody>
          <a:bodyPr spcFirstLastPara="1" wrap="square" lIns="91425" tIns="45700" rIns="91425" bIns="45700" anchor="t" anchorCtr="0">
            <a:normAutofit/>
          </a:bodyPr>
          <a:lstStyle/>
          <a:p>
            <a:pPr marL="457200" lvl="0" indent="-349250" algn="l" rtl="0">
              <a:lnSpc>
                <a:spcPct val="115000"/>
              </a:lnSpc>
              <a:spcBef>
                <a:spcPts val="1000"/>
              </a:spcBef>
              <a:spcAft>
                <a:spcPts val="0"/>
              </a:spcAft>
              <a:buSzPts val="1900"/>
              <a:buChar char="●"/>
            </a:pPr>
            <a:r>
              <a:rPr lang="en-US" sz="2500"/>
              <a:t>Using the Random Forest Regressor on the airbnb data from the Seattle area, analysis has been done.</a:t>
            </a:r>
            <a:endParaRPr sz="2500"/>
          </a:p>
          <a:p>
            <a:pPr marL="457200" lvl="0" indent="-349250" algn="l" rtl="0">
              <a:lnSpc>
                <a:spcPct val="115000"/>
              </a:lnSpc>
              <a:spcBef>
                <a:spcPts val="0"/>
              </a:spcBef>
              <a:spcAft>
                <a:spcPts val="0"/>
              </a:spcAft>
              <a:buSzPts val="1900"/>
              <a:buChar char="●"/>
            </a:pPr>
            <a:r>
              <a:rPr lang="en-US" sz="2500"/>
              <a:t>We found that at the same time each year, there is increase in the number of users and their reviews.</a:t>
            </a:r>
            <a:endParaRPr sz="2500"/>
          </a:p>
          <a:p>
            <a:pPr marL="457200" lvl="0" indent="-349250" algn="l" rtl="0">
              <a:lnSpc>
                <a:spcPct val="115000"/>
              </a:lnSpc>
              <a:spcBef>
                <a:spcPts val="0"/>
              </a:spcBef>
              <a:spcAft>
                <a:spcPts val="0"/>
              </a:spcAft>
              <a:buSzPts val="1900"/>
              <a:buChar char="●"/>
            </a:pPr>
            <a:r>
              <a:rPr lang="en-US" sz="2500"/>
              <a:t>Also the maximum span of stay is around three years or more and minimum span is around two days.</a:t>
            </a:r>
            <a:endParaRPr sz="2500"/>
          </a:p>
          <a:p>
            <a:pPr marL="457200" lvl="0" indent="-349250" algn="l" rtl="0">
              <a:lnSpc>
                <a:spcPct val="115000"/>
              </a:lnSpc>
              <a:spcBef>
                <a:spcPts val="0"/>
              </a:spcBef>
              <a:spcAft>
                <a:spcPts val="0"/>
              </a:spcAft>
              <a:buSzPts val="1900"/>
              <a:buChar char="●"/>
            </a:pPr>
            <a:r>
              <a:rPr lang="en-US" sz="2500"/>
              <a:t>The histogram also suggests the maximum number of nights within a week. </a:t>
            </a:r>
            <a:endParaRPr sz="2500"/>
          </a:p>
          <a:p>
            <a:pPr marL="45720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9"/>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7" name="Google Shape;257;p9"/>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8" name="Google Shape;258;p9"/>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9" name="Google Shape;259;p9"/>
          <p:cNvSpPr txBox="1">
            <a:spLocks noGrp="1"/>
          </p:cNvSpPr>
          <p:nvPr>
            <p:ph type="title"/>
          </p:nvPr>
        </p:nvSpPr>
        <p:spPr>
          <a:xfrm>
            <a:off x="804672" y="640080"/>
            <a:ext cx="3282696" cy="5257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References</a:t>
            </a:r>
            <a:endParaRPr/>
          </a:p>
        </p:txBody>
      </p:sp>
      <p:sp>
        <p:nvSpPr>
          <p:cNvPr id="260" name="Google Shape;260;p9"/>
          <p:cNvSpPr txBox="1">
            <a:spLocks noGrp="1"/>
          </p:cNvSpPr>
          <p:nvPr>
            <p:ph type="body" idx="1"/>
          </p:nvPr>
        </p:nvSpPr>
        <p:spPr>
          <a:xfrm>
            <a:off x="5358384" y="640081"/>
            <a:ext cx="6024654" cy="525780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400" u="sng">
                <a:solidFill>
                  <a:schemeClr val="hlink"/>
                </a:solidFill>
                <a:hlinkClick r:id="rId3"/>
              </a:rPr>
              <a:t>https://www.kaggle.com/datasets/airbnb/seattle/download?datasetVersionNumber=2</a:t>
            </a:r>
            <a:r>
              <a:rPr lang="en-US" sz="2400"/>
              <a:t> – DATASET LINK </a:t>
            </a:r>
            <a:endParaRPr/>
          </a:p>
          <a:p>
            <a:pPr marL="228600" lvl="0" indent="-228600" algn="l" rtl="0">
              <a:lnSpc>
                <a:spcPct val="90000"/>
              </a:lnSpc>
              <a:spcBef>
                <a:spcPts val="1000"/>
              </a:spcBef>
              <a:spcAft>
                <a:spcPts val="0"/>
              </a:spcAft>
              <a:buClr>
                <a:schemeClr val="dk1"/>
              </a:buClr>
              <a:buSzPts val="2400"/>
              <a:buChar char="●"/>
            </a:pPr>
            <a:r>
              <a:rPr lang="en-US" sz="2400" u="sng">
                <a:solidFill>
                  <a:schemeClr val="hlink"/>
                </a:solidFill>
                <a:hlinkClick r:id="rId4"/>
              </a:rPr>
              <a:t>https://en.wikipedia.org/wiki/Airbnb</a:t>
            </a:r>
            <a:r>
              <a:rPr lang="en-US" sz="2400"/>
              <a:t> </a:t>
            </a:r>
            <a:endParaRPr/>
          </a:p>
          <a:p>
            <a:pPr marL="228600" lvl="0" indent="-76200" algn="l" rtl="0">
              <a:lnSpc>
                <a:spcPct val="90000"/>
              </a:lnSpc>
              <a:spcBef>
                <a:spcPts val="1000"/>
              </a:spcBef>
              <a:spcAft>
                <a:spcPts val="1600"/>
              </a:spcAft>
              <a:buClr>
                <a:schemeClr val="dk1"/>
              </a:buClr>
              <a:buSzPts val="2400"/>
              <a:buNone/>
            </a:pP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10"/>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0"/>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7" name="Google Shape;267;p10"/>
          <p:cNvPicPr preferRelativeResize="0"/>
          <p:nvPr/>
        </p:nvPicPr>
        <p:blipFill rotWithShape="1">
          <a:blip r:embed="rId3">
            <a:alphaModFix/>
          </a:blip>
          <a:srcRect/>
          <a:stretch/>
        </p:blipFill>
        <p:spPr>
          <a:xfrm>
            <a:off x="643467" y="1370668"/>
            <a:ext cx="10905066" cy="4116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4"/>
          <p:cNvSpPr txBox="1">
            <a:spLocks noGrp="1"/>
          </p:cNvSpPr>
          <p:nvPr>
            <p:ph type="title"/>
          </p:nvPr>
        </p:nvSpPr>
        <p:spPr>
          <a:xfrm>
            <a:off x="1371599" y="189763"/>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Business/Research Understanding phase</a:t>
            </a:r>
            <a:endParaRPr/>
          </a:p>
        </p:txBody>
      </p:sp>
      <p:sp>
        <p:nvSpPr>
          <p:cNvPr id="108" name="Google Shape;108;p4"/>
          <p:cNvSpPr txBox="1">
            <a:spLocks noGrp="1"/>
          </p:cNvSpPr>
          <p:nvPr>
            <p:ph type="body" idx="1"/>
          </p:nvPr>
        </p:nvSpPr>
        <p:spPr>
          <a:xfrm>
            <a:off x="647699" y="1727646"/>
            <a:ext cx="11468101" cy="4920803"/>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Clr>
                <a:schemeClr val="dk1"/>
              </a:buClr>
              <a:buSzPts val="2400"/>
              <a:buChar char="●"/>
            </a:pPr>
            <a:r>
              <a:rPr lang="en-US" sz="2400"/>
              <a:t>In this project we focus on the Prediction of Airbnb on a weekly basis to realize the price trend. </a:t>
            </a:r>
            <a:endParaRPr/>
          </a:p>
          <a:p>
            <a:pPr marL="228600" lvl="0" indent="-228600" algn="just" rtl="0">
              <a:lnSpc>
                <a:spcPct val="90000"/>
              </a:lnSpc>
              <a:spcBef>
                <a:spcPts val="1000"/>
              </a:spcBef>
              <a:spcAft>
                <a:spcPts val="0"/>
              </a:spcAft>
              <a:buClr>
                <a:schemeClr val="dk1"/>
              </a:buClr>
              <a:buSzPts val="2400"/>
              <a:buChar char="●"/>
            </a:pPr>
            <a:r>
              <a:rPr lang="en-US" sz="2400"/>
              <a:t> The regression algorithm is used to predict the weekly trend where the listing prices in the weekend are higher than weekdays.</a:t>
            </a:r>
            <a:endParaRPr/>
          </a:p>
          <a:p>
            <a:pPr marL="228600" lvl="0" indent="-228600" algn="just" rtl="0">
              <a:lnSpc>
                <a:spcPct val="90000"/>
              </a:lnSpc>
              <a:spcBef>
                <a:spcPts val="1000"/>
              </a:spcBef>
              <a:spcAft>
                <a:spcPts val="0"/>
              </a:spcAft>
              <a:buClr>
                <a:schemeClr val="dk1"/>
              </a:buClr>
              <a:buSzPts val="2400"/>
              <a:buChar char="●"/>
            </a:pPr>
            <a:r>
              <a:rPr lang="en-US" sz="2400"/>
              <a:t>The project will give answers to the following questions: How long is the period available for lending rooms? Is there rooms which is available all for years? Here, We want to know the trend in the outline of the data.</a:t>
            </a:r>
            <a:endParaRPr/>
          </a:p>
          <a:p>
            <a:pPr marL="228600" lvl="0" indent="-228600" algn="just" rtl="0">
              <a:lnSpc>
                <a:spcPct val="90000"/>
              </a:lnSpc>
              <a:spcBef>
                <a:spcPts val="1000"/>
              </a:spcBef>
              <a:spcAft>
                <a:spcPts val="0"/>
              </a:spcAft>
              <a:buClr>
                <a:schemeClr val="dk1"/>
              </a:buClr>
              <a:buSzPts val="2400"/>
              <a:buChar char="●"/>
            </a:pPr>
            <a:r>
              <a:rPr lang="en-US" sz="2400"/>
              <a:t>We can help the business to upscale by knowing the traffic. Business can profit by understanding the demand and take proper steps to fulfil the demand. </a:t>
            </a:r>
            <a:endParaRPr/>
          </a:p>
          <a:p>
            <a:pPr marL="228600" lvl="0" indent="-228600" algn="just" rtl="0">
              <a:lnSpc>
                <a:spcPct val="90000"/>
              </a:lnSpc>
              <a:spcBef>
                <a:spcPts val="1000"/>
              </a:spcBef>
              <a:spcAft>
                <a:spcPts val="1600"/>
              </a:spcAft>
              <a:buClr>
                <a:schemeClr val="dk1"/>
              </a:buClr>
              <a:buSzPts val="2400"/>
              <a:buChar char="●"/>
            </a:pPr>
            <a:r>
              <a:rPr lang="en-US" sz="2400"/>
              <a:t> Another answer our project will give is by answering questions like are there any trends of popular rooms? If this question's answer is true, we can suggest host to ways make the room easier to 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5"/>
          <p:cNvSpPr txBox="1">
            <a:spLocks noGrp="1"/>
          </p:cNvSpPr>
          <p:nvPr>
            <p:ph type="title"/>
          </p:nvPr>
        </p:nvSpPr>
        <p:spPr>
          <a:xfrm>
            <a:off x="1136397" y="247396"/>
            <a:ext cx="9688200" cy="1643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DATA SOURCE</a:t>
            </a:r>
            <a:endParaRPr/>
          </a:p>
        </p:txBody>
      </p:sp>
      <p:sp>
        <p:nvSpPr>
          <p:cNvPr id="115" name="Google Shape;115;p5"/>
          <p:cNvSpPr txBox="1">
            <a:spLocks noGrp="1"/>
          </p:cNvSpPr>
          <p:nvPr>
            <p:ph type="body" idx="1"/>
          </p:nvPr>
        </p:nvSpPr>
        <p:spPr>
          <a:xfrm>
            <a:off x="1136397" y="2418409"/>
            <a:ext cx="9688296" cy="345435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000"/>
              <a:buChar char="●"/>
            </a:pPr>
            <a:r>
              <a:rPr lang="en-US" sz="2000" b="0" i="0">
                <a:latin typeface="Inter"/>
                <a:ea typeface="Inter"/>
                <a:cs typeface="Inter"/>
                <a:sym typeface="Inter"/>
              </a:rPr>
              <a:t>The dataset is referred from Kaggle. This dataset is part of Airbnb Inside</a:t>
            </a:r>
            <a:endParaRPr sz="2000"/>
          </a:p>
          <a:p>
            <a:pPr marL="228600" lvl="0" indent="-228600" algn="just" rtl="0">
              <a:lnSpc>
                <a:spcPct val="90000"/>
              </a:lnSpc>
              <a:spcBef>
                <a:spcPts val="1000"/>
              </a:spcBef>
              <a:spcAft>
                <a:spcPts val="0"/>
              </a:spcAft>
              <a:buClr>
                <a:schemeClr val="dk1"/>
              </a:buClr>
              <a:buSzPts val="2000"/>
              <a:buChar char="●"/>
            </a:pPr>
            <a:r>
              <a:rPr lang="en-US" sz="2000" b="0" i="0">
                <a:latin typeface="Inter"/>
                <a:ea typeface="Inter"/>
                <a:cs typeface="Inter"/>
                <a:sym typeface="Inter"/>
              </a:rPr>
              <a:t>Since 2008, guests and hosts have used Airbnb to travel in a more unique, personalized way. As part of the Airbnb Inside initiative, this dataset describes the listing activity of homestays in Seattle, WA.</a:t>
            </a:r>
            <a:endParaRPr sz="2000"/>
          </a:p>
          <a:p>
            <a:pPr marL="228600" lvl="0" indent="-228600" algn="just" rtl="0">
              <a:lnSpc>
                <a:spcPct val="90000"/>
              </a:lnSpc>
              <a:spcBef>
                <a:spcPts val="1000"/>
              </a:spcBef>
              <a:spcAft>
                <a:spcPts val="0"/>
              </a:spcAft>
              <a:buClr>
                <a:schemeClr val="dk1"/>
              </a:buClr>
              <a:buSzPts val="2000"/>
              <a:buChar char="●"/>
            </a:pPr>
            <a:r>
              <a:rPr lang="en-US" sz="2000"/>
              <a:t>Here in this aribnb project there are 3 available data.</a:t>
            </a:r>
            <a:endParaRPr sz="2000"/>
          </a:p>
          <a:p>
            <a:pPr marL="228600" lvl="0" indent="-228600" algn="just" rtl="0">
              <a:lnSpc>
                <a:spcPct val="90000"/>
              </a:lnSpc>
              <a:spcBef>
                <a:spcPts val="1000"/>
              </a:spcBef>
              <a:spcAft>
                <a:spcPts val="0"/>
              </a:spcAft>
              <a:buClr>
                <a:schemeClr val="dk1"/>
              </a:buClr>
              <a:buSzPts val="2000"/>
              <a:buChar char="●"/>
            </a:pPr>
            <a:r>
              <a:rPr lang="en-US" sz="2000"/>
              <a:t> Listings: Including thorough descriptions and the overall rating of the reviews .</a:t>
            </a:r>
            <a:endParaRPr sz="2000"/>
          </a:p>
          <a:p>
            <a:pPr marL="228600" lvl="0" indent="-228600" algn="just" rtl="0">
              <a:lnSpc>
                <a:spcPct val="90000"/>
              </a:lnSpc>
              <a:spcBef>
                <a:spcPts val="1000"/>
              </a:spcBef>
              <a:spcAft>
                <a:spcPts val="0"/>
              </a:spcAft>
              <a:buClr>
                <a:schemeClr val="dk1"/>
              </a:buClr>
              <a:buSzPts val="2000"/>
              <a:buChar char="●"/>
            </a:pPr>
            <a:r>
              <a:rPr lang="en-US" sz="2000"/>
              <a:t>Calendar: Containing the listing id and the price and availability for that day</a:t>
            </a:r>
            <a:endParaRPr sz="2000"/>
          </a:p>
          <a:p>
            <a:pPr marL="228600" lvl="0" indent="-228600" algn="just" rtl="0">
              <a:lnSpc>
                <a:spcPct val="90000"/>
              </a:lnSpc>
              <a:spcBef>
                <a:spcPts val="1000"/>
              </a:spcBef>
              <a:spcAft>
                <a:spcPts val="1600"/>
              </a:spcAft>
              <a:buClr>
                <a:schemeClr val="dk1"/>
              </a:buClr>
              <a:buSzPts val="2000"/>
              <a:buChar char="●"/>
            </a:pPr>
            <a:r>
              <a:rPr lang="en-US" sz="2000"/>
              <a:t>Reviews: Each reviewer has their own unique ID and also there are extensive remarks. </a:t>
            </a:r>
            <a:endParaRPr sz="2000"/>
          </a:p>
        </p:txBody>
      </p:sp>
      <p:sp>
        <p:nvSpPr>
          <p:cNvPr id="116" name="Google Shape;116;p5"/>
          <p:cNvSpPr/>
          <p:nvPr/>
        </p:nvSpPr>
        <p:spPr>
          <a:xfrm rot="10800000" flipH="1">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5"/>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bae95e7945_4_75"/>
          <p:cNvSpPr txBox="1">
            <a:spLocks noGrp="1"/>
          </p:cNvSpPr>
          <p:nvPr>
            <p:ph type="ctrTitle"/>
          </p:nvPr>
        </p:nvSpPr>
        <p:spPr>
          <a:xfrm>
            <a:off x="417874" y="148525"/>
            <a:ext cx="9149700" cy="648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61111"/>
              <a:buFont typeface="Calibri"/>
              <a:buNone/>
            </a:pPr>
            <a:r>
              <a:rPr lang="en-US" b="1"/>
              <a:t>       Data Understanding</a:t>
            </a:r>
            <a:endParaRPr b="1"/>
          </a:p>
        </p:txBody>
      </p:sp>
      <p:sp>
        <p:nvSpPr>
          <p:cNvPr id="123" name="Google Shape;123;g1bae95e7945_4_75"/>
          <p:cNvSpPr txBox="1">
            <a:spLocks noGrp="1"/>
          </p:cNvSpPr>
          <p:nvPr>
            <p:ph type="subTitle" idx="1"/>
          </p:nvPr>
        </p:nvSpPr>
        <p:spPr>
          <a:xfrm>
            <a:off x="417875" y="1270700"/>
            <a:ext cx="10831800" cy="5504700"/>
          </a:xfrm>
          <a:prstGeom prst="rect">
            <a:avLst/>
          </a:prstGeom>
          <a:solidFill>
            <a:schemeClr val="lt1"/>
          </a:solid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88486"/>
              <a:buNone/>
            </a:pPr>
            <a:endParaRPr sz="3164" b="1">
              <a:solidFill>
                <a:schemeClr val="dk1"/>
              </a:solidFill>
            </a:endParaRPr>
          </a:p>
          <a:p>
            <a:pPr marL="0" lvl="0" indent="0" algn="l" rtl="0">
              <a:spcBef>
                <a:spcPts val="0"/>
              </a:spcBef>
              <a:spcAft>
                <a:spcPts val="0"/>
              </a:spcAft>
              <a:buClr>
                <a:schemeClr val="dk1"/>
              </a:buClr>
              <a:buSzPct val="88486"/>
              <a:buNone/>
            </a:pPr>
            <a:endParaRPr sz="3164" b="1">
              <a:solidFill>
                <a:schemeClr val="dk1"/>
              </a:solidFill>
            </a:endParaRPr>
          </a:p>
          <a:p>
            <a:pPr marL="0" lvl="0" indent="0" algn="l" rtl="0">
              <a:spcBef>
                <a:spcPts val="0"/>
              </a:spcBef>
              <a:spcAft>
                <a:spcPts val="0"/>
              </a:spcAft>
              <a:buClr>
                <a:schemeClr val="dk1"/>
              </a:buClr>
              <a:buSzPct val="88486"/>
              <a:buNone/>
            </a:pPr>
            <a:r>
              <a:rPr lang="en-US" sz="3164" b="1">
                <a:solidFill>
                  <a:srgbClr val="000000"/>
                </a:solidFill>
              </a:rPr>
              <a:t>Attributes listing:</a:t>
            </a:r>
            <a:endParaRPr sz="35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The main attributes used in this scenario are as follows:</a:t>
            </a:r>
            <a:endParaRPr sz="3564">
              <a:solidFill>
                <a:srgbClr val="000000"/>
              </a:solidFill>
            </a:endParaRPr>
          </a:p>
          <a:p>
            <a:pPr marL="0" lvl="0" indent="-136039" algn="l" rtl="0">
              <a:spcBef>
                <a:spcPts val="480"/>
              </a:spcBef>
              <a:spcAft>
                <a:spcPts val="0"/>
              </a:spcAft>
              <a:buClr>
                <a:srgbClr val="000000"/>
              </a:buClr>
              <a:buSzPct val="100000"/>
              <a:buFont typeface="Arial"/>
              <a:buChar char="•"/>
            </a:pPr>
            <a:r>
              <a:rPr lang="en-US" sz="2764" b="1">
                <a:solidFill>
                  <a:srgbClr val="000000"/>
                </a:solidFill>
              </a:rPr>
              <a:t>review_scores_rating :</a:t>
            </a:r>
            <a:endParaRPr sz="35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This attribute is bascially the reviews given to the property.</a:t>
            </a:r>
            <a:r>
              <a:rPr lang="en-US" sz="3564">
                <a:solidFill>
                  <a:srgbClr val="000000"/>
                </a:solidFill>
              </a:rPr>
              <a:t> </a:t>
            </a:r>
            <a:r>
              <a:rPr lang="en-US" sz="2764">
                <a:solidFill>
                  <a:srgbClr val="000000"/>
                </a:solidFill>
              </a:rPr>
              <a:t>The ratings </a:t>
            </a:r>
            <a:endParaRPr sz="27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and score are analysed.</a:t>
            </a:r>
            <a:endParaRPr sz="2764">
              <a:solidFill>
                <a:srgbClr val="000000"/>
              </a:solidFill>
            </a:endParaRPr>
          </a:p>
          <a:p>
            <a:pPr marL="0" lvl="0" indent="-136039" algn="l" rtl="0">
              <a:spcBef>
                <a:spcPts val="480"/>
              </a:spcBef>
              <a:spcAft>
                <a:spcPts val="0"/>
              </a:spcAft>
              <a:buClr>
                <a:srgbClr val="000000"/>
              </a:buClr>
              <a:buSzPct val="100000"/>
              <a:buFont typeface="Arial"/>
              <a:buChar char="•"/>
            </a:pPr>
            <a:r>
              <a:rPr lang="en-US" sz="2764" b="1">
                <a:solidFill>
                  <a:srgbClr val="000000"/>
                </a:solidFill>
              </a:rPr>
              <a:t>Price: </a:t>
            </a:r>
            <a:endParaRPr sz="35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This is the total amount that airbnb takes per 1 night stay or how </a:t>
            </a:r>
            <a:endParaRPr sz="27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many ever days the client wants to do their bookings.</a:t>
            </a:r>
            <a:endParaRPr sz="2764">
              <a:solidFill>
                <a:srgbClr val="000000"/>
              </a:solidFill>
            </a:endParaRPr>
          </a:p>
          <a:p>
            <a:pPr marL="0" lvl="0" indent="-136039" algn="l" rtl="0">
              <a:spcBef>
                <a:spcPts val="480"/>
              </a:spcBef>
              <a:spcAft>
                <a:spcPts val="0"/>
              </a:spcAft>
              <a:buClr>
                <a:srgbClr val="000000"/>
              </a:buClr>
              <a:buSzPct val="100000"/>
              <a:buFont typeface="Arial"/>
              <a:buChar char="•"/>
            </a:pPr>
            <a:r>
              <a:rPr lang="en-US" sz="2764" b="1">
                <a:solidFill>
                  <a:srgbClr val="000000"/>
                </a:solidFill>
              </a:rPr>
              <a:t>maximum_nights:</a:t>
            </a:r>
            <a:endParaRPr sz="35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This is the number of nights the customer wants to book a</a:t>
            </a:r>
            <a:r>
              <a:rPr lang="en-US" sz="3564">
                <a:solidFill>
                  <a:srgbClr val="000000"/>
                </a:solidFill>
              </a:rPr>
              <a:t> </a:t>
            </a:r>
            <a:endParaRPr sz="3564">
              <a:solidFill>
                <a:srgbClr val="000000"/>
              </a:solidFill>
            </a:endParaRPr>
          </a:p>
          <a:p>
            <a:pPr marL="0" lvl="0" indent="0" algn="l" rtl="0">
              <a:spcBef>
                <a:spcPts val="480"/>
              </a:spcBef>
              <a:spcAft>
                <a:spcPts val="0"/>
              </a:spcAft>
              <a:buClr>
                <a:schemeClr val="dk1"/>
              </a:buClr>
              <a:buSzPct val="86820"/>
              <a:buNone/>
            </a:pPr>
            <a:r>
              <a:rPr lang="en-US" sz="2764">
                <a:solidFill>
                  <a:srgbClr val="000000"/>
                </a:solidFill>
              </a:rPr>
              <a:t>particular property associated with airbnb.</a:t>
            </a:r>
            <a:endParaRPr sz="2764">
              <a:solidFill>
                <a:srgbClr val="000000"/>
              </a:solidFill>
            </a:endParaRPr>
          </a:p>
          <a:p>
            <a:pPr marL="0" lvl="0" indent="0" algn="l" rtl="0">
              <a:spcBef>
                <a:spcPts val="560"/>
              </a:spcBef>
              <a:spcAft>
                <a:spcPts val="0"/>
              </a:spcAft>
              <a:buClr>
                <a:srgbClr val="888888"/>
              </a:buClr>
              <a:buSzPct val="88486"/>
              <a:buNone/>
            </a:pPr>
            <a:endParaRPr sz="3164" b="1">
              <a:solidFill>
                <a:srgbClr val="000000"/>
              </a:solidFill>
            </a:endParaRPr>
          </a:p>
          <a:p>
            <a:pPr marL="0" lvl="0" indent="0" algn="l" rtl="0">
              <a:spcBef>
                <a:spcPts val="560"/>
              </a:spcBef>
              <a:spcAft>
                <a:spcPts val="0"/>
              </a:spcAft>
              <a:buClr>
                <a:srgbClr val="888888"/>
              </a:buClr>
              <a:buSzPct val="100000"/>
              <a:buNone/>
            </a:pPr>
            <a:endParaRPr sz="2800" b="1">
              <a:solidFill>
                <a:srgbClr val="000000"/>
              </a:solidFill>
            </a:endParaRPr>
          </a:p>
          <a:p>
            <a:pPr marL="0" lvl="0" indent="0" algn="ctr" rtl="0">
              <a:spcBef>
                <a:spcPts val="560"/>
              </a:spcBef>
              <a:spcAft>
                <a:spcPts val="0"/>
              </a:spcAft>
              <a:buClr>
                <a:srgbClr val="888888"/>
              </a:buClr>
              <a:buSzPct val="100000"/>
              <a:buNone/>
            </a:pPr>
            <a:endParaRPr sz="2800" b="1">
              <a:solidFill>
                <a:schemeClr val="dk1"/>
              </a:solidFill>
            </a:endParaRPr>
          </a:p>
        </p:txBody>
      </p:sp>
      <p:sp>
        <p:nvSpPr>
          <p:cNvPr id="124" name="Google Shape;124;g1bae95e7945_4_7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5" name="Google Shape;125;g1bae95e7945_4_75"/>
          <p:cNvPicPr preferRelativeResize="0"/>
          <p:nvPr/>
        </p:nvPicPr>
        <p:blipFill>
          <a:blip r:embed="rId3">
            <a:alphaModFix/>
          </a:blip>
          <a:stretch>
            <a:fillRect/>
          </a:stretch>
        </p:blipFill>
        <p:spPr>
          <a:xfrm>
            <a:off x="10146675" y="1749900"/>
            <a:ext cx="1803575" cy="477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bae95e7945_4_82"/>
          <p:cNvSpPr txBox="1">
            <a:spLocks noGrp="1"/>
          </p:cNvSpPr>
          <p:nvPr>
            <p:ph type="title"/>
          </p:nvPr>
        </p:nvSpPr>
        <p:spPr>
          <a:xfrm>
            <a:off x="-1812596" y="216325"/>
            <a:ext cx="6791700" cy="273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91666"/>
              <a:buFont typeface="Calibri"/>
              <a:buNone/>
            </a:pPr>
            <a:r>
              <a:rPr lang="en-US"/>
              <a:t>Sample data</a:t>
            </a:r>
            <a:endParaRPr/>
          </a:p>
        </p:txBody>
      </p:sp>
      <p:sp>
        <p:nvSpPr>
          <p:cNvPr id="131" name="Google Shape;131;g1bae95e7945_4_82"/>
          <p:cNvSpPr txBox="1">
            <a:spLocks noGrp="1"/>
          </p:cNvSpPr>
          <p:nvPr>
            <p:ph type="body" idx="1"/>
          </p:nvPr>
        </p:nvSpPr>
        <p:spPr>
          <a:xfrm>
            <a:off x="93425" y="490225"/>
            <a:ext cx="11715300" cy="619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Lets see the first 5 rows:</a:t>
            </a:r>
            <a:endParaRPr sz="2400"/>
          </a:p>
          <a:p>
            <a:pPr marL="342900" lvl="0" indent="0" algn="l" rtl="0">
              <a:spcBef>
                <a:spcPts val="1600"/>
              </a:spcBef>
              <a:spcAft>
                <a:spcPts val="1600"/>
              </a:spcAft>
              <a:buNone/>
            </a:pPr>
            <a:endParaRPr sz="2400"/>
          </a:p>
        </p:txBody>
      </p:sp>
      <p:pic>
        <p:nvPicPr>
          <p:cNvPr id="132" name="Google Shape;132;g1bae95e7945_4_82"/>
          <p:cNvPicPr preferRelativeResize="0"/>
          <p:nvPr/>
        </p:nvPicPr>
        <p:blipFill>
          <a:blip r:embed="rId3">
            <a:alphaModFix/>
          </a:blip>
          <a:stretch>
            <a:fillRect/>
          </a:stretch>
        </p:blipFill>
        <p:spPr>
          <a:xfrm>
            <a:off x="0" y="922250"/>
            <a:ext cx="10894326" cy="5935751"/>
          </a:xfrm>
          <a:prstGeom prst="rect">
            <a:avLst/>
          </a:prstGeom>
          <a:noFill/>
          <a:ln>
            <a:noFill/>
          </a:ln>
        </p:spPr>
      </p:pic>
      <p:sp>
        <p:nvSpPr>
          <p:cNvPr id="133" name="Google Shape;133;g1bae95e7945_4_82"/>
          <p:cNvSpPr/>
          <p:nvPr/>
        </p:nvSpPr>
        <p:spPr>
          <a:xfrm rot="10800000" flipH="1">
            <a:off x="-74750" y="-358978"/>
            <a:ext cx="12192000" cy="456900"/>
          </a:xfrm>
          <a:prstGeom prst="rect">
            <a:avLst/>
          </a:prstGeom>
          <a:gradFill>
            <a:gsLst>
              <a:gs pos="0">
                <a:schemeClr val="accent1"/>
              </a:gs>
              <a:gs pos="78000">
                <a:srgbClr val="000000"/>
              </a:gs>
              <a:gs pos="100000">
                <a:srgbClr val="000000"/>
              </a:gs>
            </a:gsLst>
            <a:lin ang="239989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4" name="Google Shape;134;g1bae95e7945_4_82"/>
          <p:cNvPicPr preferRelativeResize="0"/>
          <p:nvPr/>
        </p:nvPicPr>
        <p:blipFill>
          <a:blip r:embed="rId4">
            <a:alphaModFix/>
          </a:blip>
          <a:stretch>
            <a:fillRect/>
          </a:stretch>
        </p:blipFill>
        <p:spPr>
          <a:xfrm>
            <a:off x="8008238" y="210050"/>
            <a:ext cx="2886075"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bae95e7945_4_88"/>
          <p:cNvSpPr txBox="1">
            <a:spLocks noGrp="1"/>
          </p:cNvSpPr>
          <p:nvPr>
            <p:ph type="title"/>
          </p:nvPr>
        </p:nvSpPr>
        <p:spPr>
          <a:xfrm>
            <a:off x="609600" y="274638"/>
            <a:ext cx="10478955" cy="27404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91666"/>
              <a:buFont typeface="Calibri"/>
              <a:buNone/>
            </a:pPr>
            <a:r>
              <a:rPr lang="en-US"/>
              <a:t> Sample data of Attributes</a:t>
            </a:r>
            <a:endParaRPr/>
          </a:p>
        </p:txBody>
      </p:sp>
      <p:sp>
        <p:nvSpPr>
          <p:cNvPr id="140" name="Google Shape;140;g1bae95e7945_4_88"/>
          <p:cNvSpPr txBox="1">
            <a:spLocks noGrp="1"/>
          </p:cNvSpPr>
          <p:nvPr>
            <p:ph type="body" idx="1"/>
          </p:nvPr>
        </p:nvSpPr>
        <p:spPr>
          <a:xfrm>
            <a:off x="431371" y="908720"/>
            <a:ext cx="3456384" cy="521744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1600"/>
              </a:spcAft>
              <a:buClr>
                <a:schemeClr val="dk1"/>
              </a:buClr>
              <a:buSzPts val="2000"/>
              <a:buChar char="●"/>
            </a:pPr>
            <a:r>
              <a:rPr lang="en-US" sz="2000"/>
              <a:t>Reviewing score sample data:</a:t>
            </a:r>
            <a:endParaRPr sz="2000"/>
          </a:p>
        </p:txBody>
      </p:sp>
      <p:sp>
        <p:nvSpPr>
          <p:cNvPr id="141" name="Google Shape;141;g1bae95e7945_4_88"/>
          <p:cNvSpPr txBox="1"/>
          <p:nvPr/>
        </p:nvSpPr>
        <p:spPr>
          <a:xfrm>
            <a:off x="4175787" y="980728"/>
            <a:ext cx="2567199" cy="369332"/>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Price sample data</a:t>
            </a:r>
            <a:endParaRPr sz="1800" b="0" i="0" u="none" strike="noStrike" cap="none">
              <a:solidFill>
                <a:schemeClr val="dk1"/>
              </a:solidFill>
              <a:latin typeface="Calibri"/>
              <a:ea typeface="Calibri"/>
              <a:cs typeface="Calibri"/>
              <a:sym typeface="Calibri"/>
            </a:endParaRPr>
          </a:p>
        </p:txBody>
      </p:sp>
      <p:sp>
        <p:nvSpPr>
          <p:cNvPr id="142" name="Google Shape;142;g1bae95e7945_4_88"/>
          <p:cNvSpPr txBox="1"/>
          <p:nvPr/>
        </p:nvSpPr>
        <p:spPr>
          <a:xfrm>
            <a:off x="7728181" y="980728"/>
            <a:ext cx="4042731" cy="369332"/>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Maximum nights sample data</a:t>
            </a:r>
            <a:endParaRPr sz="1800" b="0" i="0" u="none" strike="noStrike" cap="none">
              <a:solidFill>
                <a:schemeClr val="dk1"/>
              </a:solidFill>
              <a:latin typeface="Calibri"/>
              <a:ea typeface="Calibri"/>
              <a:cs typeface="Calibri"/>
              <a:sym typeface="Calibri"/>
            </a:endParaRPr>
          </a:p>
        </p:txBody>
      </p:sp>
      <p:pic>
        <p:nvPicPr>
          <p:cNvPr id="143" name="Google Shape;143;g1bae95e7945_4_88" descr="Screenshot (146).png"/>
          <p:cNvPicPr preferRelativeResize="0"/>
          <p:nvPr/>
        </p:nvPicPr>
        <p:blipFill rotWithShape="1">
          <a:blip r:embed="rId3">
            <a:alphaModFix/>
          </a:blip>
          <a:srcRect/>
          <a:stretch/>
        </p:blipFill>
        <p:spPr>
          <a:xfrm>
            <a:off x="0" y="1628800"/>
            <a:ext cx="3033937" cy="4032448"/>
          </a:xfrm>
          <a:prstGeom prst="rect">
            <a:avLst/>
          </a:prstGeom>
          <a:noFill/>
          <a:ln>
            <a:noFill/>
          </a:ln>
        </p:spPr>
      </p:pic>
      <p:pic>
        <p:nvPicPr>
          <p:cNvPr id="144" name="Google Shape;144;g1bae95e7945_4_88" descr="Screenshot (147).png"/>
          <p:cNvPicPr preferRelativeResize="0"/>
          <p:nvPr/>
        </p:nvPicPr>
        <p:blipFill rotWithShape="1">
          <a:blip r:embed="rId4">
            <a:alphaModFix/>
          </a:blip>
          <a:srcRect/>
          <a:stretch/>
        </p:blipFill>
        <p:spPr>
          <a:xfrm>
            <a:off x="4175787" y="1556792"/>
            <a:ext cx="2532695" cy="4032448"/>
          </a:xfrm>
          <a:prstGeom prst="rect">
            <a:avLst/>
          </a:prstGeom>
          <a:noFill/>
          <a:ln>
            <a:noFill/>
          </a:ln>
        </p:spPr>
      </p:pic>
      <p:pic>
        <p:nvPicPr>
          <p:cNvPr id="145" name="Google Shape;145;g1bae95e7945_4_88" descr="Screenshot (148).png"/>
          <p:cNvPicPr preferRelativeResize="0"/>
          <p:nvPr/>
        </p:nvPicPr>
        <p:blipFill rotWithShape="1">
          <a:blip r:embed="rId5">
            <a:alphaModFix/>
          </a:blip>
          <a:srcRect/>
          <a:stretch/>
        </p:blipFill>
        <p:spPr>
          <a:xfrm>
            <a:off x="7920203" y="1484784"/>
            <a:ext cx="2803234" cy="3960440"/>
          </a:xfrm>
          <a:prstGeom prst="rect">
            <a:avLst/>
          </a:prstGeom>
          <a:noFill/>
          <a:ln>
            <a:noFill/>
          </a:ln>
        </p:spPr>
      </p:pic>
      <p:sp>
        <p:nvSpPr>
          <p:cNvPr id="146" name="Google Shape;146;g1bae95e7945_4_88"/>
          <p:cNvSpPr/>
          <p:nvPr/>
        </p:nvSpPr>
        <p:spPr>
          <a:xfrm flipH="1">
            <a:off x="0" y="5904985"/>
            <a:ext cx="12192000" cy="960900"/>
          </a:xfrm>
          <a:prstGeom prst="rect">
            <a:avLst/>
          </a:prstGeom>
          <a:gradFill>
            <a:gsLst>
              <a:gs pos="0">
                <a:srgbClr val="000000">
                  <a:alpha val="95686"/>
                </a:srgbClr>
              </a:gs>
              <a:gs pos="34000">
                <a:srgbClr val="000000">
                  <a:alpha val="95686"/>
                </a:srgbClr>
              </a:gs>
              <a:gs pos="100000">
                <a:schemeClr val="accent1"/>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bbb907f481_1_39"/>
          <p:cNvSpPr txBox="1">
            <a:spLocks noGrp="1"/>
          </p:cNvSpPr>
          <p:nvPr>
            <p:ph type="title"/>
          </p:nvPr>
        </p:nvSpPr>
        <p:spPr>
          <a:xfrm>
            <a:off x="661325" y="-3016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Understanding Outputs </a:t>
            </a:r>
            <a:endParaRPr/>
          </a:p>
        </p:txBody>
      </p:sp>
      <p:sp>
        <p:nvSpPr>
          <p:cNvPr id="152" name="Google Shape;152;g1bbb907f481_1_39"/>
          <p:cNvSpPr txBox="1">
            <a:spLocks noGrp="1"/>
          </p:cNvSpPr>
          <p:nvPr>
            <p:ph type="body" idx="1"/>
          </p:nvPr>
        </p:nvSpPr>
        <p:spPr>
          <a:xfrm>
            <a:off x="566075" y="76427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z="1700">
                <a:solidFill>
                  <a:srgbClr val="000000"/>
                </a:solidFill>
                <a:highlight>
                  <a:srgbClr val="FFFFFF"/>
                </a:highlight>
                <a:latin typeface="Inter"/>
                <a:ea typeface="Inter"/>
                <a:cs typeface="Inter"/>
                <a:sym typeface="Inter"/>
              </a:rPr>
              <a:t> Trend of the listings price</a:t>
            </a:r>
            <a:endParaRPr sz="1700"/>
          </a:p>
        </p:txBody>
      </p:sp>
      <p:pic>
        <p:nvPicPr>
          <p:cNvPr id="153" name="Google Shape;153;g1bbb907f481_1_39"/>
          <p:cNvPicPr preferRelativeResize="0"/>
          <p:nvPr/>
        </p:nvPicPr>
        <p:blipFill>
          <a:blip r:embed="rId3">
            <a:alphaModFix/>
          </a:blip>
          <a:stretch>
            <a:fillRect/>
          </a:stretch>
        </p:blipFill>
        <p:spPr>
          <a:xfrm>
            <a:off x="500038" y="1161388"/>
            <a:ext cx="7305675" cy="1628775"/>
          </a:xfrm>
          <a:prstGeom prst="rect">
            <a:avLst/>
          </a:prstGeom>
          <a:noFill/>
          <a:ln>
            <a:noFill/>
          </a:ln>
        </p:spPr>
      </p:pic>
      <p:pic>
        <p:nvPicPr>
          <p:cNvPr id="154" name="Google Shape;154;g1bbb907f481_1_39"/>
          <p:cNvPicPr preferRelativeResize="0"/>
          <p:nvPr/>
        </p:nvPicPr>
        <p:blipFill>
          <a:blip r:embed="rId4">
            <a:alphaModFix/>
          </a:blip>
          <a:stretch>
            <a:fillRect/>
          </a:stretch>
        </p:blipFill>
        <p:spPr>
          <a:xfrm>
            <a:off x="307561" y="2927500"/>
            <a:ext cx="6686525" cy="3627900"/>
          </a:xfrm>
          <a:prstGeom prst="rect">
            <a:avLst/>
          </a:prstGeom>
          <a:noFill/>
          <a:ln>
            <a:noFill/>
          </a:ln>
        </p:spPr>
      </p:pic>
      <p:sp>
        <p:nvSpPr>
          <p:cNvPr id="155" name="Google Shape;155;g1bbb907f481_1_39"/>
          <p:cNvSpPr txBox="1"/>
          <p:nvPr/>
        </p:nvSpPr>
        <p:spPr>
          <a:xfrm>
            <a:off x="7919375" y="126738"/>
            <a:ext cx="3850800" cy="36981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US" sz="1750">
                <a:latin typeface="Inter"/>
                <a:ea typeface="Inter"/>
                <a:cs typeface="Inter"/>
                <a:sym typeface="Inter"/>
              </a:rPr>
              <a:t>There are two trend of the data.</a:t>
            </a:r>
            <a:endParaRPr sz="1750">
              <a:latin typeface="Inter"/>
              <a:ea typeface="Inter"/>
              <a:cs typeface="Inter"/>
              <a:sym typeface="Inter"/>
            </a:endParaRPr>
          </a:p>
          <a:p>
            <a:pPr marL="736600" marR="279400" lvl="0" indent="-339725" algn="l" rtl="0">
              <a:lnSpc>
                <a:spcPct val="115000"/>
              </a:lnSpc>
              <a:spcBef>
                <a:spcPts val="2400"/>
              </a:spcBef>
              <a:spcAft>
                <a:spcPts val="0"/>
              </a:spcAft>
              <a:buSzPts val="1750"/>
              <a:buFont typeface="Inter"/>
              <a:buAutoNum type="arabicPeriod"/>
            </a:pPr>
            <a:r>
              <a:rPr lang="en-US" sz="1750">
                <a:latin typeface="Inter"/>
                <a:ea typeface="Inter"/>
                <a:cs typeface="Inter"/>
                <a:sym typeface="Inter"/>
              </a:rPr>
              <a:t>The average price rise from 2016/1 to 2016/7, and reach peak for three months. We can also see that the Average from 2017-01 is higher than 2016-01.</a:t>
            </a:r>
            <a:endParaRPr sz="1750">
              <a:latin typeface="Inter"/>
              <a:ea typeface="Inter"/>
              <a:cs typeface="Inter"/>
              <a:sym typeface="Inter"/>
            </a:endParaRPr>
          </a:p>
          <a:p>
            <a:pPr marL="736600" marR="279400" lvl="0" indent="-339725" algn="l" rtl="0">
              <a:lnSpc>
                <a:spcPct val="115000"/>
              </a:lnSpc>
              <a:spcBef>
                <a:spcPts val="0"/>
              </a:spcBef>
              <a:spcAft>
                <a:spcPts val="0"/>
              </a:spcAft>
              <a:buSzPts val="1750"/>
              <a:buFont typeface="Inter"/>
              <a:buAutoNum type="arabicPeriod"/>
            </a:pPr>
            <a:r>
              <a:rPr lang="en-US" sz="1750">
                <a:latin typeface="Inter"/>
                <a:ea typeface="Inter"/>
                <a:cs typeface="Inter"/>
                <a:sym typeface="Inter"/>
              </a:rPr>
              <a:t>There is periodic small peak.</a:t>
            </a:r>
            <a:endParaRPr sz="1750">
              <a:latin typeface="Inter"/>
              <a:ea typeface="Inter"/>
              <a:cs typeface="Inter"/>
              <a:sym typeface="Inter"/>
            </a:endParaRPr>
          </a:p>
        </p:txBody>
      </p:sp>
      <p:pic>
        <p:nvPicPr>
          <p:cNvPr id="156" name="Google Shape;156;g1bbb907f481_1_39"/>
          <p:cNvPicPr preferRelativeResize="0"/>
          <p:nvPr/>
        </p:nvPicPr>
        <p:blipFill>
          <a:blip r:embed="rId5">
            <a:alphaModFix/>
          </a:blip>
          <a:stretch>
            <a:fillRect/>
          </a:stretch>
        </p:blipFill>
        <p:spPr>
          <a:xfrm>
            <a:off x="6871025" y="3824850"/>
            <a:ext cx="5239325" cy="289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bbb907f481_1_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Data Understanding Outputs </a:t>
            </a:r>
            <a:endParaRPr/>
          </a:p>
          <a:p>
            <a:pPr marL="0" lvl="0" indent="0" algn="l" rtl="0">
              <a:spcBef>
                <a:spcPts val="0"/>
              </a:spcBef>
              <a:spcAft>
                <a:spcPts val="0"/>
              </a:spcAft>
              <a:buNone/>
            </a:pPr>
            <a:endParaRPr/>
          </a:p>
        </p:txBody>
      </p:sp>
      <p:sp>
        <p:nvSpPr>
          <p:cNvPr id="162" name="Google Shape;162;g1bbb907f481_1_48"/>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Here we can find out which weekday has high price. So we conclude that the friday and saturday have the highest price.</a:t>
            </a:r>
            <a:endParaRPr/>
          </a:p>
          <a:p>
            <a:pPr marL="0" lvl="0" indent="0" algn="l" rtl="0">
              <a:spcBef>
                <a:spcPts val="1600"/>
              </a:spcBef>
              <a:spcAft>
                <a:spcPts val="1600"/>
              </a:spcAft>
              <a:buNone/>
            </a:pPr>
            <a:endParaRPr/>
          </a:p>
        </p:txBody>
      </p:sp>
      <p:pic>
        <p:nvPicPr>
          <p:cNvPr id="163" name="Google Shape;163;g1bbb907f481_1_48"/>
          <p:cNvPicPr preferRelativeResize="0"/>
          <p:nvPr/>
        </p:nvPicPr>
        <p:blipFill>
          <a:blip r:embed="rId3">
            <a:alphaModFix/>
          </a:blip>
          <a:stretch>
            <a:fillRect/>
          </a:stretch>
        </p:blipFill>
        <p:spPr>
          <a:xfrm>
            <a:off x="928702" y="2155375"/>
            <a:ext cx="8487449" cy="46154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1282</Words>
  <Application>Microsoft Macintosh PowerPoint</Application>
  <PresentationFormat>Widescreen</PresentationFormat>
  <Paragraphs>104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PT Sans Narrow</vt:lpstr>
      <vt:lpstr>Arial</vt:lpstr>
      <vt:lpstr>Inter</vt:lpstr>
      <vt:lpstr>Open Sans</vt:lpstr>
      <vt:lpstr>Tropic</vt:lpstr>
      <vt:lpstr>Introduction </vt:lpstr>
      <vt:lpstr>Standard Process: CRISP-DM</vt:lpstr>
      <vt:lpstr>Business/Research Understanding phase</vt:lpstr>
      <vt:lpstr>DATA SOURCE</vt:lpstr>
      <vt:lpstr>       Data Understanding</vt:lpstr>
      <vt:lpstr>Sample data</vt:lpstr>
      <vt:lpstr> Sample data of Attributes</vt:lpstr>
      <vt:lpstr>Data Understanding Outputs </vt:lpstr>
      <vt:lpstr>Data Understanding Outputs  </vt:lpstr>
      <vt:lpstr>Data Understanding Outputs   </vt:lpstr>
      <vt:lpstr>Data Understanding Outputs</vt:lpstr>
      <vt:lpstr>Data Understanding Outputs </vt:lpstr>
      <vt:lpstr>Data Modeling (Random Forest Regression)</vt:lpstr>
      <vt:lpstr>PowerPoint Presentation</vt:lpstr>
      <vt:lpstr>Data Preparation</vt:lpstr>
      <vt:lpstr>PowerPoint Presentation</vt:lpstr>
      <vt:lpstr>PowerPoint Presentation</vt:lpstr>
      <vt:lpstr>Evaluation</vt:lpstr>
      <vt:lpstr>Evaluation</vt:lpstr>
      <vt:lpstr>Deployment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shweta</dc:creator>
  <cp:lastModifiedBy>Pranali Sham Darekar</cp:lastModifiedBy>
  <cp:revision>1</cp:revision>
  <dcterms:created xsi:type="dcterms:W3CDTF">2022-12-14T00:40:47Z</dcterms:created>
  <dcterms:modified xsi:type="dcterms:W3CDTF">2023-09-05T17:19:52Z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2023-09-05T17:19:47Z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e64807a4-7fa6-42d0-9161-b0f08db80076</vt:lpwstr>
  </property>
  <property fmtid="{D5CDD505-2E9C-101B-9397-08002B2CF9AE}" pid="8" name="MSIP_Label_a73fd474-4f3c-44ed-88fb-5cc4bd2471bf_ContentBits">
    <vt:lpwstr>0</vt:lpwstr>
  </property>
</Properties>
</file>