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1" r:id="rId8"/>
    <p:sldId id="261" r:id="rId9"/>
    <p:sldId id="274" r:id="rId10"/>
    <p:sldId id="27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E21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1728"/>
            <a:ext cx="2783940" cy="146382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92326" y="7794702"/>
            <a:ext cx="2379223" cy="14638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59794" y="1767110"/>
            <a:ext cx="4368410" cy="123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E21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9" y="298416"/>
            <a:ext cx="3218663" cy="14644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50371" y="8823402"/>
            <a:ext cx="2589723" cy="14635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85312" y="2729193"/>
            <a:ext cx="5196840" cy="574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F8B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234679" y="2729193"/>
            <a:ext cx="6462394" cy="581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E21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060" y="8274218"/>
            <a:ext cx="3218663" cy="14644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615" y="318183"/>
            <a:ext cx="3218663" cy="14644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412" y="0"/>
            <a:ext cx="7429499" cy="925838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839394" y="6022085"/>
            <a:ext cx="1191895" cy="47625"/>
          </a:xfrm>
          <a:custGeom>
            <a:avLst/>
            <a:gdLst/>
            <a:ahLst/>
            <a:cxnLst/>
            <a:rect l="l" t="t" r="r" b="b"/>
            <a:pathLst>
              <a:path w="1191895" h="47625">
                <a:moveTo>
                  <a:pt x="47663" y="0"/>
                </a:moveTo>
                <a:lnTo>
                  <a:pt x="0" y="0"/>
                </a:lnTo>
                <a:lnTo>
                  <a:pt x="0" y="47625"/>
                </a:lnTo>
                <a:lnTo>
                  <a:pt x="47663" y="47625"/>
                </a:lnTo>
                <a:lnTo>
                  <a:pt x="47663" y="0"/>
                </a:lnTo>
                <a:close/>
              </a:path>
              <a:path w="1191895" h="47625">
                <a:moveTo>
                  <a:pt x="142963" y="0"/>
                </a:moveTo>
                <a:lnTo>
                  <a:pt x="95313" y="0"/>
                </a:lnTo>
                <a:lnTo>
                  <a:pt x="95313" y="47625"/>
                </a:lnTo>
                <a:lnTo>
                  <a:pt x="142963" y="47625"/>
                </a:lnTo>
                <a:lnTo>
                  <a:pt x="142963" y="0"/>
                </a:lnTo>
                <a:close/>
              </a:path>
              <a:path w="1191895" h="47625">
                <a:moveTo>
                  <a:pt x="238277" y="0"/>
                </a:moveTo>
                <a:lnTo>
                  <a:pt x="190614" y="0"/>
                </a:lnTo>
                <a:lnTo>
                  <a:pt x="190614" y="47625"/>
                </a:lnTo>
                <a:lnTo>
                  <a:pt x="238277" y="47625"/>
                </a:lnTo>
                <a:lnTo>
                  <a:pt x="238277" y="0"/>
                </a:lnTo>
                <a:close/>
              </a:path>
              <a:path w="1191895" h="47625">
                <a:moveTo>
                  <a:pt x="333578" y="0"/>
                </a:moveTo>
                <a:lnTo>
                  <a:pt x="285927" y="0"/>
                </a:lnTo>
                <a:lnTo>
                  <a:pt x="285927" y="47625"/>
                </a:lnTo>
                <a:lnTo>
                  <a:pt x="333578" y="47625"/>
                </a:lnTo>
                <a:lnTo>
                  <a:pt x="333578" y="0"/>
                </a:lnTo>
                <a:close/>
              </a:path>
              <a:path w="1191895" h="47625">
                <a:moveTo>
                  <a:pt x="428879" y="0"/>
                </a:moveTo>
                <a:lnTo>
                  <a:pt x="381228" y="0"/>
                </a:lnTo>
                <a:lnTo>
                  <a:pt x="381228" y="47625"/>
                </a:lnTo>
                <a:lnTo>
                  <a:pt x="428879" y="47625"/>
                </a:lnTo>
                <a:lnTo>
                  <a:pt x="428879" y="0"/>
                </a:lnTo>
                <a:close/>
              </a:path>
              <a:path w="1191895" h="47625">
                <a:moveTo>
                  <a:pt x="524192" y="0"/>
                </a:moveTo>
                <a:lnTo>
                  <a:pt x="476542" y="0"/>
                </a:lnTo>
                <a:lnTo>
                  <a:pt x="476542" y="47625"/>
                </a:lnTo>
                <a:lnTo>
                  <a:pt x="524192" y="47625"/>
                </a:lnTo>
                <a:lnTo>
                  <a:pt x="524192" y="0"/>
                </a:lnTo>
                <a:close/>
              </a:path>
              <a:path w="1191895" h="47625">
                <a:moveTo>
                  <a:pt x="619493" y="0"/>
                </a:moveTo>
                <a:lnTo>
                  <a:pt x="571842" y="0"/>
                </a:lnTo>
                <a:lnTo>
                  <a:pt x="571842" y="47625"/>
                </a:lnTo>
                <a:lnTo>
                  <a:pt x="619493" y="47625"/>
                </a:lnTo>
                <a:lnTo>
                  <a:pt x="619493" y="0"/>
                </a:lnTo>
                <a:close/>
              </a:path>
              <a:path w="1191895" h="47625">
                <a:moveTo>
                  <a:pt x="714806" y="0"/>
                </a:moveTo>
                <a:lnTo>
                  <a:pt x="667156" y="0"/>
                </a:lnTo>
                <a:lnTo>
                  <a:pt x="667156" y="47625"/>
                </a:lnTo>
                <a:lnTo>
                  <a:pt x="714806" y="47625"/>
                </a:lnTo>
                <a:lnTo>
                  <a:pt x="714806" y="0"/>
                </a:lnTo>
                <a:close/>
              </a:path>
              <a:path w="1191895" h="47625">
                <a:moveTo>
                  <a:pt x="810107" y="0"/>
                </a:moveTo>
                <a:lnTo>
                  <a:pt x="762457" y="0"/>
                </a:lnTo>
                <a:lnTo>
                  <a:pt x="762457" y="47625"/>
                </a:lnTo>
                <a:lnTo>
                  <a:pt x="810107" y="47625"/>
                </a:lnTo>
                <a:lnTo>
                  <a:pt x="810107" y="0"/>
                </a:lnTo>
                <a:close/>
              </a:path>
              <a:path w="1191895" h="47625">
                <a:moveTo>
                  <a:pt x="905421" y="0"/>
                </a:moveTo>
                <a:lnTo>
                  <a:pt x="857770" y="0"/>
                </a:lnTo>
                <a:lnTo>
                  <a:pt x="857770" y="47625"/>
                </a:lnTo>
                <a:lnTo>
                  <a:pt x="905421" y="47625"/>
                </a:lnTo>
                <a:lnTo>
                  <a:pt x="905421" y="0"/>
                </a:lnTo>
                <a:close/>
              </a:path>
              <a:path w="1191895" h="47625">
                <a:moveTo>
                  <a:pt x="1000721" y="0"/>
                </a:moveTo>
                <a:lnTo>
                  <a:pt x="953071" y="0"/>
                </a:lnTo>
                <a:lnTo>
                  <a:pt x="953071" y="47625"/>
                </a:lnTo>
                <a:lnTo>
                  <a:pt x="1000721" y="47625"/>
                </a:lnTo>
                <a:lnTo>
                  <a:pt x="1000721" y="0"/>
                </a:lnTo>
                <a:close/>
              </a:path>
              <a:path w="1191895" h="47625">
                <a:moveTo>
                  <a:pt x="1096035" y="0"/>
                </a:moveTo>
                <a:lnTo>
                  <a:pt x="1048385" y="0"/>
                </a:lnTo>
                <a:lnTo>
                  <a:pt x="1048385" y="47625"/>
                </a:lnTo>
                <a:lnTo>
                  <a:pt x="1096035" y="47625"/>
                </a:lnTo>
                <a:lnTo>
                  <a:pt x="1096035" y="0"/>
                </a:lnTo>
                <a:close/>
              </a:path>
              <a:path w="1191895" h="47625">
                <a:moveTo>
                  <a:pt x="1191336" y="0"/>
                </a:moveTo>
                <a:lnTo>
                  <a:pt x="1143685" y="0"/>
                </a:lnTo>
                <a:lnTo>
                  <a:pt x="1143685" y="47625"/>
                </a:lnTo>
                <a:lnTo>
                  <a:pt x="1191336" y="47625"/>
                </a:lnTo>
                <a:lnTo>
                  <a:pt x="1191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078392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73699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69006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364313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459620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554926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650234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745540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840847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936153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031461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9126767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222074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317380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9412687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507994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603301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698608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793914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9889221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984528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0079835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0175141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70449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0365755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0461062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0556368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651676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746982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0842289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0937595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1032903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1128209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1223516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1318823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1414129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1509437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1604743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1700050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1795356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1890664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1985970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081277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2176583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2271891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2367197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2462504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557811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2653118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2748424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2843731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2939038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3034345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3129651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3224958" y="60220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47653" y="47624"/>
                </a:moveTo>
                <a:lnTo>
                  <a:pt x="0" y="47624"/>
                </a:lnTo>
                <a:lnTo>
                  <a:pt x="0" y="0"/>
                </a:lnTo>
                <a:lnTo>
                  <a:pt x="47653" y="0"/>
                </a:lnTo>
                <a:lnTo>
                  <a:pt x="476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3320266" y="6022073"/>
            <a:ext cx="15875" cy="47625"/>
          </a:xfrm>
          <a:custGeom>
            <a:avLst/>
            <a:gdLst/>
            <a:ahLst/>
            <a:cxnLst/>
            <a:rect l="l" t="t" r="r" b="b"/>
            <a:pathLst>
              <a:path w="15875" h="47625">
                <a:moveTo>
                  <a:pt x="15249" y="47624"/>
                </a:moveTo>
                <a:lnTo>
                  <a:pt x="0" y="47624"/>
                </a:lnTo>
                <a:lnTo>
                  <a:pt x="0" y="0"/>
                </a:lnTo>
                <a:lnTo>
                  <a:pt x="15249" y="0"/>
                </a:lnTo>
                <a:lnTo>
                  <a:pt x="15249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bg object 7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62621" y="8810581"/>
            <a:ext cx="1325376" cy="1476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E21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08578" y="684415"/>
            <a:ext cx="1019175" cy="1019175"/>
          </a:xfrm>
          <a:custGeom>
            <a:avLst/>
            <a:gdLst/>
            <a:ahLst/>
            <a:cxnLst/>
            <a:rect l="l" t="t" r="r" b="b"/>
            <a:pathLst>
              <a:path w="1019175" h="1019175">
                <a:moveTo>
                  <a:pt x="1019162" y="509587"/>
                </a:moveTo>
                <a:lnTo>
                  <a:pt x="1016825" y="460578"/>
                </a:lnTo>
                <a:lnTo>
                  <a:pt x="1009954" y="412877"/>
                </a:lnTo>
                <a:lnTo>
                  <a:pt x="998766" y="366687"/>
                </a:lnTo>
                <a:lnTo>
                  <a:pt x="983488" y="322237"/>
                </a:lnTo>
                <a:lnTo>
                  <a:pt x="982040" y="319036"/>
                </a:lnTo>
                <a:lnTo>
                  <a:pt x="982040" y="491477"/>
                </a:lnTo>
                <a:lnTo>
                  <a:pt x="982040" y="527672"/>
                </a:lnTo>
                <a:lnTo>
                  <a:pt x="973328" y="604862"/>
                </a:lnTo>
                <a:lnTo>
                  <a:pt x="961644" y="650201"/>
                </a:lnTo>
                <a:lnTo>
                  <a:pt x="945705" y="693674"/>
                </a:lnTo>
                <a:lnTo>
                  <a:pt x="925753" y="735050"/>
                </a:lnTo>
                <a:lnTo>
                  <a:pt x="917587" y="748461"/>
                </a:lnTo>
                <a:lnTo>
                  <a:pt x="899071" y="739635"/>
                </a:lnTo>
                <a:lnTo>
                  <a:pt x="898118" y="739254"/>
                </a:lnTo>
                <a:lnTo>
                  <a:pt x="898118" y="779284"/>
                </a:lnTo>
                <a:lnTo>
                  <a:pt x="874737" y="810539"/>
                </a:lnTo>
                <a:lnTo>
                  <a:pt x="844156" y="844169"/>
                </a:lnTo>
                <a:lnTo>
                  <a:pt x="810526" y="874750"/>
                </a:lnTo>
                <a:lnTo>
                  <a:pt x="774077" y="902017"/>
                </a:lnTo>
                <a:lnTo>
                  <a:pt x="735050" y="925766"/>
                </a:lnTo>
                <a:lnTo>
                  <a:pt x="693674" y="945718"/>
                </a:lnTo>
                <a:lnTo>
                  <a:pt x="650201" y="961669"/>
                </a:lnTo>
                <a:lnTo>
                  <a:pt x="604875" y="973353"/>
                </a:lnTo>
                <a:lnTo>
                  <a:pt x="593534" y="975093"/>
                </a:lnTo>
                <a:lnTo>
                  <a:pt x="609790" y="964742"/>
                </a:lnTo>
                <a:lnTo>
                  <a:pt x="648449" y="935113"/>
                </a:lnTo>
                <a:lnTo>
                  <a:pt x="684034" y="902525"/>
                </a:lnTo>
                <a:lnTo>
                  <a:pt x="716419" y="867181"/>
                </a:lnTo>
                <a:lnTo>
                  <a:pt x="745490" y="829271"/>
                </a:lnTo>
                <a:lnTo>
                  <a:pt x="771105" y="789025"/>
                </a:lnTo>
                <a:lnTo>
                  <a:pt x="793140" y="746633"/>
                </a:lnTo>
                <a:lnTo>
                  <a:pt x="796302" y="738974"/>
                </a:lnTo>
                <a:lnTo>
                  <a:pt x="839597" y="754240"/>
                </a:lnTo>
                <a:lnTo>
                  <a:pt x="884135" y="772617"/>
                </a:lnTo>
                <a:lnTo>
                  <a:pt x="898118" y="779284"/>
                </a:lnTo>
                <a:lnTo>
                  <a:pt x="898118" y="739254"/>
                </a:lnTo>
                <a:lnTo>
                  <a:pt x="852754" y="720509"/>
                </a:lnTo>
                <a:lnTo>
                  <a:pt x="810145" y="705472"/>
                </a:lnTo>
                <a:lnTo>
                  <a:pt x="811466" y="702297"/>
                </a:lnTo>
                <a:lnTo>
                  <a:pt x="825944" y="656221"/>
                </a:lnTo>
                <a:lnTo>
                  <a:pt x="836447" y="608609"/>
                </a:lnTo>
                <a:lnTo>
                  <a:pt x="842835" y="559663"/>
                </a:lnTo>
                <a:lnTo>
                  <a:pt x="844207" y="527672"/>
                </a:lnTo>
                <a:lnTo>
                  <a:pt x="982040" y="527672"/>
                </a:lnTo>
                <a:lnTo>
                  <a:pt x="982040" y="491477"/>
                </a:lnTo>
                <a:lnTo>
                  <a:pt x="844207" y="491477"/>
                </a:lnTo>
                <a:lnTo>
                  <a:pt x="842835" y="459511"/>
                </a:lnTo>
                <a:lnTo>
                  <a:pt x="836447" y="410565"/>
                </a:lnTo>
                <a:lnTo>
                  <a:pt x="825944" y="362953"/>
                </a:lnTo>
                <a:lnTo>
                  <a:pt x="811466" y="316877"/>
                </a:lnTo>
                <a:lnTo>
                  <a:pt x="810158" y="313715"/>
                </a:lnTo>
                <a:lnTo>
                  <a:pt x="852792" y="298665"/>
                </a:lnTo>
                <a:lnTo>
                  <a:pt x="899096" y="279539"/>
                </a:lnTo>
                <a:lnTo>
                  <a:pt x="917600" y="270725"/>
                </a:lnTo>
                <a:lnTo>
                  <a:pt x="925753" y="284124"/>
                </a:lnTo>
                <a:lnTo>
                  <a:pt x="945705" y="325501"/>
                </a:lnTo>
                <a:lnTo>
                  <a:pt x="961644" y="368973"/>
                </a:lnTo>
                <a:lnTo>
                  <a:pt x="973328" y="414299"/>
                </a:lnTo>
                <a:lnTo>
                  <a:pt x="980516" y="461251"/>
                </a:lnTo>
                <a:lnTo>
                  <a:pt x="982040" y="491477"/>
                </a:lnTo>
                <a:lnTo>
                  <a:pt x="982040" y="319036"/>
                </a:lnTo>
                <a:lnTo>
                  <a:pt x="964323" y="279730"/>
                </a:lnTo>
                <a:lnTo>
                  <a:pt x="941489" y="239395"/>
                </a:lnTo>
                <a:lnTo>
                  <a:pt x="915187" y="201434"/>
                </a:lnTo>
                <a:lnTo>
                  <a:pt x="898131" y="181013"/>
                </a:lnTo>
                <a:lnTo>
                  <a:pt x="898131" y="239928"/>
                </a:lnTo>
                <a:lnTo>
                  <a:pt x="884123" y="246583"/>
                </a:lnTo>
                <a:lnTo>
                  <a:pt x="839571" y="264947"/>
                </a:lnTo>
                <a:lnTo>
                  <a:pt x="807986" y="276098"/>
                </a:lnTo>
                <a:lnTo>
                  <a:pt x="807986" y="491477"/>
                </a:lnTo>
                <a:lnTo>
                  <a:pt x="807986" y="527672"/>
                </a:lnTo>
                <a:lnTo>
                  <a:pt x="806462" y="560222"/>
                </a:lnTo>
                <a:lnTo>
                  <a:pt x="799465" y="609600"/>
                </a:lnTo>
                <a:lnTo>
                  <a:pt x="787996" y="657479"/>
                </a:lnTo>
                <a:lnTo>
                  <a:pt x="775195" y="694880"/>
                </a:lnTo>
                <a:lnTo>
                  <a:pt x="760996" y="690676"/>
                </a:lnTo>
                <a:lnTo>
                  <a:pt x="760996" y="728433"/>
                </a:lnTo>
                <a:lnTo>
                  <a:pt x="728281" y="789749"/>
                </a:lnTo>
                <a:lnTo>
                  <a:pt x="700468" y="829233"/>
                </a:lnTo>
                <a:lnTo>
                  <a:pt x="668947" y="866013"/>
                </a:lnTo>
                <a:lnTo>
                  <a:pt x="633869" y="899858"/>
                </a:lnTo>
                <a:lnTo>
                  <a:pt x="595414" y="930516"/>
                </a:lnTo>
                <a:lnTo>
                  <a:pt x="553720" y="957745"/>
                </a:lnTo>
                <a:lnTo>
                  <a:pt x="520788" y="975067"/>
                </a:lnTo>
                <a:lnTo>
                  <a:pt x="520788" y="693458"/>
                </a:lnTo>
                <a:lnTo>
                  <a:pt x="605878" y="698233"/>
                </a:lnTo>
                <a:lnTo>
                  <a:pt x="653669" y="704545"/>
                </a:lnTo>
                <a:lnTo>
                  <a:pt x="701065" y="713333"/>
                </a:lnTo>
                <a:lnTo>
                  <a:pt x="747941" y="724573"/>
                </a:lnTo>
                <a:lnTo>
                  <a:pt x="760996" y="728433"/>
                </a:lnTo>
                <a:lnTo>
                  <a:pt x="760996" y="690676"/>
                </a:lnTo>
                <a:lnTo>
                  <a:pt x="708698" y="677938"/>
                </a:lnTo>
                <a:lnTo>
                  <a:pt x="659409" y="668782"/>
                </a:lnTo>
                <a:lnTo>
                  <a:pt x="609714" y="662216"/>
                </a:lnTo>
                <a:lnTo>
                  <a:pt x="559727" y="658241"/>
                </a:lnTo>
                <a:lnTo>
                  <a:pt x="520788" y="657225"/>
                </a:lnTo>
                <a:lnTo>
                  <a:pt x="520788" y="527672"/>
                </a:lnTo>
                <a:lnTo>
                  <a:pt x="807986" y="527672"/>
                </a:lnTo>
                <a:lnTo>
                  <a:pt x="807986" y="491477"/>
                </a:lnTo>
                <a:lnTo>
                  <a:pt x="520788" y="491477"/>
                </a:lnTo>
                <a:lnTo>
                  <a:pt x="520788" y="361937"/>
                </a:lnTo>
                <a:lnTo>
                  <a:pt x="559752" y="360908"/>
                </a:lnTo>
                <a:lnTo>
                  <a:pt x="609739" y="356933"/>
                </a:lnTo>
                <a:lnTo>
                  <a:pt x="659447" y="350367"/>
                </a:lnTo>
                <a:lnTo>
                  <a:pt x="708736" y="341223"/>
                </a:lnTo>
                <a:lnTo>
                  <a:pt x="757478" y="329539"/>
                </a:lnTo>
                <a:lnTo>
                  <a:pt x="775195" y="324307"/>
                </a:lnTo>
                <a:lnTo>
                  <a:pt x="787996" y="361696"/>
                </a:lnTo>
                <a:lnTo>
                  <a:pt x="799465" y="409575"/>
                </a:lnTo>
                <a:lnTo>
                  <a:pt x="806462" y="458965"/>
                </a:lnTo>
                <a:lnTo>
                  <a:pt x="807986" y="491477"/>
                </a:lnTo>
                <a:lnTo>
                  <a:pt x="807986" y="276098"/>
                </a:lnTo>
                <a:lnTo>
                  <a:pt x="796302" y="280212"/>
                </a:lnTo>
                <a:lnTo>
                  <a:pt x="793140" y="272529"/>
                </a:lnTo>
                <a:lnTo>
                  <a:pt x="771105" y="230136"/>
                </a:lnTo>
                <a:lnTo>
                  <a:pt x="760996" y="214261"/>
                </a:lnTo>
                <a:lnTo>
                  <a:pt x="760996" y="290753"/>
                </a:lnTo>
                <a:lnTo>
                  <a:pt x="747903" y="294614"/>
                </a:lnTo>
                <a:lnTo>
                  <a:pt x="701040" y="305841"/>
                </a:lnTo>
                <a:lnTo>
                  <a:pt x="653643" y="314629"/>
                </a:lnTo>
                <a:lnTo>
                  <a:pt x="605866" y="320941"/>
                </a:lnTo>
                <a:lnTo>
                  <a:pt x="557796" y="324751"/>
                </a:lnTo>
                <a:lnTo>
                  <a:pt x="520788" y="325742"/>
                </a:lnTo>
                <a:lnTo>
                  <a:pt x="520788" y="44132"/>
                </a:lnTo>
                <a:lnTo>
                  <a:pt x="595414" y="88658"/>
                </a:lnTo>
                <a:lnTo>
                  <a:pt x="633869" y="119303"/>
                </a:lnTo>
                <a:lnTo>
                  <a:pt x="668947" y="153149"/>
                </a:lnTo>
                <a:lnTo>
                  <a:pt x="700468" y="189928"/>
                </a:lnTo>
                <a:lnTo>
                  <a:pt x="728281" y="229425"/>
                </a:lnTo>
                <a:lnTo>
                  <a:pt x="752246" y="271373"/>
                </a:lnTo>
                <a:lnTo>
                  <a:pt x="760996" y="290753"/>
                </a:lnTo>
                <a:lnTo>
                  <a:pt x="760996" y="214261"/>
                </a:lnTo>
                <a:lnTo>
                  <a:pt x="716419" y="151993"/>
                </a:lnTo>
                <a:lnTo>
                  <a:pt x="684034" y="116649"/>
                </a:lnTo>
                <a:lnTo>
                  <a:pt x="648449" y="84048"/>
                </a:lnTo>
                <a:lnTo>
                  <a:pt x="609790" y="54419"/>
                </a:lnTo>
                <a:lnTo>
                  <a:pt x="593572" y="44107"/>
                </a:lnTo>
                <a:lnTo>
                  <a:pt x="604875" y="45834"/>
                </a:lnTo>
                <a:lnTo>
                  <a:pt x="650201" y="57518"/>
                </a:lnTo>
                <a:lnTo>
                  <a:pt x="693674" y="73456"/>
                </a:lnTo>
                <a:lnTo>
                  <a:pt x="735050" y="93421"/>
                </a:lnTo>
                <a:lnTo>
                  <a:pt x="774077" y="117157"/>
                </a:lnTo>
                <a:lnTo>
                  <a:pt x="810526" y="144437"/>
                </a:lnTo>
                <a:lnTo>
                  <a:pt x="844156" y="175006"/>
                </a:lnTo>
                <a:lnTo>
                  <a:pt x="874737" y="208635"/>
                </a:lnTo>
                <a:lnTo>
                  <a:pt x="898131" y="239928"/>
                </a:lnTo>
                <a:lnTo>
                  <a:pt x="898131" y="181013"/>
                </a:lnTo>
                <a:lnTo>
                  <a:pt x="853109" y="133502"/>
                </a:lnTo>
                <a:lnTo>
                  <a:pt x="817740" y="103974"/>
                </a:lnTo>
                <a:lnTo>
                  <a:pt x="779780" y="77673"/>
                </a:lnTo>
                <a:lnTo>
                  <a:pt x="739444" y="54838"/>
                </a:lnTo>
                <a:lnTo>
                  <a:pt x="698119" y="36195"/>
                </a:lnTo>
                <a:lnTo>
                  <a:pt x="652487" y="20383"/>
                </a:lnTo>
                <a:lnTo>
                  <a:pt x="606310" y="9207"/>
                </a:lnTo>
                <a:lnTo>
                  <a:pt x="558609" y="2336"/>
                </a:lnTo>
                <a:lnTo>
                  <a:pt x="509600" y="0"/>
                </a:lnTo>
                <a:lnTo>
                  <a:pt x="487730" y="1054"/>
                </a:lnTo>
                <a:lnTo>
                  <a:pt x="487730" y="49695"/>
                </a:lnTo>
                <a:lnTo>
                  <a:pt x="487730" y="325462"/>
                </a:lnTo>
                <a:lnTo>
                  <a:pt x="487730" y="969492"/>
                </a:lnTo>
                <a:lnTo>
                  <a:pt x="465429" y="957757"/>
                </a:lnTo>
                <a:lnTo>
                  <a:pt x="425589" y="931748"/>
                </a:lnTo>
                <a:lnTo>
                  <a:pt x="425589" y="975080"/>
                </a:lnTo>
                <a:lnTo>
                  <a:pt x="414312" y="973353"/>
                </a:lnTo>
                <a:lnTo>
                  <a:pt x="368973" y="961669"/>
                </a:lnTo>
                <a:lnTo>
                  <a:pt x="325501" y="945718"/>
                </a:lnTo>
                <a:lnTo>
                  <a:pt x="284124" y="925766"/>
                </a:lnTo>
                <a:lnTo>
                  <a:pt x="245097" y="902017"/>
                </a:lnTo>
                <a:lnTo>
                  <a:pt x="208635" y="874750"/>
                </a:lnTo>
                <a:lnTo>
                  <a:pt x="175006" y="844169"/>
                </a:lnTo>
                <a:lnTo>
                  <a:pt x="144424" y="810539"/>
                </a:lnTo>
                <a:lnTo>
                  <a:pt x="121031" y="779284"/>
                </a:lnTo>
                <a:lnTo>
                  <a:pt x="134112" y="773036"/>
                </a:lnTo>
                <a:lnTo>
                  <a:pt x="178752" y="754570"/>
                </a:lnTo>
                <a:lnTo>
                  <a:pt x="222808" y="738987"/>
                </a:lnTo>
                <a:lnTo>
                  <a:pt x="225983" y="746658"/>
                </a:lnTo>
                <a:lnTo>
                  <a:pt x="248031" y="789051"/>
                </a:lnTo>
                <a:lnTo>
                  <a:pt x="273659" y="829297"/>
                </a:lnTo>
                <a:lnTo>
                  <a:pt x="302729" y="867194"/>
                </a:lnTo>
                <a:lnTo>
                  <a:pt x="335127" y="902538"/>
                </a:lnTo>
                <a:lnTo>
                  <a:pt x="370713" y="935126"/>
                </a:lnTo>
                <a:lnTo>
                  <a:pt x="409371" y="964755"/>
                </a:lnTo>
                <a:lnTo>
                  <a:pt x="425589" y="975080"/>
                </a:lnTo>
                <a:lnTo>
                  <a:pt x="425589" y="931748"/>
                </a:lnTo>
                <a:lnTo>
                  <a:pt x="423735" y="930529"/>
                </a:lnTo>
                <a:lnTo>
                  <a:pt x="385279" y="899883"/>
                </a:lnTo>
                <a:lnTo>
                  <a:pt x="350215" y="866038"/>
                </a:lnTo>
                <a:lnTo>
                  <a:pt x="318693" y="829259"/>
                </a:lnTo>
                <a:lnTo>
                  <a:pt x="290868" y="789762"/>
                </a:lnTo>
                <a:lnTo>
                  <a:pt x="266903" y="747814"/>
                </a:lnTo>
                <a:lnTo>
                  <a:pt x="258140" y="728446"/>
                </a:lnTo>
                <a:lnTo>
                  <a:pt x="270649" y="724738"/>
                </a:lnTo>
                <a:lnTo>
                  <a:pt x="317639" y="713447"/>
                </a:lnTo>
                <a:lnTo>
                  <a:pt x="365150" y="704608"/>
                </a:lnTo>
                <a:lnTo>
                  <a:pt x="413067" y="698258"/>
                </a:lnTo>
                <a:lnTo>
                  <a:pt x="461264" y="694436"/>
                </a:lnTo>
                <a:lnTo>
                  <a:pt x="487730" y="693737"/>
                </a:lnTo>
                <a:lnTo>
                  <a:pt x="487730" y="657504"/>
                </a:lnTo>
                <a:lnTo>
                  <a:pt x="409232" y="662241"/>
                </a:lnTo>
                <a:lnTo>
                  <a:pt x="359397" y="668845"/>
                </a:lnTo>
                <a:lnTo>
                  <a:pt x="309981" y="678040"/>
                </a:lnTo>
                <a:lnTo>
                  <a:pt x="261124" y="689800"/>
                </a:lnTo>
                <a:lnTo>
                  <a:pt x="243954" y="694893"/>
                </a:lnTo>
                <a:lnTo>
                  <a:pt x="231165" y="657491"/>
                </a:lnTo>
                <a:lnTo>
                  <a:pt x="219697" y="609612"/>
                </a:lnTo>
                <a:lnTo>
                  <a:pt x="212699" y="560235"/>
                </a:lnTo>
                <a:lnTo>
                  <a:pt x="211175" y="527672"/>
                </a:lnTo>
                <a:lnTo>
                  <a:pt x="487730" y="527672"/>
                </a:lnTo>
                <a:lnTo>
                  <a:pt x="487730" y="491477"/>
                </a:lnTo>
                <a:lnTo>
                  <a:pt x="211175" y="491477"/>
                </a:lnTo>
                <a:lnTo>
                  <a:pt x="212699" y="458952"/>
                </a:lnTo>
                <a:lnTo>
                  <a:pt x="219697" y="409575"/>
                </a:lnTo>
                <a:lnTo>
                  <a:pt x="231165" y="361683"/>
                </a:lnTo>
                <a:lnTo>
                  <a:pt x="243954" y="324294"/>
                </a:lnTo>
                <a:lnTo>
                  <a:pt x="261112" y="329374"/>
                </a:lnTo>
                <a:lnTo>
                  <a:pt x="309968" y="341109"/>
                </a:lnTo>
                <a:lnTo>
                  <a:pt x="359384" y="350304"/>
                </a:lnTo>
                <a:lnTo>
                  <a:pt x="409219" y="356908"/>
                </a:lnTo>
                <a:lnTo>
                  <a:pt x="459333" y="360895"/>
                </a:lnTo>
                <a:lnTo>
                  <a:pt x="487730" y="361657"/>
                </a:lnTo>
                <a:lnTo>
                  <a:pt x="487730" y="325462"/>
                </a:lnTo>
                <a:lnTo>
                  <a:pt x="461264" y="324751"/>
                </a:lnTo>
                <a:lnTo>
                  <a:pt x="413080" y="320916"/>
                </a:lnTo>
                <a:lnTo>
                  <a:pt x="365175" y="314566"/>
                </a:lnTo>
                <a:lnTo>
                  <a:pt x="317652" y="305739"/>
                </a:lnTo>
                <a:lnTo>
                  <a:pt x="270662" y="294449"/>
                </a:lnTo>
                <a:lnTo>
                  <a:pt x="258140" y="290753"/>
                </a:lnTo>
                <a:lnTo>
                  <a:pt x="266903" y="271360"/>
                </a:lnTo>
                <a:lnTo>
                  <a:pt x="290868" y="229412"/>
                </a:lnTo>
                <a:lnTo>
                  <a:pt x="318693" y="189915"/>
                </a:lnTo>
                <a:lnTo>
                  <a:pt x="350215" y="153136"/>
                </a:lnTo>
                <a:lnTo>
                  <a:pt x="385279" y="119291"/>
                </a:lnTo>
                <a:lnTo>
                  <a:pt x="423735" y="88633"/>
                </a:lnTo>
                <a:lnTo>
                  <a:pt x="465429" y="61417"/>
                </a:lnTo>
                <a:lnTo>
                  <a:pt x="487730" y="49695"/>
                </a:lnTo>
                <a:lnTo>
                  <a:pt x="487730" y="1054"/>
                </a:lnTo>
                <a:lnTo>
                  <a:pt x="460590" y="2336"/>
                </a:lnTo>
                <a:lnTo>
                  <a:pt x="425564" y="7391"/>
                </a:lnTo>
                <a:lnTo>
                  <a:pt x="425564" y="44119"/>
                </a:lnTo>
                <a:lnTo>
                  <a:pt x="409359" y="54419"/>
                </a:lnTo>
                <a:lnTo>
                  <a:pt x="370700" y="84048"/>
                </a:lnTo>
                <a:lnTo>
                  <a:pt x="335102" y="116649"/>
                </a:lnTo>
                <a:lnTo>
                  <a:pt x="302704" y="151993"/>
                </a:lnTo>
                <a:lnTo>
                  <a:pt x="273621" y="189890"/>
                </a:lnTo>
                <a:lnTo>
                  <a:pt x="248005" y="230136"/>
                </a:lnTo>
                <a:lnTo>
                  <a:pt x="225958" y="272529"/>
                </a:lnTo>
                <a:lnTo>
                  <a:pt x="222783" y="280200"/>
                </a:lnTo>
                <a:lnTo>
                  <a:pt x="208965" y="275323"/>
                </a:lnTo>
                <a:lnTo>
                  <a:pt x="208965" y="705485"/>
                </a:lnTo>
                <a:lnTo>
                  <a:pt x="165557" y="720839"/>
                </a:lnTo>
                <a:lnTo>
                  <a:pt x="119126" y="740054"/>
                </a:lnTo>
                <a:lnTo>
                  <a:pt x="73444" y="693674"/>
                </a:lnTo>
                <a:lnTo>
                  <a:pt x="57505" y="650201"/>
                </a:lnTo>
                <a:lnTo>
                  <a:pt x="45821" y="604862"/>
                </a:lnTo>
                <a:lnTo>
                  <a:pt x="38633" y="557911"/>
                </a:lnTo>
                <a:lnTo>
                  <a:pt x="37096" y="527672"/>
                </a:lnTo>
                <a:lnTo>
                  <a:pt x="174866" y="527672"/>
                </a:lnTo>
                <a:lnTo>
                  <a:pt x="176263" y="559676"/>
                </a:lnTo>
                <a:lnTo>
                  <a:pt x="182664" y="608622"/>
                </a:lnTo>
                <a:lnTo>
                  <a:pt x="193179" y="656234"/>
                </a:lnTo>
                <a:lnTo>
                  <a:pt x="207657" y="702310"/>
                </a:lnTo>
                <a:lnTo>
                  <a:pt x="208965" y="705485"/>
                </a:lnTo>
                <a:lnTo>
                  <a:pt x="208965" y="275323"/>
                </a:lnTo>
                <a:lnTo>
                  <a:pt x="208953" y="313702"/>
                </a:lnTo>
                <a:lnTo>
                  <a:pt x="207645" y="316877"/>
                </a:lnTo>
                <a:lnTo>
                  <a:pt x="193154" y="362953"/>
                </a:lnTo>
                <a:lnTo>
                  <a:pt x="182651" y="410565"/>
                </a:lnTo>
                <a:lnTo>
                  <a:pt x="176263" y="459511"/>
                </a:lnTo>
                <a:lnTo>
                  <a:pt x="174866" y="491477"/>
                </a:lnTo>
                <a:lnTo>
                  <a:pt x="37096" y="491477"/>
                </a:lnTo>
                <a:lnTo>
                  <a:pt x="45821" y="414299"/>
                </a:lnTo>
                <a:lnTo>
                  <a:pt x="57505" y="368973"/>
                </a:lnTo>
                <a:lnTo>
                  <a:pt x="73444" y="325501"/>
                </a:lnTo>
                <a:lnTo>
                  <a:pt x="93408" y="284124"/>
                </a:lnTo>
                <a:lnTo>
                  <a:pt x="101536" y="270751"/>
                </a:lnTo>
                <a:lnTo>
                  <a:pt x="119113" y="279133"/>
                </a:lnTo>
                <a:lnTo>
                  <a:pt x="165544" y="298348"/>
                </a:lnTo>
                <a:lnTo>
                  <a:pt x="208953" y="313702"/>
                </a:lnTo>
                <a:lnTo>
                  <a:pt x="208953" y="275310"/>
                </a:lnTo>
                <a:lnTo>
                  <a:pt x="178765" y="264629"/>
                </a:lnTo>
                <a:lnTo>
                  <a:pt x="134112" y="246164"/>
                </a:lnTo>
                <a:lnTo>
                  <a:pt x="144424" y="208635"/>
                </a:lnTo>
                <a:lnTo>
                  <a:pt x="175006" y="175006"/>
                </a:lnTo>
                <a:lnTo>
                  <a:pt x="208635" y="144437"/>
                </a:lnTo>
                <a:lnTo>
                  <a:pt x="245097" y="117157"/>
                </a:lnTo>
                <a:lnTo>
                  <a:pt x="284124" y="93421"/>
                </a:lnTo>
                <a:lnTo>
                  <a:pt x="325501" y="73456"/>
                </a:lnTo>
                <a:lnTo>
                  <a:pt x="368973" y="57518"/>
                </a:lnTo>
                <a:lnTo>
                  <a:pt x="414312" y="45834"/>
                </a:lnTo>
                <a:lnTo>
                  <a:pt x="425564" y="44119"/>
                </a:lnTo>
                <a:lnTo>
                  <a:pt x="425564" y="7391"/>
                </a:lnTo>
                <a:lnTo>
                  <a:pt x="366699" y="20383"/>
                </a:lnTo>
                <a:lnTo>
                  <a:pt x="322249" y="35674"/>
                </a:lnTo>
                <a:lnTo>
                  <a:pt x="279742" y="54838"/>
                </a:lnTo>
                <a:lnTo>
                  <a:pt x="239395" y="77673"/>
                </a:lnTo>
                <a:lnTo>
                  <a:pt x="201434" y="103974"/>
                </a:lnTo>
                <a:lnTo>
                  <a:pt x="166065" y="133502"/>
                </a:lnTo>
                <a:lnTo>
                  <a:pt x="133515" y="166065"/>
                </a:lnTo>
                <a:lnTo>
                  <a:pt x="103974" y="201434"/>
                </a:lnTo>
                <a:lnTo>
                  <a:pt x="77685" y="239395"/>
                </a:lnTo>
                <a:lnTo>
                  <a:pt x="54838" y="279730"/>
                </a:lnTo>
                <a:lnTo>
                  <a:pt x="35674" y="322237"/>
                </a:lnTo>
                <a:lnTo>
                  <a:pt x="20396" y="366687"/>
                </a:lnTo>
                <a:lnTo>
                  <a:pt x="9207" y="412877"/>
                </a:lnTo>
                <a:lnTo>
                  <a:pt x="2336" y="460578"/>
                </a:lnTo>
                <a:lnTo>
                  <a:pt x="0" y="509587"/>
                </a:lnTo>
                <a:lnTo>
                  <a:pt x="2336" y="558584"/>
                </a:lnTo>
                <a:lnTo>
                  <a:pt x="9207" y="606298"/>
                </a:lnTo>
                <a:lnTo>
                  <a:pt x="20396" y="652475"/>
                </a:lnTo>
                <a:lnTo>
                  <a:pt x="35674" y="696925"/>
                </a:lnTo>
                <a:lnTo>
                  <a:pt x="54838" y="739432"/>
                </a:lnTo>
                <a:lnTo>
                  <a:pt x="77685" y="779780"/>
                </a:lnTo>
                <a:lnTo>
                  <a:pt x="103974" y="817740"/>
                </a:lnTo>
                <a:lnTo>
                  <a:pt x="133515" y="853109"/>
                </a:lnTo>
                <a:lnTo>
                  <a:pt x="166065" y="885659"/>
                </a:lnTo>
                <a:lnTo>
                  <a:pt x="201434" y="915200"/>
                </a:lnTo>
                <a:lnTo>
                  <a:pt x="239395" y="941489"/>
                </a:lnTo>
                <a:lnTo>
                  <a:pt x="279742" y="964336"/>
                </a:lnTo>
                <a:lnTo>
                  <a:pt x="322249" y="983500"/>
                </a:lnTo>
                <a:lnTo>
                  <a:pt x="366699" y="998791"/>
                </a:lnTo>
                <a:lnTo>
                  <a:pt x="412889" y="1009967"/>
                </a:lnTo>
                <a:lnTo>
                  <a:pt x="460590" y="1016838"/>
                </a:lnTo>
                <a:lnTo>
                  <a:pt x="509600" y="1019175"/>
                </a:lnTo>
                <a:lnTo>
                  <a:pt x="558609" y="1016838"/>
                </a:lnTo>
                <a:lnTo>
                  <a:pt x="606310" y="1009967"/>
                </a:lnTo>
                <a:lnTo>
                  <a:pt x="652487" y="998791"/>
                </a:lnTo>
                <a:lnTo>
                  <a:pt x="696937" y="983500"/>
                </a:lnTo>
                <a:lnTo>
                  <a:pt x="739444" y="964336"/>
                </a:lnTo>
                <a:lnTo>
                  <a:pt x="779780" y="941489"/>
                </a:lnTo>
                <a:lnTo>
                  <a:pt x="817740" y="915200"/>
                </a:lnTo>
                <a:lnTo>
                  <a:pt x="853109" y="885659"/>
                </a:lnTo>
                <a:lnTo>
                  <a:pt x="885659" y="853109"/>
                </a:lnTo>
                <a:lnTo>
                  <a:pt x="915187" y="817740"/>
                </a:lnTo>
                <a:lnTo>
                  <a:pt x="941489" y="779780"/>
                </a:lnTo>
                <a:lnTo>
                  <a:pt x="964323" y="739432"/>
                </a:lnTo>
                <a:lnTo>
                  <a:pt x="983488" y="696925"/>
                </a:lnTo>
                <a:lnTo>
                  <a:pt x="998766" y="652475"/>
                </a:lnTo>
                <a:lnTo>
                  <a:pt x="1009954" y="606298"/>
                </a:lnTo>
                <a:lnTo>
                  <a:pt x="1016825" y="558584"/>
                </a:lnTo>
                <a:lnTo>
                  <a:pt x="1019162" y="509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21172" y="690142"/>
            <a:ext cx="2600325" cy="1064895"/>
          </a:xfrm>
          <a:custGeom>
            <a:avLst/>
            <a:gdLst/>
            <a:ahLst/>
            <a:cxnLst/>
            <a:rect l="l" t="t" r="r" b="b"/>
            <a:pathLst>
              <a:path w="2600325" h="1064895">
                <a:moveTo>
                  <a:pt x="2600325" y="853020"/>
                </a:moveTo>
                <a:lnTo>
                  <a:pt x="266534" y="853020"/>
                </a:lnTo>
                <a:lnTo>
                  <a:pt x="266534" y="270840"/>
                </a:lnTo>
                <a:lnTo>
                  <a:pt x="266534" y="0"/>
                </a:lnTo>
                <a:lnTo>
                  <a:pt x="0" y="211848"/>
                </a:lnTo>
                <a:lnTo>
                  <a:pt x="0" y="1064869"/>
                </a:lnTo>
                <a:lnTo>
                  <a:pt x="2333790" y="1064869"/>
                </a:lnTo>
                <a:lnTo>
                  <a:pt x="2600325" y="853020"/>
                </a:lnTo>
                <a:close/>
              </a:path>
            </a:pathLst>
          </a:custGeom>
          <a:solidFill>
            <a:srgbClr val="13588B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24249" y="548258"/>
            <a:ext cx="3409950" cy="1404620"/>
          </a:xfrm>
          <a:custGeom>
            <a:avLst/>
            <a:gdLst/>
            <a:ahLst/>
            <a:cxnLst/>
            <a:rect l="l" t="t" r="r" b="b"/>
            <a:pathLst>
              <a:path w="3409950" h="1404620">
                <a:moveTo>
                  <a:pt x="3409950" y="1124864"/>
                </a:moveTo>
                <a:lnTo>
                  <a:pt x="349516" y="1124864"/>
                </a:lnTo>
                <a:lnTo>
                  <a:pt x="349516" y="357136"/>
                </a:lnTo>
                <a:lnTo>
                  <a:pt x="349516" y="0"/>
                </a:lnTo>
                <a:lnTo>
                  <a:pt x="0" y="279361"/>
                </a:lnTo>
                <a:lnTo>
                  <a:pt x="0" y="1404226"/>
                </a:lnTo>
                <a:lnTo>
                  <a:pt x="3060420" y="1404226"/>
                </a:lnTo>
                <a:lnTo>
                  <a:pt x="3409950" y="1124864"/>
                </a:lnTo>
                <a:close/>
              </a:path>
            </a:pathLst>
          </a:custGeom>
          <a:solidFill>
            <a:srgbClr val="13588B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559627" y="2826638"/>
            <a:ext cx="2933700" cy="1206500"/>
          </a:xfrm>
          <a:custGeom>
            <a:avLst/>
            <a:gdLst/>
            <a:ahLst/>
            <a:cxnLst/>
            <a:rect l="l" t="t" r="r" b="b"/>
            <a:pathLst>
              <a:path w="2933700" h="1206500">
                <a:moveTo>
                  <a:pt x="2933700" y="966304"/>
                </a:moveTo>
                <a:lnTo>
                  <a:pt x="300697" y="966304"/>
                </a:lnTo>
                <a:lnTo>
                  <a:pt x="300697" y="306793"/>
                </a:lnTo>
                <a:lnTo>
                  <a:pt x="300697" y="0"/>
                </a:lnTo>
                <a:lnTo>
                  <a:pt x="0" y="239979"/>
                </a:lnTo>
                <a:lnTo>
                  <a:pt x="0" y="1206284"/>
                </a:lnTo>
                <a:lnTo>
                  <a:pt x="2632989" y="1206284"/>
                </a:lnTo>
                <a:lnTo>
                  <a:pt x="2933700" y="966304"/>
                </a:lnTo>
                <a:close/>
              </a:path>
            </a:pathLst>
          </a:custGeom>
          <a:solidFill>
            <a:srgbClr val="13588B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928" y="5464707"/>
            <a:ext cx="3028950" cy="1243965"/>
          </a:xfrm>
          <a:custGeom>
            <a:avLst/>
            <a:gdLst/>
            <a:ahLst/>
            <a:cxnLst/>
            <a:rect l="l" t="t" r="r" b="b"/>
            <a:pathLst>
              <a:path w="3028950" h="1243965">
                <a:moveTo>
                  <a:pt x="3028950" y="996454"/>
                </a:moveTo>
                <a:lnTo>
                  <a:pt x="310464" y="996454"/>
                </a:lnTo>
                <a:lnTo>
                  <a:pt x="310464" y="316369"/>
                </a:lnTo>
                <a:lnTo>
                  <a:pt x="310464" y="0"/>
                </a:lnTo>
                <a:lnTo>
                  <a:pt x="0" y="247459"/>
                </a:lnTo>
                <a:lnTo>
                  <a:pt x="0" y="1243926"/>
                </a:lnTo>
                <a:lnTo>
                  <a:pt x="2718473" y="1243926"/>
                </a:lnTo>
                <a:lnTo>
                  <a:pt x="3028950" y="996454"/>
                </a:lnTo>
                <a:close/>
              </a:path>
            </a:pathLst>
          </a:custGeom>
          <a:solidFill>
            <a:srgbClr val="13588B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82929" y="5513184"/>
            <a:ext cx="2905125" cy="1196975"/>
          </a:xfrm>
          <a:custGeom>
            <a:avLst/>
            <a:gdLst/>
            <a:ahLst/>
            <a:cxnLst/>
            <a:rect l="l" t="t" r="r" b="b"/>
            <a:pathLst>
              <a:path w="2905125" h="1196975">
                <a:moveTo>
                  <a:pt x="2905125" y="958710"/>
                </a:moveTo>
                <a:lnTo>
                  <a:pt x="297764" y="958710"/>
                </a:lnTo>
                <a:lnTo>
                  <a:pt x="297764" y="304393"/>
                </a:lnTo>
                <a:lnTo>
                  <a:pt x="297764" y="0"/>
                </a:lnTo>
                <a:lnTo>
                  <a:pt x="0" y="238086"/>
                </a:lnTo>
                <a:lnTo>
                  <a:pt x="0" y="1196809"/>
                </a:lnTo>
                <a:lnTo>
                  <a:pt x="2607348" y="1196809"/>
                </a:lnTo>
                <a:lnTo>
                  <a:pt x="2905125" y="958710"/>
                </a:lnTo>
                <a:close/>
              </a:path>
            </a:pathLst>
          </a:custGeom>
          <a:solidFill>
            <a:srgbClr val="13588B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499393" y="5483605"/>
            <a:ext cx="2724150" cy="1122045"/>
          </a:xfrm>
          <a:custGeom>
            <a:avLst/>
            <a:gdLst/>
            <a:ahLst/>
            <a:cxnLst/>
            <a:rect l="l" t="t" r="r" b="b"/>
            <a:pathLst>
              <a:path w="2724150" h="1122045">
                <a:moveTo>
                  <a:pt x="2724150" y="898347"/>
                </a:moveTo>
                <a:lnTo>
                  <a:pt x="279222" y="898347"/>
                </a:lnTo>
                <a:lnTo>
                  <a:pt x="279222" y="285229"/>
                </a:lnTo>
                <a:lnTo>
                  <a:pt x="279222" y="0"/>
                </a:lnTo>
                <a:lnTo>
                  <a:pt x="0" y="223100"/>
                </a:lnTo>
                <a:lnTo>
                  <a:pt x="0" y="1121448"/>
                </a:lnTo>
                <a:lnTo>
                  <a:pt x="2444915" y="1121448"/>
                </a:lnTo>
                <a:lnTo>
                  <a:pt x="2724150" y="898347"/>
                </a:lnTo>
                <a:close/>
              </a:path>
            </a:pathLst>
          </a:custGeom>
          <a:solidFill>
            <a:srgbClr val="13588B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595824" y="6725856"/>
            <a:ext cx="2381250" cy="980440"/>
          </a:xfrm>
          <a:custGeom>
            <a:avLst/>
            <a:gdLst/>
            <a:ahLst/>
            <a:cxnLst/>
            <a:rect l="l" t="t" r="r" b="b"/>
            <a:pathLst>
              <a:path w="2381250" h="980440">
                <a:moveTo>
                  <a:pt x="2381250" y="785114"/>
                </a:moveTo>
                <a:lnTo>
                  <a:pt x="244081" y="785114"/>
                </a:lnTo>
                <a:lnTo>
                  <a:pt x="244081" y="249275"/>
                </a:lnTo>
                <a:lnTo>
                  <a:pt x="244081" y="0"/>
                </a:lnTo>
                <a:lnTo>
                  <a:pt x="0" y="194983"/>
                </a:lnTo>
                <a:lnTo>
                  <a:pt x="0" y="980097"/>
                </a:lnTo>
                <a:lnTo>
                  <a:pt x="2137181" y="980097"/>
                </a:lnTo>
                <a:lnTo>
                  <a:pt x="2381250" y="785114"/>
                </a:lnTo>
                <a:close/>
              </a:path>
            </a:pathLst>
          </a:custGeom>
          <a:solidFill>
            <a:srgbClr val="13588B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965124" y="1259188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69" y="0"/>
                </a:lnTo>
              </a:path>
            </a:pathLst>
          </a:custGeom>
          <a:ln w="666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656124" y="1159175"/>
            <a:ext cx="133350" cy="200025"/>
          </a:xfrm>
          <a:custGeom>
            <a:avLst/>
            <a:gdLst/>
            <a:ahLst/>
            <a:cxnLst/>
            <a:rect l="l" t="t" r="r" b="b"/>
            <a:pathLst>
              <a:path w="133350" h="200025">
                <a:moveTo>
                  <a:pt x="0" y="200025"/>
                </a:moveTo>
                <a:lnTo>
                  <a:pt x="0" y="0"/>
                </a:lnTo>
                <a:lnTo>
                  <a:pt x="133049" y="100012"/>
                </a:lnTo>
                <a:lnTo>
                  <a:pt x="0" y="20002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656124" y="1159175"/>
            <a:ext cx="133350" cy="200025"/>
          </a:xfrm>
          <a:custGeom>
            <a:avLst/>
            <a:gdLst/>
            <a:ahLst/>
            <a:cxnLst/>
            <a:rect l="l" t="t" r="r" b="b"/>
            <a:pathLst>
              <a:path w="133350" h="200025">
                <a:moveTo>
                  <a:pt x="0" y="0"/>
                </a:moveTo>
                <a:lnTo>
                  <a:pt x="133049" y="100012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ln w="6657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74862" y="1282791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576" y="0"/>
                </a:lnTo>
              </a:path>
            </a:pathLst>
          </a:custGeom>
          <a:ln w="666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523063" y="1182778"/>
            <a:ext cx="133350" cy="200025"/>
          </a:xfrm>
          <a:custGeom>
            <a:avLst/>
            <a:gdLst/>
            <a:ahLst/>
            <a:cxnLst/>
            <a:rect l="l" t="t" r="r" b="b"/>
            <a:pathLst>
              <a:path w="133350" h="200025">
                <a:moveTo>
                  <a:pt x="0" y="200025"/>
                </a:moveTo>
                <a:lnTo>
                  <a:pt x="0" y="0"/>
                </a:lnTo>
                <a:lnTo>
                  <a:pt x="133003" y="100012"/>
                </a:lnTo>
                <a:lnTo>
                  <a:pt x="0" y="20002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23063" y="1182778"/>
            <a:ext cx="133350" cy="200025"/>
          </a:xfrm>
          <a:custGeom>
            <a:avLst/>
            <a:gdLst/>
            <a:ahLst/>
            <a:cxnLst/>
            <a:rect l="l" t="t" r="r" b="b"/>
            <a:pathLst>
              <a:path w="133350" h="200025">
                <a:moveTo>
                  <a:pt x="0" y="0"/>
                </a:moveTo>
                <a:lnTo>
                  <a:pt x="133003" y="100012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ln w="6655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496869" y="3470876"/>
            <a:ext cx="675005" cy="0"/>
          </a:xfrm>
          <a:custGeom>
            <a:avLst/>
            <a:gdLst/>
            <a:ahLst/>
            <a:cxnLst/>
            <a:rect l="l" t="t" r="r" b="b"/>
            <a:pathLst>
              <a:path w="675004">
                <a:moveTo>
                  <a:pt x="674453" y="0"/>
                </a:moveTo>
                <a:lnTo>
                  <a:pt x="0" y="0"/>
                </a:lnTo>
              </a:path>
            </a:pathLst>
          </a:custGeom>
          <a:ln w="666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347214" y="3370863"/>
            <a:ext cx="133350" cy="200025"/>
          </a:xfrm>
          <a:custGeom>
            <a:avLst/>
            <a:gdLst/>
            <a:ahLst/>
            <a:cxnLst/>
            <a:rect l="l" t="t" r="r" b="b"/>
            <a:pathLst>
              <a:path w="133350" h="200025">
                <a:moveTo>
                  <a:pt x="133026" y="0"/>
                </a:moveTo>
                <a:lnTo>
                  <a:pt x="133026" y="200025"/>
                </a:lnTo>
                <a:lnTo>
                  <a:pt x="0" y="100012"/>
                </a:lnTo>
                <a:lnTo>
                  <a:pt x="13302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347214" y="3370863"/>
            <a:ext cx="133350" cy="200025"/>
          </a:xfrm>
          <a:custGeom>
            <a:avLst/>
            <a:gdLst/>
            <a:ahLst/>
            <a:cxnLst/>
            <a:rect l="l" t="t" r="r" b="b"/>
            <a:pathLst>
              <a:path w="133350" h="200025">
                <a:moveTo>
                  <a:pt x="133026" y="200025"/>
                </a:moveTo>
                <a:lnTo>
                  <a:pt x="0" y="100012"/>
                </a:lnTo>
                <a:lnTo>
                  <a:pt x="133026" y="0"/>
                </a:lnTo>
                <a:lnTo>
                  <a:pt x="133026" y="200025"/>
                </a:lnTo>
                <a:close/>
              </a:path>
            </a:pathLst>
          </a:custGeom>
          <a:ln w="6656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639310" y="3588907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262769" y="0"/>
                </a:moveTo>
                <a:lnTo>
                  <a:pt x="0" y="0"/>
                </a:lnTo>
              </a:path>
            </a:pathLst>
          </a:custGeom>
          <a:ln w="666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487983" y="3488895"/>
            <a:ext cx="134620" cy="200025"/>
          </a:xfrm>
          <a:custGeom>
            <a:avLst/>
            <a:gdLst/>
            <a:ahLst/>
            <a:cxnLst/>
            <a:rect l="l" t="t" r="r" b="b"/>
            <a:pathLst>
              <a:path w="134620" h="200025">
                <a:moveTo>
                  <a:pt x="134512" y="0"/>
                </a:moveTo>
                <a:lnTo>
                  <a:pt x="134512" y="200025"/>
                </a:lnTo>
                <a:lnTo>
                  <a:pt x="0" y="100012"/>
                </a:lnTo>
                <a:lnTo>
                  <a:pt x="134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487983" y="3488895"/>
            <a:ext cx="134620" cy="200025"/>
          </a:xfrm>
          <a:custGeom>
            <a:avLst/>
            <a:gdLst/>
            <a:ahLst/>
            <a:cxnLst/>
            <a:rect l="l" t="t" r="r" b="b"/>
            <a:pathLst>
              <a:path w="134620" h="200025">
                <a:moveTo>
                  <a:pt x="134512" y="200025"/>
                </a:moveTo>
                <a:lnTo>
                  <a:pt x="0" y="100012"/>
                </a:lnTo>
                <a:lnTo>
                  <a:pt x="134512" y="0"/>
                </a:lnTo>
                <a:lnTo>
                  <a:pt x="134512" y="200025"/>
                </a:lnTo>
                <a:close/>
              </a:path>
            </a:pathLst>
          </a:custGeom>
          <a:ln w="670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804876" y="3622275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216187" y="0"/>
                </a:moveTo>
                <a:lnTo>
                  <a:pt x="0" y="0"/>
                </a:lnTo>
              </a:path>
            </a:pathLst>
          </a:custGeom>
          <a:ln w="666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654354" y="3522263"/>
            <a:ext cx="133985" cy="200025"/>
          </a:xfrm>
          <a:custGeom>
            <a:avLst/>
            <a:gdLst/>
            <a:ahLst/>
            <a:cxnLst/>
            <a:rect l="l" t="t" r="r" b="b"/>
            <a:pathLst>
              <a:path w="133985" h="200025">
                <a:moveTo>
                  <a:pt x="133797" y="0"/>
                </a:moveTo>
                <a:lnTo>
                  <a:pt x="133797" y="200025"/>
                </a:lnTo>
                <a:lnTo>
                  <a:pt x="0" y="100012"/>
                </a:lnTo>
                <a:lnTo>
                  <a:pt x="1337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5654354" y="3522263"/>
            <a:ext cx="133985" cy="200025"/>
          </a:xfrm>
          <a:custGeom>
            <a:avLst/>
            <a:gdLst/>
            <a:ahLst/>
            <a:cxnLst/>
            <a:rect l="l" t="t" r="r" b="b"/>
            <a:pathLst>
              <a:path w="133985" h="200025">
                <a:moveTo>
                  <a:pt x="133797" y="200025"/>
                </a:moveTo>
                <a:lnTo>
                  <a:pt x="0" y="100012"/>
                </a:lnTo>
                <a:lnTo>
                  <a:pt x="133797" y="0"/>
                </a:lnTo>
                <a:lnTo>
                  <a:pt x="133797" y="200025"/>
                </a:lnTo>
                <a:close/>
              </a:path>
            </a:pathLst>
          </a:custGeom>
          <a:ln w="6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201339" y="2171026"/>
            <a:ext cx="7800975" cy="2356485"/>
          </a:xfrm>
          <a:custGeom>
            <a:avLst/>
            <a:gdLst/>
            <a:ahLst/>
            <a:cxnLst/>
            <a:rect l="l" t="t" r="r" b="b"/>
            <a:pathLst>
              <a:path w="7800975" h="2356485">
                <a:moveTo>
                  <a:pt x="7800975" y="0"/>
                </a:moveTo>
                <a:lnTo>
                  <a:pt x="661403" y="0"/>
                </a:lnTo>
                <a:lnTo>
                  <a:pt x="0" y="527850"/>
                </a:lnTo>
                <a:lnTo>
                  <a:pt x="0" y="2355939"/>
                </a:lnTo>
                <a:lnTo>
                  <a:pt x="7139559" y="2355939"/>
                </a:lnTo>
                <a:lnTo>
                  <a:pt x="7800975" y="1828088"/>
                </a:lnTo>
                <a:lnTo>
                  <a:pt x="7800975" y="0"/>
                </a:lnTo>
                <a:close/>
              </a:path>
            </a:pathLst>
          </a:custGeom>
          <a:solidFill>
            <a:srgbClr val="13588B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3835558" y="1228356"/>
            <a:ext cx="857885" cy="0"/>
          </a:xfrm>
          <a:custGeom>
            <a:avLst/>
            <a:gdLst/>
            <a:ahLst/>
            <a:cxnLst/>
            <a:rect l="l" t="t" r="r" b="b"/>
            <a:pathLst>
              <a:path w="857884">
                <a:moveTo>
                  <a:pt x="0" y="0"/>
                </a:moveTo>
                <a:lnTo>
                  <a:pt x="857312" y="0"/>
                </a:lnTo>
              </a:path>
            </a:pathLst>
          </a:custGeom>
          <a:ln w="666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4694082" y="1195059"/>
            <a:ext cx="0" cy="1007110"/>
          </a:xfrm>
          <a:custGeom>
            <a:avLst/>
            <a:gdLst/>
            <a:ahLst/>
            <a:cxnLst/>
            <a:rect l="l" t="t" r="r" b="b"/>
            <a:pathLst>
              <a:path h="1007110">
                <a:moveTo>
                  <a:pt x="0" y="0"/>
                </a:moveTo>
                <a:lnTo>
                  <a:pt x="0" y="1006881"/>
                </a:lnTo>
              </a:path>
            </a:pathLst>
          </a:custGeom>
          <a:ln w="66867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4594070" y="2218657"/>
            <a:ext cx="200025" cy="133985"/>
          </a:xfrm>
          <a:custGeom>
            <a:avLst/>
            <a:gdLst/>
            <a:ahLst/>
            <a:cxnLst/>
            <a:rect l="l" t="t" r="r" b="b"/>
            <a:pathLst>
              <a:path w="200025" h="133985">
                <a:moveTo>
                  <a:pt x="0" y="0"/>
                </a:moveTo>
                <a:lnTo>
                  <a:pt x="200025" y="0"/>
                </a:lnTo>
                <a:lnTo>
                  <a:pt x="100012" y="133734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4594070" y="2218657"/>
            <a:ext cx="200025" cy="133985"/>
          </a:xfrm>
          <a:custGeom>
            <a:avLst/>
            <a:gdLst/>
            <a:ahLst/>
            <a:cxnLst/>
            <a:rect l="l" t="t" r="r" b="b"/>
            <a:pathLst>
              <a:path w="200025" h="133985">
                <a:moveTo>
                  <a:pt x="200025" y="0"/>
                </a:moveTo>
                <a:lnTo>
                  <a:pt x="100012" y="133734"/>
                </a:lnTo>
                <a:lnTo>
                  <a:pt x="0" y="0"/>
                </a:lnTo>
                <a:lnTo>
                  <a:pt x="200025" y="0"/>
                </a:lnTo>
                <a:close/>
              </a:path>
            </a:pathLst>
          </a:custGeom>
          <a:ln w="6673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859694" y="4625140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519232"/>
                </a:moveTo>
                <a:lnTo>
                  <a:pt x="0" y="0"/>
                </a:lnTo>
              </a:path>
            </a:pathLst>
          </a:custGeom>
          <a:ln w="66567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59682" y="5011238"/>
            <a:ext cx="200025" cy="133350"/>
          </a:xfrm>
          <a:custGeom>
            <a:avLst/>
            <a:gdLst/>
            <a:ahLst/>
            <a:cxnLst/>
            <a:rect l="l" t="t" r="r" b="b"/>
            <a:pathLst>
              <a:path w="200025" h="133350">
                <a:moveTo>
                  <a:pt x="0" y="0"/>
                </a:moveTo>
                <a:lnTo>
                  <a:pt x="100012" y="133134"/>
                </a:lnTo>
                <a:lnTo>
                  <a:pt x="200025" y="0"/>
                </a:lnTo>
              </a:path>
            </a:pathLst>
          </a:custGeom>
          <a:ln w="66641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502929" y="6076408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69" y="0"/>
                </a:lnTo>
              </a:path>
            </a:pathLst>
          </a:custGeom>
          <a:ln w="666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193928" y="5976396"/>
            <a:ext cx="133350" cy="200025"/>
          </a:xfrm>
          <a:custGeom>
            <a:avLst/>
            <a:gdLst/>
            <a:ahLst/>
            <a:cxnLst/>
            <a:rect l="l" t="t" r="r" b="b"/>
            <a:pathLst>
              <a:path w="133350" h="200025">
                <a:moveTo>
                  <a:pt x="0" y="200025"/>
                </a:moveTo>
                <a:lnTo>
                  <a:pt x="0" y="0"/>
                </a:lnTo>
                <a:lnTo>
                  <a:pt x="133049" y="100012"/>
                </a:lnTo>
                <a:lnTo>
                  <a:pt x="0" y="20002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193928" y="5976396"/>
            <a:ext cx="133350" cy="200025"/>
          </a:xfrm>
          <a:custGeom>
            <a:avLst/>
            <a:gdLst/>
            <a:ahLst/>
            <a:cxnLst/>
            <a:rect l="l" t="t" r="r" b="b"/>
            <a:pathLst>
              <a:path w="133350" h="200025">
                <a:moveTo>
                  <a:pt x="0" y="0"/>
                </a:moveTo>
                <a:lnTo>
                  <a:pt x="133049" y="100012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ln w="6657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0696847" y="6119934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213" y="0"/>
                </a:lnTo>
              </a:path>
            </a:pathLst>
          </a:custGeom>
          <a:ln w="666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138835" y="6019921"/>
            <a:ext cx="134620" cy="200025"/>
          </a:xfrm>
          <a:custGeom>
            <a:avLst/>
            <a:gdLst/>
            <a:ahLst/>
            <a:cxnLst/>
            <a:rect l="l" t="t" r="r" b="b"/>
            <a:pathLst>
              <a:path w="134620" h="200025">
                <a:moveTo>
                  <a:pt x="0" y="200025"/>
                </a:moveTo>
                <a:lnTo>
                  <a:pt x="0" y="0"/>
                </a:lnTo>
                <a:lnTo>
                  <a:pt x="134201" y="100012"/>
                </a:lnTo>
                <a:lnTo>
                  <a:pt x="0" y="20002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1138835" y="6019921"/>
            <a:ext cx="134620" cy="200025"/>
          </a:xfrm>
          <a:custGeom>
            <a:avLst/>
            <a:gdLst/>
            <a:ahLst/>
            <a:cxnLst/>
            <a:rect l="l" t="t" r="r" b="b"/>
            <a:pathLst>
              <a:path w="134620" h="200025">
                <a:moveTo>
                  <a:pt x="0" y="0"/>
                </a:moveTo>
                <a:lnTo>
                  <a:pt x="134201" y="100012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ln w="66968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4651" y="5829072"/>
            <a:ext cx="447674" cy="3762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E21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33125" y="920918"/>
            <a:ext cx="7421749" cy="181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925" y="3691089"/>
            <a:ext cx="16440150" cy="467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710" y="2744107"/>
            <a:ext cx="6787515" cy="273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sz="7650" b="0" spc="-120" dirty="0">
                <a:latin typeface="Calibri"/>
                <a:cs typeface="Calibri"/>
              </a:rPr>
              <a:t>Delivery </a:t>
            </a:r>
            <a:r>
              <a:rPr sz="7650" b="0" spc="-55" dirty="0">
                <a:latin typeface="Calibri"/>
                <a:cs typeface="Calibri"/>
              </a:rPr>
              <a:t>of </a:t>
            </a:r>
            <a:r>
              <a:rPr sz="7650" b="0" spc="215" dirty="0">
                <a:latin typeface="Calibri"/>
                <a:cs typeface="Calibri"/>
              </a:rPr>
              <a:t>a  </a:t>
            </a:r>
            <a:r>
              <a:rPr sz="7650" b="0" spc="30" dirty="0">
                <a:solidFill>
                  <a:srgbClr val="FF8B45"/>
                </a:solidFill>
                <a:latin typeface="Calibri"/>
                <a:cs typeface="Calibri"/>
              </a:rPr>
              <a:t>Pregnant</a:t>
            </a:r>
            <a:r>
              <a:rPr sz="7650" b="0" spc="140" dirty="0">
                <a:solidFill>
                  <a:srgbClr val="FF8B45"/>
                </a:solidFill>
                <a:latin typeface="Calibri"/>
                <a:cs typeface="Calibri"/>
              </a:rPr>
              <a:t> </a:t>
            </a:r>
            <a:r>
              <a:rPr sz="7650" b="0" spc="-150" dirty="0">
                <a:solidFill>
                  <a:srgbClr val="FF8B45"/>
                </a:solidFill>
                <a:latin typeface="Calibri"/>
                <a:cs typeface="Calibri"/>
              </a:rPr>
              <a:t>women</a:t>
            </a:r>
            <a:endParaRPr sz="7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1727"/>
            <a:ext cx="2783940" cy="14638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87426" y="7794702"/>
            <a:ext cx="3218663" cy="14644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0" y="533495"/>
            <a:ext cx="8659495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7900" b="0" spc="25" dirty="0"/>
              <a:t>Continue</a:t>
            </a:r>
            <a:endParaRPr sz="7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6616" y="2628900"/>
            <a:ext cx="11071381" cy="616643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685"/>
              </a:spcBef>
            </a:pPr>
            <a:r>
              <a:rPr lang="en-US" sz="3200" b="1" spc="160" dirty="0">
                <a:solidFill>
                  <a:srgbClr val="FFFFFF"/>
                </a:solidFill>
                <a:latin typeface="Calibri"/>
                <a:cs typeface="Calibri"/>
              </a:rPr>
              <a:t>Station Score: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lang="en-US" sz="3200" dirty="0">
                <a:solidFill>
                  <a:srgbClr val="FF8B45"/>
                </a:solidFill>
                <a:latin typeface="Calibri"/>
                <a:cs typeface="Calibri"/>
              </a:rPr>
              <a:t>Station Score is to check how the baby is progressing through the birth canal (0 engaged)(1 positive or negative) 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endParaRPr sz="4100" dirty="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</a:pPr>
            <a:r>
              <a:rPr lang="en-US" sz="3200" b="1" spc="-210" dirty="0">
                <a:solidFill>
                  <a:srgbClr val="FFFFFF"/>
                </a:solidFill>
                <a:latin typeface="Calibri"/>
                <a:cs typeface="Calibri"/>
              </a:rPr>
              <a:t>Total bishop Score</a:t>
            </a:r>
            <a:r>
              <a:rPr sz="3200" b="1" spc="-2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lang="en-US" sz="3200" dirty="0">
                <a:solidFill>
                  <a:srgbClr val="FF8B45"/>
                </a:solidFill>
                <a:latin typeface="Calibri"/>
                <a:cs typeface="Calibri"/>
              </a:rPr>
              <a:t>Total bishop score calculated on based of all 5 score (i.e. Consistency, Position, Effacement, Dilation, Station)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endParaRPr lang="en-US" sz="3200" dirty="0">
              <a:solidFill>
                <a:srgbClr val="FF8B45"/>
              </a:solidFill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</a:pPr>
            <a:r>
              <a:rPr lang="en-US" sz="3200" b="1" spc="-210" dirty="0">
                <a:solidFill>
                  <a:srgbClr val="FFFFFF"/>
                </a:solidFill>
                <a:latin typeface="Calibri"/>
                <a:cs typeface="Calibri"/>
              </a:rPr>
              <a:t>Labor Induction:</a:t>
            </a:r>
            <a:endParaRPr lang="en-US" sz="3200" dirty="0">
              <a:latin typeface="Calibri"/>
              <a:cs typeface="Calibri"/>
            </a:endParaRPr>
          </a:p>
          <a:p>
            <a:r>
              <a:rPr lang="en-US" sz="3200" dirty="0">
                <a:solidFill>
                  <a:srgbClr val="FF8B45"/>
                </a:solidFill>
                <a:latin typeface="Calibri"/>
                <a:cs typeface="Calibri"/>
              </a:rPr>
              <a:t>Labor Induction (Labor Contraction) </a:t>
            </a:r>
            <a:endParaRPr lang="en-IN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endParaRPr sz="4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8442" y="3495523"/>
            <a:ext cx="0" cy="5763260"/>
          </a:xfrm>
          <a:custGeom>
            <a:avLst/>
            <a:gdLst/>
            <a:ahLst/>
            <a:cxnLst/>
            <a:rect l="l" t="t" r="r" b="b"/>
            <a:pathLst>
              <a:path h="5763259">
                <a:moveTo>
                  <a:pt x="0" y="5762725"/>
                </a:moveTo>
                <a:lnTo>
                  <a:pt x="0" y="0"/>
                </a:lnTo>
              </a:path>
            </a:pathLst>
          </a:custGeom>
          <a:ln w="285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6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9256" y="919118"/>
            <a:ext cx="7470140" cy="1063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800" spc="-25" dirty="0"/>
              <a:t>PROJECT</a:t>
            </a:r>
            <a:r>
              <a:rPr sz="6800" spc="10" dirty="0"/>
              <a:t> </a:t>
            </a:r>
            <a:r>
              <a:rPr sz="6800" spc="-215" dirty="0"/>
              <a:t>ATTRIBUTES</a:t>
            </a:r>
            <a:endParaRPr sz="6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977" y="3273392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977" y="5677620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8529" y="7404902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1602" y="5677620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7896" y="3273392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1602" y="7428494"/>
            <a:ext cx="161925" cy="1619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06045" marR="1459230" indent="-21590">
              <a:lnSpc>
                <a:spcPct val="125200"/>
              </a:lnSpc>
              <a:spcBef>
                <a:spcPts val="690"/>
              </a:spcBef>
            </a:pPr>
            <a:r>
              <a:rPr sz="4200" spc="-40" dirty="0">
                <a:solidFill>
                  <a:srgbClr val="FFFFFF"/>
                </a:solidFill>
              </a:rPr>
              <a:t>Project </a:t>
            </a:r>
            <a:r>
              <a:rPr sz="4200" spc="-55" dirty="0">
                <a:solidFill>
                  <a:srgbClr val="FFFFFF"/>
                </a:solidFill>
              </a:rPr>
              <a:t>Title  </a:t>
            </a:r>
            <a:r>
              <a:rPr spc="-55" dirty="0"/>
              <a:t>Delivery </a:t>
            </a:r>
            <a:r>
              <a:rPr spc="-20" dirty="0"/>
              <a:t>of </a:t>
            </a:r>
            <a:r>
              <a:rPr spc="120" dirty="0"/>
              <a:t>a  </a:t>
            </a:r>
            <a:r>
              <a:rPr dirty="0"/>
              <a:t>pregnancy</a:t>
            </a:r>
            <a:r>
              <a:rPr spc="30" dirty="0"/>
              <a:t> </a:t>
            </a:r>
            <a:r>
              <a:rPr spc="-60" dirty="0"/>
              <a:t>women</a:t>
            </a:r>
            <a:endParaRPr sz="4200"/>
          </a:p>
          <a:p>
            <a:pPr marL="85090">
              <a:lnSpc>
                <a:spcPct val="100000"/>
              </a:lnSpc>
              <a:spcBef>
                <a:spcPts val="2310"/>
              </a:spcBef>
            </a:pPr>
            <a:r>
              <a:rPr sz="4200" spc="-100" dirty="0">
                <a:solidFill>
                  <a:srgbClr val="FFFFFF"/>
                </a:solidFill>
              </a:rPr>
              <a:t>Tech</a:t>
            </a:r>
            <a:r>
              <a:rPr sz="4200" spc="114" dirty="0">
                <a:solidFill>
                  <a:srgbClr val="FFFFFF"/>
                </a:solidFill>
              </a:rPr>
              <a:t> </a:t>
            </a:r>
            <a:r>
              <a:rPr sz="4200" spc="95" dirty="0">
                <a:solidFill>
                  <a:srgbClr val="FFFFFF"/>
                </a:solidFill>
              </a:rPr>
              <a:t>Stack</a:t>
            </a:r>
            <a:endParaRPr sz="4200"/>
          </a:p>
          <a:p>
            <a:pPr marL="106045">
              <a:lnSpc>
                <a:spcPct val="100000"/>
              </a:lnSpc>
              <a:spcBef>
                <a:spcPts val="2220"/>
              </a:spcBef>
            </a:pPr>
            <a:r>
              <a:rPr spc="-35" dirty="0"/>
              <a:t>Python, </a:t>
            </a:r>
            <a:r>
              <a:rPr spc="-95" dirty="0"/>
              <a:t>Machine</a:t>
            </a:r>
            <a:r>
              <a:rPr spc="229" dirty="0"/>
              <a:t> </a:t>
            </a:r>
            <a:r>
              <a:rPr spc="20" dirty="0"/>
              <a:t>Learning</a:t>
            </a: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4200" spc="-65" dirty="0">
                <a:solidFill>
                  <a:srgbClr val="FFFFFF"/>
                </a:solidFill>
              </a:rPr>
              <a:t>Domain</a:t>
            </a:r>
            <a:endParaRPr sz="4200"/>
          </a:p>
          <a:p>
            <a:pPr marL="106045">
              <a:lnSpc>
                <a:spcPct val="100000"/>
              </a:lnSpc>
              <a:spcBef>
                <a:spcPts val="1040"/>
              </a:spcBef>
            </a:pPr>
            <a:r>
              <a:rPr spc="-15" dirty="0"/>
              <a:t>Health</a:t>
            </a:r>
            <a:r>
              <a:rPr spc="105" dirty="0"/>
              <a:t> </a:t>
            </a:r>
            <a:r>
              <a:rPr spc="10" dirty="0"/>
              <a:t>Care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pc="-5" dirty="0"/>
              <a:t>Programming </a:t>
            </a:r>
            <a:r>
              <a:rPr spc="80" dirty="0"/>
              <a:t>Language</a:t>
            </a:r>
            <a:r>
              <a:rPr spc="204" dirty="0"/>
              <a:t> </a:t>
            </a:r>
            <a:r>
              <a:rPr spc="-60" dirty="0"/>
              <a:t>Used</a:t>
            </a:r>
          </a:p>
          <a:p>
            <a:pPr marL="95250">
              <a:lnSpc>
                <a:spcPct val="100000"/>
              </a:lnSpc>
              <a:spcBef>
                <a:spcPts val="1689"/>
              </a:spcBef>
            </a:pPr>
            <a:r>
              <a:rPr sz="3800" spc="-5" dirty="0">
                <a:solidFill>
                  <a:srgbClr val="FF8B45"/>
                </a:solidFill>
              </a:rPr>
              <a:t>Python</a:t>
            </a:r>
            <a:endParaRPr sz="3800"/>
          </a:p>
          <a:p>
            <a:pPr marL="95250">
              <a:lnSpc>
                <a:spcPct val="100000"/>
              </a:lnSpc>
              <a:spcBef>
                <a:spcPts val="765"/>
              </a:spcBef>
            </a:pPr>
            <a:r>
              <a:rPr sz="3800" spc="-95" dirty="0">
                <a:solidFill>
                  <a:srgbClr val="FF8B45"/>
                </a:solidFill>
              </a:rPr>
              <a:t>Machine</a:t>
            </a:r>
            <a:r>
              <a:rPr sz="3800" spc="105" dirty="0">
                <a:solidFill>
                  <a:srgbClr val="FF8B45"/>
                </a:solidFill>
              </a:rPr>
              <a:t> </a:t>
            </a:r>
            <a:r>
              <a:rPr sz="3800" spc="20" dirty="0">
                <a:solidFill>
                  <a:srgbClr val="FF8B45"/>
                </a:solidFill>
              </a:rPr>
              <a:t>Learning</a:t>
            </a:r>
            <a:endParaRPr sz="3800"/>
          </a:p>
          <a:p>
            <a:pPr marL="86360">
              <a:lnSpc>
                <a:spcPct val="100000"/>
              </a:lnSpc>
              <a:spcBef>
                <a:spcPts val="2315"/>
              </a:spcBef>
            </a:pPr>
            <a:r>
              <a:rPr spc="-40" dirty="0"/>
              <a:t>Project </a:t>
            </a:r>
            <a:r>
              <a:rPr spc="-25" dirty="0"/>
              <a:t>Difficulty</a:t>
            </a:r>
            <a:r>
              <a:rPr spc="265" dirty="0"/>
              <a:t> </a:t>
            </a:r>
            <a:r>
              <a:rPr spc="-35" dirty="0"/>
              <a:t>level</a:t>
            </a:r>
          </a:p>
          <a:p>
            <a:pPr marL="95250">
              <a:lnSpc>
                <a:spcPct val="100000"/>
              </a:lnSpc>
              <a:spcBef>
                <a:spcPts val="1850"/>
              </a:spcBef>
            </a:pPr>
            <a:r>
              <a:rPr sz="3800" spc="-30" dirty="0">
                <a:solidFill>
                  <a:srgbClr val="FF8B45"/>
                </a:solidFill>
              </a:rPr>
              <a:t>Veteran</a:t>
            </a:r>
            <a:endParaRPr sz="3800"/>
          </a:p>
          <a:p>
            <a:pPr marL="86360">
              <a:lnSpc>
                <a:spcPct val="100000"/>
              </a:lnSpc>
              <a:spcBef>
                <a:spcPts val="2335"/>
              </a:spcBef>
            </a:pPr>
            <a:r>
              <a:rPr spc="-65" dirty="0"/>
              <a:t>Tools</a:t>
            </a:r>
            <a:r>
              <a:rPr spc="114" dirty="0"/>
              <a:t> </a:t>
            </a:r>
            <a:r>
              <a:rPr spc="15" dirty="0"/>
              <a:t>used</a:t>
            </a:r>
          </a:p>
          <a:p>
            <a:pPr marL="95250">
              <a:lnSpc>
                <a:spcPct val="100000"/>
              </a:lnSpc>
              <a:spcBef>
                <a:spcPts val="1375"/>
              </a:spcBef>
            </a:pPr>
            <a:r>
              <a:rPr sz="3800" spc="65" dirty="0">
                <a:solidFill>
                  <a:srgbClr val="FF8B45"/>
                </a:solidFill>
              </a:rPr>
              <a:t>Jupitor </a:t>
            </a:r>
            <a:r>
              <a:rPr sz="3800" spc="-70" dirty="0">
                <a:solidFill>
                  <a:srgbClr val="FF8B45"/>
                </a:solidFill>
              </a:rPr>
              <a:t>Note </a:t>
            </a:r>
            <a:r>
              <a:rPr sz="3800" spc="-80" dirty="0">
                <a:solidFill>
                  <a:srgbClr val="FF8B45"/>
                </a:solidFill>
              </a:rPr>
              <a:t>Book, </a:t>
            </a:r>
            <a:r>
              <a:rPr sz="3800" spc="-90" dirty="0">
                <a:solidFill>
                  <a:srgbClr val="FF8B45"/>
                </a:solidFill>
              </a:rPr>
              <a:t>MS </a:t>
            </a:r>
            <a:r>
              <a:rPr sz="3800" spc="30" dirty="0">
                <a:solidFill>
                  <a:srgbClr val="FF8B45"/>
                </a:solidFill>
              </a:rPr>
              <a:t>-</a:t>
            </a:r>
            <a:r>
              <a:rPr sz="3800" spc="700" dirty="0">
                <a:solidFill>
                  <a:srgbClr val="FF8B45"/>
                </a:solidFill>
              </a:rPr>
              <a:t> </a:t>
            </a:r>
            <a:r>
              <a:rPr sz="3800" spc="-35" dirty="0">
                <a:solidFill>
                  <a:srgbClr val="FF8B45"/>
                </a:solidFill>
              </a:rPr>
              <a:t>Excel</a:t>
            </a:r>
            <a:endParaRPr sz="3800"/>
          </a:p>
        </p:txBody>
      </p:sp>
      <p:sp>
        <p:nvSpPr>
          <p:cNvPr id="11" name="object 11"/>
          <p:cNvSpPr/>
          <p:nvPr/>
        </p:nvSpPr>
        <p:spPr>
          <a:xfrm>
            <a:off x="9129661" y="2819248"/>
            <a:ext cx="0" cy="5763260"/>
          </a:xfrm>
          <a:custGeom>
            <a:avLst/>
            <a:gdLst/>
            <a:ahLst/>
            <a:cxnLst/>
            <a:rect l="l" t="t" r="r" b="b"/>
            <a:pathLst>
              <a:path h="5763259">
                <a:moveTo>
                  <a:pt x="0" y="5762725"/>
                </a:moveTo>
                <a:lnTo>
                  <a:pt x="0" y="0"/>
                </a:lnTo>
              </a:path>
            </a:pathLst>
          </a:custGeom>
          <a:ln w="285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75" dirty="0"/>
              <a:t>O</a:t>
            </a:r>
            <a:r>
              <a:rPr spc="-65" dirty="0"/>
              <a:t>B</a:t>
            </a:r>
            <a:r>
              <a:rPr spc="1440" dirty="0"/>
              <a:t>J</a:t>
            </a:r>
            <a:r>
              <a:rPr spc="-60" dirty="0"/>
              <a:t>E</a:t>
            </a:r>
            <a:r>
              <a:rPr spc="90" dirty="0"/>
              <a:t>C</a:t>
            </a:r>
            <a:r>
              <a:rPr spc="-480" dirty="0"/>
              <a:t>T</a:t>
            </a:r>
            <a:r>
              <a:rPr spc="-110" dirty="0"/>
              <a:t>I</a:t>
            </a:r>
            <a:r>
              <a:rPr spc="-615" dirty="0"/>
              <a:t>V</a:t>
            </a:r>
            <a:r>
              <a:rPr spc="-5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4793" y="4328007"/>
            <a:ext cx="11762740" cy="2254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4200" spc="-175" dirty="0">
                <a:solidFill>
                  <a:srgbClr val="FF8B45"/>
                </a:solidFill>
                <a:latin typeface="Calibri"/>
                <a:cs typeface="Calibri"/>
              </a:rPr>
              <a:t>To </a:t>
            </a:r>
            <a:r>
              <a:rPr sz="4200" spc="-45" dirty="0">
                <a:solidFill>
                  <a:srgbClr val="FF8B45"/>
                </a:solidFill>
                <a:latin typeface="Calibri"/>
                <a:cs typeface="Calibri"/>
              </a:rPr>
              <a:t>predict </a:t>
            </a:r>
            <a:r>
              <a:rPr sz="4200" spc="-40" dirty="0">
                <a:solidFill>
                  <a:srgbClr val="FF8B45"/>
                </a:solidFill>
                <a:latin typeface="Calibri"/>
                <a:cs typeface="Calibri"/>
              </a:rPr>
              <a:t>whether </a:t>
            </a:r>
            <a:r>
              <a:rPr sz="4200" spc="40" dirty="0">
                <a:solidFill>
                  <a:srgbClr val="FF8B45"/>
                </a:solidFill>
                <a:latin typeface="Calibri"/>
                <a:cs typeface="Calibri"/>
              </a:rPr>
              <a:t>an </a:t>
            </a:r>
            <a:r>
              <a:rPr sz="4200" spc="-5" dirty="0">
                <a:solidFill>
                  <a:srgbClr val="FF8B45"/>
                </a:solidFill>
                <a:latin typeface="Calibri"/>
                <a:cs typeface="Calibri"/>
              </a:rPr>
              <a:t>expecting </a:t>
            </a:r>
            <a:r>
              <a:rPr sz="4200" spc="10" dirty="0">
                <a:solidFill>
                  <a:srgbClr val="FF8B45"/>
                </a:solidFill>
                <a:latin typeface="Calibri"/>
                <a:cs typeface="Calibri"/>
              </a:rPr>
              <a:t>pregnant </a:t>
            </a:r>
            <a:r>
              <a:rPr sz="4200" spc="-40" dirty="0">
                <a:solidFill>
                  <a:srgbClr val="FF8B45"/>
                </a:solidFill>
                <a:latin typeface="Calibri"/>
                <a:cs typeface="Calibri"/>
              </a:rPr>
              <a:t>woman </a:t>
            </a:r>
            <a:r>
              <a:rPr sz="4200" spc="-55" dirty="0">
                <a:solidFill>
                  <a:srgbClr val="FF8B45"/>
                </a:solidFill>
                <a:latin typeface="Calibri"/>
                <a:cs typeface="Calibri"/>
              </a:rPr>
              <a:t>will  </a:t>
            </a:r>
            <a:r>
              <a:rPr sz="4200" spc="-50" dirty="0">
                <a:solidFill>
                  <a:srgbClr val="FF8B45"/>
                </a:solidFill>
                <a:latin typeface="Calibri"/>
                <a:cs typeface="Calibri"/>
              </a:rPr>
              <a:t>deliver </a:t>
            </a:r>
            <a:r>
              <a:rPr sz="4200" spc="-55" dirty="0">
                <a:solidFill>
                  <a:srgbClr val="FF8B45"/>
                </a:solidFill>
                <a:latin typeface="Calibri"/>
                <a:cs typeface="Calibri"/>
              </a:rPr>
              <a:t>her </a:t>
            </a:r>
            <a:r>
              <a:rPr sz="4200" spc="15" dirty="0">
                <a:solidFill>
                  <a:srgbClr val="FF8B45"/>
                </a:solidFill>
                <a:latin typeface="Calibri"/>
                <a:cs typeface="Calibri"/>
              </a:rPr>
              <a:t>baby </a:t>
            </a:r>
            <a:r>
              <a:rPr sz="4200" spc="-15" dirty="0">
                <a:solidFill>
                  <a:srgbClr val="FF8B45"/>
                </a:solidFill>
                <a:latin typeface="Calibri"/>
                <a:cs typeface="Calibri"/>
              </a:rPr>
              <a:t>through c-section </a:t>
            </a:r>
            <a:r>
              <a:rPr sz="4200" spc="-65" dirty="0">
                <a:solidFill>
                  <a:srgbClr val="FF8B45"/>
                </a:solidFill>
                <a:latin typeface="Calibri"/>
                <a:cs typeface="Calibri"/>
              </a:rPr>
              <a:t>mode </a:t>
            </a:r>
            <a:r>
              <a:rPr sz="4200" spc="-105" dirty="0">
                <a:solidFill>
                  <a:srgbClr val="FF8B45"/>
                </a:solidFill>
                <a:latin typeface="Calibri"/>
                <a:cs typeface="Calibri"/>
              </a:rPr>
              <a:t>or </a:t>
            </a:r>
            <a:r>
              <a:rPr sz="4200" spc="-15" dirty="0">
                <a:solidFill>
                  <a:srgbClr val="FF8B45"/>
                </a:solidFill>
                <a:latin typeface="Calibri"/>
                <a:cs typeface="Calibri"/>
              </a:rPr>
              <a:t>through  </a:t>
            </a:r>
            <a:r>
              <a:rPr sz="4200" spc="-40" dirty="0">
                <a:solidFill>
                  <a:srgbClr val="FF8B45"/>
                </a:solidFill>
                <a:latin typeface="Calibri"/>
                <a:cs typeface="Calibri"/>
              </a:rPr>
              <a:t>normal</a:t>
            </a:r>
            <a:r>
              <a:rPr sz="4200" spc="114" dirty="0">
                <a:solidFill>
                  <a:srgbClr val="FF8B45"/>
                </a:solidFill>
                <a:latin typeface="Calibri"/>
                <a:cs typeface="Calibri"/>
              </a:rPr>
              <a:t> </a:t>
            </a:r>
            <a:r>
              <a:rPr sz="4200" spc="-60" dirty="0">
                <a:solidFill>
                  <a:srgbClr val="FF8B45"/>
                </a:solidFill>
                <a:latin typeface="Calibri"/>
                <a:cs typeface="Calibri"/>
              </a:rPr>
              <a:t>delivery.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06" y="1031727"/>
            <a:ext cx="3218663" cy="1464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469519" y="2589974"/>
            <a:ext cx="7066915" cy="6965315"/>
            <a:chOff x="10469519" y="2589974"/>
            <a:chExt cx="7066915" cy="69653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9716" y="2589974"/>
              <a:ext cx="5246390" cy="5245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9519" y="3067058"/>
              <a:ext cx="5457824" cy="5457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17178" y="8090770"/>
              <a:ext cx="3218663" cy="146447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17649" y="1033793"/>
            <a:ext cx="4819015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b="0" spc="-45" dirty="0">
                <a:latin typeface="Calibri"/>
                <a:cs typeface="Calibri"/>
              </a:rPr>
              <a:t>Background</a:t>
            </a:r>
            <a:endParaRPr sz="7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3580397"/>
            <a:ext cx="8963025" cy="491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16799"/>
              </a:lnSpc>
              <a:spcBef>
                <a:spcPts val="100"/>
              </a:spcBef>
            </a:pPr>
            <a:r>
              <a:rPr sz="3050" spc="5" dirty="0">
                <a:solidFill>
                  <a:srgbClr val="FF8B45"/>
                </a:solidFill>
                <a:latin typeface="Calibri"/>
                <a:cs typeface="Calibri"/>
              </a:rPr>
              <a:t>As </a:t>
            </a:r>
            <a:r>
              <a:rPr sz="3050" dirty="0">
                <a:solidFill>
                  <a:srgbClr val="FF8B45"/>
                </a:solidFill>
                <a:latin typeface="Calibri"/>
                <a:cs typeface="Calibri"/>
              </a:rPr>
              <a:t>and </a:t>
            </a:r>
            <a:r>
              <a:rPr sz="3050" spc="-50" dirty="0">
                <a:solidFill>
                  <a:srgbClr val="FF8B45"/>
                </a:solidFill>
                <a:latin typeface="Calibri"/>
                <a:cs typeface="Calibri"/>
              </a:rPr>
              <a:t>when </a:t>
            </a:r>
            <a:r>
              <a:rPr sz="3050" dirty="0">
                <a:solidFill>
                  <a:srgbClr val="FF8B45"/>
                </a:solidFill>
                <a:latin typeface="Calibri"/>
                <a:cs typeface="Calibri"/>
              </a:rPr>
              <a:t>pregnant </a:t>
            </a:r>
            <a:r>
              <a:rPr sz="3050" spc="-60" dirty="0">
                <a:solidFill>
                  <a:srgbClr val="FF8B45"/>
                </a:solidFill>
                <a:latin typeface="Calibri"/>
                <a:cs typeface="Calibri"/>
              </a:rPr>
              <a:t>women </a:t>
            </a:r>
            <a:r>
              <a:rPr sz="3050" spc="-15" dirty="0">
                <a:solidFill>
                  <a:srgbClr val="FF8B45"/>
                </a:solidFill>
                <a:latin typeface="Calibri"/>
                <a:cs typeface="Calibri"/>
              </a:rPr>
              <a:t>near </a:t>
            </a:r>
            <a:r>
              <a:rPr sz="3050" spc="-5" dirty="0">
                <a:solidFill>
                  <a:srgbClr val="FF8B45"/>
                </a:solidFill>
                <a:latin typeface="Calibri"/>
                <a:cs typeface="Calibri"/>
              </a:rPr>
              <a:t>the </a:t>
            </a:r>
            <a:r>
              <a:rPr sz="3050" spc="15" dirty="0">
                <a:solidFill>
                  <a:srgbClr val="FF8B45"/>
                </a:solidFill>
                <a:latin typeface="Calibri"/>
                <a:cs typeface="Calibri"/>
              </a:rPr>
              <a:t>date </a:t>
            </a:r>
            <a:r>
              <a:rPr sz="3050" spc="-25" dirty="0">
                <a:solidFill>
                  <a:srgbClr val="FF8B45"/>
                </a:solidFill>
                <a:latin typeface="Calibri"/>
                <a:cs typeface="Calibri"/>
              </a:rPr>
              <a:t>of </a:t>
            </a:r>
            <a:r>
              <a:rPr sz="3050" spc="-45" dirty="0">
                <a:solidFill>
                  <a:srgbClr val="FF8B45"/>
                </a:solidFill>
                <a:latin typeface="Calibri"/>
                <a:cs typeface="Calibri"/>
              </a:rPr>
              <a:t>delivery,  </a:t>
            </a:r>
            <a:r>
              <a:rPr sz="3050" spc="5" dirty="0">
                <a:solidFill>
                  <a:srgbClr val="FF8B45"/>
                </a:solidFill>
                <a:latin typeface="Calibri"/>
                <a:cs typeface="Calibri"/>
              </a:rPr>
              <a:t>it </a:t>
            </a:r>
            <a:r>
              <a:rPr sz="3050" spc="-25" dirty="0">
                <a:solidFill>
                  <a:srgbClr val="FF8B45"/>
                </a:solidFill>
                <a:latin typeface="Calibri"/>
                <a:cs typeface="Calibri"/>
              </a:rPr>
              <a:t>becomes </a:t>
            </a:r>
            <a:r>
              <a:rPr sz="3050" spc="85" dirty="0">
                <a:solidFill>
                  <a:srgbClr val="FF8B45"/>
                </a:solidFill>
                <a:latin typeface="Calibri"/>
                <a:cs typeface="Calibri"/>
              </a:rPr>
              <a:t>a </a:t>
            </a:r>
            <a:r>
              <a:rPr sz="3050" spc="-5" dirty="0">
                <a:solidFill>
                  <a:srgbClr val="FF8B45"/>
                </a:solidFill>
                <a:latin typeface="Calibri"/>
                <a:cs typeface="Calibri"/>
              </a:rPr>
              <a:t>challenge </a:t>
            </a:r>
            <a:r>
              <a:rPr sz="3050" spc="-20" dirty="0">
                <a:solidFill>
                  <a:srgbClr val="FF8B45"/>
                </a:solidFill>
                <a:latin typeface="Calibri"/>
                <a:cs typeface="Calibri"/>
              </a:rPr>
              <a:t>to </a:t>
            </a:r>
            <a:r>
              <a:rPr sz="3050" spc="-5" dirty="0">
                <a:solidFill>
                  <a:srgbClr val="FF8B45"/>
                </a:solidFill>
                <a:latin typeface="Calibri"/>
                <a:cs typeface="Calibri"/>
              </a:rPr>
              <a:t>the </a:t>
            </a:r>
            <a:r>
              <a:rPr sz="3050" spc="15" dirty="0">
                <a:solidFill>
                  <a:srgbClr val="FF8B45"/>
                </a:solidFill>
                <a:latin typeface="Calibri"/>
                <a:cs typeface="Calibri"/>
              </a:rPr>
              <a:t>treating gynaecologist </a:t>
            </a:r>
            <a:r>
              <a:rPr sz="3050" spc="-20" dirty="0">
                <a:solidFill>
                  <a:srgbClr val="FF8B45"/>
                </a:solidFill>
                <a:latin typeface="Calibri"/>
                <a:cs typeface="Calibri"/>
              </a:rPr>
              <a:t>to  </a:t>
            </a:r>
            <a:r>
              <a:rPr sz="3050" dirty="0">
                <a:solidFill>
                  <a:srgbClr val="FF8B45"/>
                </a:solidFill>
                <a:latin typeface="Calibri"/>
                <a:cs typeface="Calibri"/>
              </a:rPr>
              <a:t>wait </a:t>
            </a:r>
            <a:r>
              <a:rPr sz="3050" spc="-40" dirty="0">
                <a:solidFill>
                  <a:srgbClr val="FF8B45"/>
                </a:solidFill>
                <a:latin typeface="Calibri"/>
                <a:cs typeface="Calibri"/>
              </a:rPr>
              <a:t>for </a:t>
            </a:r>
            <a:r>
              <a:rPr sz="3050" spc="-35" dirty="0">
                <a:solidFill>
                  <a:srgbClr val="FF8B45"/>
                </a:solidFill>
                <a:latin typeface="Calibri"/>
                <a:cs typeface="Calibri"/>
              </a:rPr>
              <a:t>normal </a:t>
            </a:r>
            <a:r>
              <a:rPr sz="3050" spc="-30" dirty="0">
                <a:solidFill>
                  <a:srgbClr val="FF8B45"/>
                </a:solidFill>
                <a:latin typeface="Calibri"/>
                <a:cs typeface="Calibri"/>
              </a:rPr>
              <a:t>delivery </a:t>
            </a:r>
            <a:r>
              <a:rPr sz="3050" spc="-20" dirty="0">
                <a:solidFill>
                  <a:srgbClr val="FF8B45"/>
                </a:solidFill>
                <a:latin typeface="Calibri"/>
                <a:cs typeface="Calibri"/>
              </a:rPr>
              <a:t>to </a:t>
            </a:r>
            <a:r>
              <a:rPr sz="3050" spc="20" dirty="0">
                <a:solidFill>
                  <a:srgbClr val="FF8B45"/>
                </a:solidFill>
                <a:latin typeface="Calibri"/>
                <a:cs typeface="Calibri"/>
              </a:rPr>
              <a:t>take</a:t>
            </a:r>
            <a:r>
              <a:rPr sz="3050" spc="625" dirty="0">
                <a:solidFill>
                  <a:srgbClr val="FF8B45"/>
                </a:solidFill>
                <a:latin typeface="Calibri"/>
                <a:cs typeface="Calibri"/>
              </a:rPr>
              <a:t> </a:t>
            </a:r>
            <a:r>
              <a:rPr sz="3050" spc="-45" dirty="0">
                <a:solidFill>
                  <a:srgbClr val="FF8B45"/>
                </a:solidFill>
                <a:latin typeface="Calibri"/>
                <a:cs typeface="Calibri"/>
              </a:rPr>
              <a:t>place.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 marL="12700" marR="5080" algn="just">
              <a:lnSpc>
                <a:spcPct val="116799"/>
              </a:lnSpc>
            </a:pPr>
            <a:r>
              <a:rPr sz="3050" spc="-80" dirty="0">
                <a:solidFill>
                  <a:srgbClr val="FF8B45"/>
                </a:solidFill>
                <a:latin typeface="Calibri"/>
                <a:cs typeface="Calibri"/>
              </a:rPr>
              <a:t>Hence, </a:t>
            </a:r>
            <a:r>
              <a:rPr sz="3050" spc="5" dirty="0">
                <a:solidFill>
                  <a:srgbClr val="FF8B45"/>
                </a:solidFill>
                <a:latin typeface="Calibri"/>
                <a:cs typeface="Calibri"/>
              </a:rPr>
              <a:t>they </a:t>
            </a:r>
            <a:r>
              <a:rPr sz="3050" spc="-40" dirty="0">
                <a:solidFill>
                  <a:srgbClr val="FF8B45"/>
                </a:solidFill>
                <a:latin typeface="Calibri"/>
                <a:cs typeface="Calibri"/>
              </a:rPr>
              <a:t>induce </a:t>
            </a:r>
            <a:r>
              <a:rPr sz="3050" spc="-10" dirty="0">
                <a:solidFill>
                  <a:srgbClr val="FF8B45"/>
                </a:solidFill>
                <a:latin typeface="Calibri"/>
                <a:cs typeface="Calibri"/>
              </a:rPr>
              <a:t>pain </a:t>
            </a:r>
            <a:r>
              <a:rPr sz="3050" spc="-20" dirty="0">
                <a:solidFill>
                  <a:srgbClr val="FF8B45"/>
                </a:solidFill>
                <a:latin typeface="Calibri"/>
                <a:cs typeface="Calibri"/>
              </a:rPr>
              <a:t>(by </a:t>
            </a:r>
            <a:r>
              <a:rPr sz="3050" dirty="0">
                <a:solidFill>
                  <a:srgbClr val="FF8B45"/>
                </a:solidFill>
                <a:latin typeface="Calibri"/>
                <a:cs typeface="Calibri"/>
              </a:rPr>
              <a:t>administering </a:t>
            </a:r>
            <a:r>
              <a:rPr sz="3050" spc="-10" dirty="0">
                <a:solidFill>
                  <a:srgbClr val="FF8B45"/>
                </a:solidFill>
                <a:latin typeface="Calibri"/>
                <a:cs typeface="Calibri"/>
              </a:rPr>
              <a:t>some  </a:t>
            </a:r>
            <a:r>
              <a:rPr sz="3050" spc="-35" dirty="0">
                <a:solidFill>
                  <a:srgbClr val="FF8B45"/>
                </a:solidFill>
                <a:latin typeface="Calibri"/>
                <a:cs typeface="Calibri"/>
              </a:rPr>
              <a:t>injection) </a:t>
            </a:r>
            <a:r>
              <a:rPr sz="3050" dirty="0">
                <a:solidFill>
                  <a:srgbClr val="FF8B45"/>
                </a:solidFill>
                <a:latin typeface="Calibri"/>
                <a:cs typeface="Calibri"/>
              </a:rPr>
              <a:t>and speed </a:t>
            </a:r>
            <a:r>
              <a:rPr sz="3050" spc="-45" dirty="0">
                <a:solidFill>
                  <a:srgbClr val="FF8B45"/>
                </a:solidFill>
                <a:latin typeface="Calibri"/>
                <a:cs typeface="Calibri"/>
              </a:rPr>
              <a:t>up </a:t>
            </a:r>
            <a:r>
              <a:rPr sz="3050" spc="-5" dirty="0">
                <a:solidFill>
                  <a:srgbClr val="FF8B45"/>
                </a:solidFill>
                <a:latin typeface="Calibri"/>
                <a:cs typeface="Calibri"/>
              </a:rPr>
              <a:t>the </a:t>
            </a:r>
            <a:r>
              <a:rPr sz="3050" spc="-30" dirty="0">
                <a:solidFill>
                  <a:srgbClr val="FF8B45"/>
                </a:solidFill>
                <a:latin typeface="Calibri"/>
                <a:cs typeface="Calibri"/>
              </a:rPr>
              <a:t>delivery process. </a:t>
            </a:r>
            <a:r>
              <a:rPr sz="3050" spc="-85" dirty="0">
                <a:solidFill>
                  <a:srgbClr val="FF8B45"/>
                </a:solidFill>
                <a:latin typeface="Calibri"/>
                <a:cs typeface="Calibri"/>
              </a:rPr>
              <a:t>However,  </a:t>
            </a:r>
            <a:r>
              <a:rPr sz="3050" dirty="0">
                <a:solidFill>
                  <a:srgbClr val="FF8B45"/>
                </a:solidFill>
                <a:latin typeface="Calibri"/>
                <a:cs typeface="Calibri"/>
              </a:rPr>
              <a:t>sometimes </a:t>
            </a:r>
            <a:r>
              <a:rPr sz="3050" spc="-5" dirty="0">
                <a:solidFill>
                  <a:srgbClr val="FF8B45"/>
                </a:solidFill>
                <a:latin typeface="Calibri"/>
                <a:cs typeface="Calibri"/>
              </a:rPr>
              <a:t>the </a:t>
            </a:r>
            <a:r>
              <a:rPr sz="3050" spc="-40" dirty="0">
                <a:solidFill>
                  <a:srgbClr val="FF8B45"/>
                </a:solidFill>
                <a:latin typeface="Calibri"/>
                <a:cs typeface="Calibri"/>
              </a:rPr>
              <a:t>induction</a:t>
            </a:r>
            <a:r>
              <a:rPr sz="3050" spc="254" dirty="0">
                <a:solidFill>
                  <a:srgbClr val="FF8B45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FF8B45"/>
                </a:solidFill>
                <a:latin typeface="Calibri"/>
                <a:cs typeface="Calibri"/>
              </a:rPr>
              <a:t>fails.</a:t>
            </a:r>
            <a:endParaRPr sz="3050">
              <a:latin typeface="Calibri"/>
              <a:cs typeface="Calibri"/>
            </a:endParaRPr>
          </a:p>
          <a:p>
            <a:pPr marL="12700" marR="8255" algn="just">
              <a:lnSpc>
                <a:spcPct val="116799"/>
              </a:lnSpc>
            </a:pPr>
            <a:r>
              <a:rPr sz="3050" spc="-35" dirty="0">
                <a:solidFill>
                  <a:srgbClr val="FF8B45"/>
                </a:solidFill>
                <a:latin typeface="Calibri"/>
                <a:cs typeface="Calibri"/>
              </a:rPr>
              <a:t>Even </a:t>
            </a:r>
            <a:r>
              <a:rPr sz="3050" spc="-10" dirty="0">
                <a:solidFill>
                  <a:srgbClr val="FF8B45"/>
                </a:solidFill>
                <a:latin typeface="Calibri"/>
                <a:cs typeface="Calibri"/>
              </a:rPr>
              <a:t>though </a:t>
            </a:r>
            <a:r>
              <a:rPr sz="3050" spc="5" dirty="0">
                <a:solidFill>
                  <a:srgbClr val="FF8B45"/>
                </a:solidFill>
                <a:latin typeface="Calibri"/>
                <a:cs typeface="Calibri"/>
              </a:rPr>
              <a:t>it </a:t>
            </a:r>
            <a:r>
              <a:rPr sz="3050" spc="50" dirty="0">
                <a:solidFill>
                  <a:srgbClr val="FF8B45"/>
                </a:solidFill>
                <a:latin typeface="Calibri"/>
                <a:cs typeface="Calibri"/>
              </a:rPr>
              <a:t>is </a:t>
            </a:r>
            <a:r>
              <a:rPr sz="3050" dirty="0">
                <a:solidFill>
                  <a:srgbClr val="FF8B45"/>
                </a:solidFill>
                <a:latin typeface="Calibri"/>
                <a:cs typeface="Calibri"/>
              </a:rPr>
              <a:t>successful, </a:t>
            </a:r>
            <a:r>
              <a:rPr sz="3050" spc="-25" dirty="0">
                <a:solidFill>
                  <a:srgbClr val="FF8B45"/>
                </a:solidFill>
                <a:latin typeface="Calibri"/>
                <a:cs typeface="Calibri"/>
              </a:rPr>
              <a:t>there </a:t>
            </a:r>
            <a:r>
              <a:rPr sz="3050" spc="50" dirty="0">
                <a:solidFill>
                  <a:srgbClr val="FF8B45"/>
                </a:solidFill>
                <a:latin typeface="Calibri"/>
                <a:cs typeface="Calibri"/>
              </a:rPr>
              <a:t>is </a:t>
            </a:r>
            <a:r>
              <a:rPr sz="3050" spc="-65" dirty="0">
                <a:solidFill>
                  <a:srgbClr val="FF8B45"/>
                </a:solidFill>
                <a:latin typeface="Calibri"/>
                <a:cs typeface="Calibri"/>
              </a:rPr>
              <a:t>no </a:t>
            </a:r>
            <a:r>
              <a:rPr sz="3050" spc="15" dirty="0">
                <a:solidFill>
                  <a:srgbClr val="FF8B45"/>
                </a:solidFill>
                <a:latin typeface="Calibri"/>
                <a:cs typeface="Calibri"/>
              </a:rPr>
              <a:t>guarantee </a:t>
            </a:r>
            <a:r>
              <a:rPr sz="3050" spc="30" dirty="0">
                <a:solidFill>
                  <a:srgbClr val="FF8B45"/>
                </a:solidFill>
                <a:latin typeface="Calibri"/>
                <a:cs typeface="Calibri"/>
              </a:rPr>
              <a:t>that  </a:t>
            </a:r>
            <a:r>
              <a:rPr sz="3050" spc="-25" dirty="0">
                <a:solidFill>
                  <a:srgbClr val="FF8B45"/>
                </a:solidFill>
                <a:latin typeface="Calibri"/>
                <a:cs typeface="Calibri"/>
              </a:rPr>
              <a:t>there </a:t>
            </a:r>
            <a:r>
              <a:rPr sz="3050" spc="-45" dirty="0">
                <a:solidFill>
                  <a:srgbClr val="FF8B45"/>
                </a:solidFill>
                <a:latin typeface="Calibri"/>
                <a:cs typeface="Calibri"/>
              </a:rPr>
              <a:t>will </a:t>
            </a:r>
            <a:r>
              <a:rPr sz="3050" spc="-30" dirty="0">
                <a:solidFill>
                  <a:srgbClr val="FF8B45"/>
                </a:solidFill>
                <a:latin typeface="Calibri"/>
                <a:cs typeface="Calibri"/>
              </a:rPr>
              <a:t>be </a:t>
            </a:r>
            <a:r>
              <a:rPr sz="3050" spc="85" dirty="0">
                <a:solidFill>
                  <a:srgbClr val="FF8B45"/>
                </a:solidFill>
                <a:latin typeface="Calibri"/>
                <a:cs typeface="Calibri"/>
              </a:rPr>
              <a:t>a </a:t>
            </a:r>
            <a:r>
              <a:rPr sz="3050" spc="-35" dirty="0">
                <a:solidFill>
                  <a:srgbClr val="FF8B45"/>
                </a:solidFill>
                <a:latin typeface="Calibri"/>
                <a:cs typeface="Calibri"/>
              </a:rPr>
              <a:t>normal</a:t>
            </a:r>
            <a:r>
              <a:rPr sz="3050" spc="434" dirty="0">
                <a:solidFill>
                  <a:srgbClr val="FF8B45"/>
                </a:solidFill>
                <a:latin typeface="Calibri"/>
                <a:cs typeface="Calibri"/>
              </a:rPr>
              <a:t> </a:t>
            </a:r>
            <a:r>
              <a:rPr sz="3050" spc="-50" dirty="0">
                <a:solidFill>
                  <a:srgbClr val="FF8B45"/>
                </a:solidFill>
                <a:latin typeface="Calibri"/>
                <a:cs typeface="Calibri"/>
              </a:rPr>
              <a:t>delivery.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06" y="1031730"/>
            <a:ext cx="3218663" cy="1464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802711" y="2578184"/>
            <a:ext cx="5733415" cy="6977380"/>
            <a:chOff x="11802711" y="2578184"/>
            <a:chExt cx="5733415" cy="69773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12908" y="2578184"/>
              <a:ext cx="5246390" cy="5245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02711" y="3055271"/>
              <a:ext cx="5457824" cy="5457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17178" y="8090773"/>
              <a:ext cx="3218663" cy="146447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17649" y="1033796"/>
            <a:ext cx="2496185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b="0" spc="760" dirty="0">
                <a:latin typeface="Calibri"/>
                <a:cs typeface="Calibri"/>
              </a:rPr>
              <a:t>S</a:t>
            </a:r>
            <a:r>
              <a:rPr sz="7900" b="0" spc="-185" dirty="0">
                <a:latin typeface="Calibri"/>
                <a:cs typeface="Calibri"/>
              </a:rPr>
              <a:t>c</a:t>
            </a:r>
            <a:r>
              <a:rPr sz="7900" b="0" spc="-215" dirty="0">
                <a:latin typeface="Calibri"/>
                <a:cs typeface="Calibri"/>
              </a:rPr>
              <a:t>o</a:t>
            </a:r>
            <a:r>
              <a:rPr sz="7900" b="0" spc="-120" dirty="0">
                <a:latin typeface="Calibri"/>
                <a:cs typeface="Calibri"/>
              </a:rPr>
              <a:t>p</a:t>
            </a:r>
            <a:r>
              <a:rPr sz="7900" b="0" spc="-35" dirty="0">
                <a:latin typeface="Calibri"/>
                <a:cs typeface="Calibri"/>
              </a:rPr>
              <a:t>e</a:t>
            </a:r>
            <a:endParaRPr sz="7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687" y="4314413"/>
            <a:ext cx="113493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799"/>
              </a:lnSpc>
              <a:spcBef>
                <a:spcPts val="95"/>
              </a:spcBef>
            </a:pPr>
            <a:r>
              <a:rPr sz="3050" spc="-10" dirty="0">
                <a:solidFill>
                  <a:srgbClr val="FF8B45"/>
                </a:solidFill>
                <a:latin typeface="Calibri"/>
                <a:cs typeface="Calibri"/>
              </a:rPr>
              <a:t>Analyze the </a:t>
            </a:r>
            <a:r>
              <a:rPr sz="3050" spc="-20" dirty="0">
                <a:solidFill>
                  <a:srgbClr val="FF8B45"/>
                </a:solidFill>
                <a:latin typeface="Calibri"/>
                <a:cs typeface="Calibri"/>
              </a:rPr>
              <a:t>different </a:t>
            </a:r>
            <a:r>
              <a:rPr sz="3050" dirty="0">
                <a:solidFill>
                  <a:srgbClr val="FF8B45"/>
                </a:solidFill>
                <a:latin typeface="Calibri"/>
                <a:cs typeface="Calibri"/>
              </a:rPr>
              <a:t>factors </a:t>
            </a:r>
            <a:r>
              <a:rPr sz="3050" spc="25" dirty="0">
                <a:solidFill>
                  <a:srgbClr val="FF8B45"/>
                </a:solidFill>
                <a:latin typeface="Calibri"/>
                <a:cs typeface="Calibri"/>
              </a:rPr>
              <a:t>that </a:t>
            </a:r>
            <a:r>
              <a:rPr sz="3050" spc="-35" dirty="0">
                <a:solidFill>
                  <a:srgbClr val="FF8B45"/>
                </a:solidFill>
                <a:latin typeface="Calibri"/>
                <a:cs typeface="Calibri"/>
              </a:rPr>
              <a:t>influence </a:t>
            </a:r>
            <a:r>
              <a:rPr sz="3050" spc="-10" dirty="0">
                <a:solidFill>
                  <a:srgbClr val="FF8B45"/>
                </a:solidFill>
                <a:latin typeface="Calibri"/>
                <a:cs typeface="Calibri"/>
              </a:rPr>
              <a:t>the </a:t>
            </a:r>
            <a:r>
              <a:rPr sz="3050" spc="-35" dirty="0">
                <a:solidFill>
                  <a:srgbClr val="FF8B45"/>
                </a:solidFill>
                <a:latin typeface="Calibri"/>
                <a:cs typeface="Calibri"/>
              </a:rPr>
              <a:t>delivery </a:t>
            </a:r>
            <a:r>
              <a:rPr sz="3050" spc="-60" dirty="0">
                <a:solidFill>
                  <a:srgbClr val="FF8B45"/>
                </a:solidFill>
                <a:latin typeface="Calibri"/>
                <a:cs typeface="Calibri"/>
              </a:rPr>
              <a:t>mode </a:t>
            </a:r>
            <a:r>
              <a:rPr sz="3050" spc="-5" dirty="0">
                <a:solidFill>
                  <a:srgbClr val="FF8B45"/>
                </a:solidFill>
                <a:latin typeface="Calibri"/>
                <a:cs typeface="Calibri"/>
              </a:rPr>
              <a:t>and  </a:t>
            </a:r>
            <a:r>
              <a:rPr sz="3050" spc="-65" dirty="0">
                <a:solidFill>
                  <a:srgbClr val="FF8B45"/>
                </a:solidFill>
                <a:latin typeface="Calibri"/>
                <a:cs typeface="Calibri"/>
              </a:rPr>
              <a:t>come </a:t>
            </a:r>
            <a:r>
              <a:rPr sz="3050" spc="-35" dirty="0">
                <a:solidFill>
                  <a:srgbClr val="FF8B45"/>
                </a:solidFill>
                <a:latin typeface="Calibri"/>
                <a:cs typeface="Calibri"/>
              </a:rPr>
              <a:t>out with </a:t>
            </a:r>
            <a:r>
              <a:rPr sz="3050" spc="85" dirty="0">
                <a:solidFill>
                  <a:srgbClr val="FF8B45"/>
                </a:solidFill>
                <a:latin typeface="Calibri"/>
                <a:cs typeface="Calibri"/>
              </a:rPr>
              <a:t>a </a:t>
            </a:r>
            <a:r>
              <a:rPr sz="3050" spc="-40" dirty="0">
                <a:solidFill>
                  <a:srgbClr val="FF8B45"/>
                </a:solidFill>
                <a:latin typeface="Calibri"/>
                <a:cs typeface="Calibri"/>
              </a:rPr>
              <a:t>predictive </a:t>
            </a:r>
            <a:r>
              <a:rPr sz="3050" spc="-55" dirty="0">
                <a:solidFill>
                  <a:srgbClr val="FF8B45"/>
                </a:solidFill>
                <a:latin typeface="Calibri"/>
                <a:cs typeface="Calibri"/>
              </a:rPr>
              <a:t>model </a:t>
            </a:r>
            <a:r>
              <a:rPr sz="3050" spc="-60" dirty="0">
                <a:solidFill>
                  <a:srgbClr val="FF8B45"/>
                </a:solidFill>
                <a:latin typeface="Calibri"/>
                <a:cs typeface="Calibri"/>
              </a:rPr>
              <a:t>which </a:t>
            </a:r>
            <a:r>
              <a:rPr sz="3050" spc="-15" dirty="0">
                <a:solidFill>
                  <a:srgbClr val="FF8B45"/>
                </a:solidFill>
                <a:latin typeface="Calibri"/>
                <a:cs typeface="Calibri"/>
              </a:rPr>
              <a:t>can </a:t>
            </a:r>
            <a:r>
              <a:rPr sz="3050" spc="-40" dirty="0">
                <a:solidFill>
                  <a:srgbClr val="FF8B45"/>
                </a:solidFill>
                <a:latin typeface="Calibri"/>
                <a:cs typeface="Calibri"/>
              </a:rPr>
              <a:t>help </a:t>
            </a:r>
            <a:r>
              <a:rPr sz="3050" spc="-10" dirty="0">
                <a:solidFill>
                  <a:srgbClr val="FF8B45"/>
                </a:solidFill>
                <a:latin typeface="Calibri"/>
                <a:cs typeface="Calibri"/>
              </a:rPr>
              <a:t>the </a:t>
            </a:r>
            <a:r>
              <a:rPr sz="3050" spc="10" dirty="0">
                <a:solidFill>
                  <a:srgbClr val="FF8B45"/>
                </a:solidFill>
                <a:latin typeface="Calibri"/>
                <a:cs typeface="Calibri"/>
              </a:rPr>
              <a:t>treating </a:t>
            </a:r>
            <a:r>
              <a:rPr sz="3050" spc="-35" dirty="0">
                <a:solidFill>
                  <a:srgbClr val="FF8B45"/>
                </a:solidFill>
                <a:latin typeface="Calibri"/>
                <a:cs typeface="Calibri"/>
              </a:rPr>
              <a:t>doctors  </a:t>
            </a:r>
            <a:r>
              <a:rPr sz="3050" spc="-25" dirty="0">
                <a:solidFill>
                  <a:srgbClr val="FF8B45"/>
                </a:solidFill>
                <a:latin typeface="Calibri"/>
                <a:cs typeface="Calibri"/>
              </a:rPr>
              <a:t>to find </a:t>
            </a:r>
            <a:r>
              <a:rPr sz="3050" spc="-35" dirty="0">
                <a:solidFill>
                  <a:srgbClr val="FF8B45"/>
                </a:solidFill>
                <a:latin typeface="Calibri"/>
                <a:cs typeface="Calibri"/>
              </a:rPr>
              <a:t>out </a:t>
            </a:r>
            <a:r>
              <a:rPr sz="3050" spc="-40" dirty="0">
                <a:solidFill>
                  <a:srgbClr val="FF8B45"/>
                </a:solidFill>
                <a:latin typeface="Calibri"/>
                <a:cs typeface="Calibri"/>
              </a:rPr>
              <a:t>whether </a:t>
            </a:r>
            <a:r>
              <a:rPr sz="3050" spc="85" dirty="0">
                <a:solidFill>
                  <a:srgbClr val="FF8B45"/>
                </a:solidFill>
                <a:latin typeface="Calibri"/>
                <a:cs typeface="Calibri"/>
              </a:rPr>
              <a:t>a </a:t>
            </a:r>
            <a:r>
              <a:rPr sz="3050" spc="-10" dirty="0">
                <a:solidFill>
                  <a:srgbClr val="FF8B45"/>
                </a:solidFill>
                <a:latin typeface="Calibri"/>
                <a:cs typeface="Calibri"/>
              </a:rPr>
              <a:t>given </a:t>
            </a:r>
            <a:r>
              <a:rPr sz="3050" spc="5" dirty="0">
                <a:solidFill>
                  <a:srgbClr val="FF8B45"/>
                </a:solidFill>
                <a:latin typeface="Calibri"/>
                <a:cs typeface="Calibri"/>
              </a:rPr>
              <a:t>sample </a:t>
            </a:r>
            <a:r>
              <a:rPr sz="3050" spc="-20" dirty="0">
                <a:solidFill>
                  <a:srgbClr val="FF8B45"/>
                </a:solidFill>
                <a:latin typeface="Calibri"/>
                <a:cs typeface="Calibri"/>
              </a:rPr>
              <a:t>(expecting </a:t>
            </a:r>
            <a:r>
              <a:rPr sz="3050" spc="-45" dirty="0">
                <a:solidFill>
                  <a:srgbClr val="FF8B45"/>
                </a:solidFill>
                <a:latin typeface="Calibri"/>
                <a:cs typeface="Calibri"/>
              </a:rPr>
              <a:t>woman) </a:t>
            </a:r>
            <a:r>
              <a:rPr sz="3050" spc="-50" dirty="0">
                <a:solidFill>
                  <a:srgbClr val="FF8B45"/>
                </a:solidFill>
                <a:latin typeface="Calibri"/>
                <a:cs typeface="Calibri"/>
              </a:rPr>
              <a:t>will </a:t>
            </a:r>
            <a:r>
              <a:rPr sz="3050" spc="-5" dirty="0">
                <a:solidFill>
                  <a:srgbClr val="FF8B45"/>
                </a:solidFill>
                <a:latin typeface="Calibri"/>
                <a:cs typeface="Calibri"/>
              </a:rPr>
              <a:t>give </a:t>
            </a:r>
            <a:r>
              <a:rPr sz="3050" spc="-35" dirty="0">
                <a:solidFill>
                  <a:srgbClr val="FF8B45"/>
                </a:solidFill>
                <a:latin typeface="Calibri"/>
                <a:cs typeface="Calibri"/>
              </a:rPr>
              <a:t>birth </a:t>
            </a:r>
            <a:r>
              <a:rPr sz="3050" spc="-25" dirty="0">
                <a:solidFill>
                  <a:srgbClr val="FF8B45"/>
                </a:solidFill>
                <a:latin typeface="Calibri"/>
                <a:cs typeface="Calibri"/>
              </a:rPr>
              <a:t>to  </a:t>
            </a:r>
            <a:r>
              <a:rPr sz="3050" spc="-50" dirty="0">
                <a:solidFill>
                  <a:srgbClr val="FF8B45"/>
                </a:solidFill>
                <a:latin typeface="Calibri"/>
                <a:cs typeface="Calibri"/>
              </a:rPr>
              <a:t>her </a:t>
            </a:r>
            <a:r>
              <a:rPr sz="3050" dirty="0">
                <a:solidFill>
                  <a:srgbClr val="FF8B45"/>
                </a:solidFill>
                <a:latin typeface="Calibri"/>
                <a:cs typeface="Calibri"/>
              </a:rPr>
              <a:t>baby </a:t>
            </a:r>
            <a:r>
              <a:rPr sz="3050" spc="-25" dirty="0">
                <a:solidFill>
                  <a:srgbClr val="FF8B45"/>
                </a:solidFill>
                <a:latin typeface="Calibri"/>
                <a:cs typeface="Calibri"/>
              </a:rPr>
              <a:t>through </a:t>
            </a:r>
            <a:r>
              <a:rPr sz="3050" spc="10" dirty="0">
                <a:solidFill>
                  <a:srgbClr val="FF8B45"/>
                </a:solidFill>
                <a:latin typeface="Calibri"/>
                <a:cs typeface="Calibri"/>
              </a:rPr>
              <a:t>C-Section </a:t>
            </a:r>
            <a:r>
              <a:rPr sz="3050" spc="-85" dirty="0">
                <a:solidFill>
                  <a:srgbClr val="FF8B45"/>
                </a:solidFill>
                <a:latin typeface="Calibri"/>
                <a:cs typeface="Calibri"/>
              </a:rPr>
              <a:t>or </a:t>
            </a:r>
            <a:r>
              <a:rPr sz="3050" spc="-70" dirty="0">
                <a:solidFill>
                  <a:srgbClr val="FF8B45"/>
                </a:solidFill>
                <a:latin typeface="Calibri"/>
                <a:cs typeface="Calibri"/>
              </a:rPr>
              <a:t>Normal </a:t>
            </a:r>
            <a:r>
              <a:rPr sz="3050" spc="-55" dirty="0">
                <a:solidFill>
                  <a:srgbClr val="FF8B45"/>
                </a:solidFill>
                <a:latin typeface="Calibri"/>
                <a:cs typeface="Calibri"/>
              </a:rPr>
              <a:t>Delivery</a:t>
            </a:r>
            <a:r>
              <a:rPr sz="3050" spc="145" dirty="0">
                <a:solidFill>
                  <a:srgbClr val="FF8B45"/>
                </a:solidFill>
                <a:latin typeface="Calibri"/>
                <a:cs typeface="Calibri"/>
              </a:rPr>
              <a:t> </a:t>
            </a:r>
            <a:r>
              <a:rPr sz="3050" spc="-60" dirty="0">
                <a:solidFill>
                  <a:srgbClr val="FF8B45"/>
                </a:solidFill>
                <a:latin typeface="Calibri"/>
                <a:cs typeface="Calibri"/>
              </a:rPr>
              <a:t>mode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1728"/>
            <a:ext cx="2783940" cy="14638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7084" y="7794702"/>
            <a:ext cx="3218663" cy="14644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964" y="1083145"/>
            <a:ext cx="3411854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b="0" spc="45" dirty="0">
                <a:latin typeface="Calibri"/>
                <a:cs typeface="Calibri"/>
              </a:rPr>
              <a:t>B</a:t>
            </a:r>
            <a:r>
              <a:rPr sz="7900" b="0" spc="-40" dirty="0">
                <a:latin typeface="Calibri"/>
                <a:cs typeface="Calibri"/>
              </a:rPr>
              <a:t>e</a:t>
            </a:r>
            <a:r>
              <a:rPr sz="7900" b="0" spc="-100" dirty="0">
                <a:latin typeface="Calibri"/>
                <a:cs typeface="Calibri"/>
              </a:rPr>
              <a:t>n</a:t>
            </a:r>
            <a:r>
              <a:rPr sz="7900" b="0" spc="-40" dirty="0">
                <a:latin typeface="Calibri"/>
                <a:cs typeface="Calibri"/>
              </a:rPr>
              <a:t>e</a:t>
            </a:r>
            <a:r>
              <a:rPr sz="7900" b="0" spc="100" dirty="0">
                <a:latin typeface="Calibri"/>
                <a:cs typeface="Calibri"/>
              </a:rPr>
              <a:t>f</a:t>
            </a:r>
            <a:r>
              <a:rPr sz="7900" b="0" spc="-70" dirty="0">
                <a:latin typeface="Calibri"/>
                <a:cs typeface="Calibri"/>
              </a:rPr>
              <a:t>i</a:t>
            </a:r>
            <a:r>
              <a:rPr sz="7900" b="0" spc="110" dirty="0">
                <a:latin typeface="Calibri"/>
                <a:cs typeface="Calibri"/>
              </a:rPr>
              <a:t>t</a:t>
            </a:r>
            <a:r>
              <a:rPr sz="7900" b="0" spc="340" dirty="0">
                <a:latin typeface="Calibri"/>
                <a:cs typeface="Calibri"/>
              </a:rPr>
              <a:t>s</a:t>
            </a:r>
            <a:endParaRPr sz="7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2964" y="3312333"/>
            <a:ext cx="10790555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4400" spc="-80" dirty="0">
                <a:solidFill>
                  <a:srgbClr val="FF8B45"/>
                </a:solidFill>
                <a:latin typeface="Calibri"/>
                <a:cs typeface="Calibri"/>
              </a:rPr>
              <a:t>Gives </a:t>
            </a:r>
            <a:r>
              <a:rPr sz="4400" spc="-50" dirty="0">
                <a:solidFill>
                  <a:srgbClr val="FF8B45"/>
                </a:solidFill>
                <a:latin typeface="Calibri"/>
                <a:cs typeface="Calibri"/>
              </a:rPr>
              <a:t>doctors </a:t>
            </a:r>
            <a:r>
              <a:rPr sz="4400" spc="-100" dirty="0">
                <a:solidFill>
                  <a:srgbClr val="FF8B45"/>
                </a:solidFill>
                <a:latin typeface="Calibri"/>
                <a:cs typeface="Calibri"/>
              </a:rPr>
              <a:t>prior </a:t>
            </a:r>
            <a:r>
              <a:rPr sz="4400" spc="-45" dirty="0">
                <a:solidFill>
                  <a:srgbClr val="FF8B45"/>
                </a:solidFill>
                <a:latin typeface="Calibri"/>
                <a:cs typeface="Calibri"/>
              </a:rPr>
              <a:t>information </a:t>
            </a:r>
            <a:r>
              <a:rPr sz="4400" spc="-20" dirty="0">
                <a:solidFill>
                  <a:srgbClr val="FF8B45"/>
                </a:solidFill>
                <a:latin typeface="Calibri"/>
                <a:cs typeface="Calibri"/>
              </a:rPr>
              <a:t>about </a:t>
            </a:r>
            <a:r>
              <a:rPr sz="4400" spc="-15" dirty="0">
                <a:solidFill>
                  <a:srgbClr val="FF8B45"/>
                </a:solidFill>
                <a:latin typeface="Calibri"/>
                <a:cs typeface="Calibri"/>
              </a:rPr>
              <a:t>the </a:t>
            </a:r>
            <a:r>
              <a:rPr sz="4400" spc="-85" dirty="0">
                <a:solidFill>
                  <a:srgbClr val="FF8B45"/>
                </a:solidFill>
                <a:latin typeface="Calibri"/>
                <a:cs typeface="Calibri"/>
              </a:rPr>
              <a:t>mode  </a:t>
            </a:r>
            <a:r>
              <a:rPr sz="4400" spc="-40" dirty="0">
                <a:solidFill>
                  <a:srgbClr val="FF8B45"/>
                </a:solidFill>
                <a:latin typeface="Calibri"/>
                <a:cs typeface="Calibri"/>
              </a:rPr>
              <a:t>of </a:t>
            </a:r>
            <a:r>
              <a:rPr sz="4400" spc="-50" dirty="0">
                <a:solidFill>
                  <a:srgbClr val="FF8B45"/>
                </a:solidFill>
                <a:latin typeface="Calibri"/>
                <a:cs typeface="Calibri"/>
              </a:rPr>
              <a:t>delivery </a:t>
            </a:r>
            <a:r>
              <a:rPr sz="4400" spc="-10" dirty="0">
                <a:solidFill>
                  <a:srgbClr val="FF8B45"/>
                </a:solidFill>
                <a:latin typeface="Calibri"/>
                <a:cs typeface="Calibri"/>
              </a:rPr>
              <a:t>and </a:t>
            </a:r>
            <a:r>
              <a:rPr sz="4400" spc="10" dirty="0">
                <a:solidFill>
                  <a:srgbClr val="FF8B45"/>
                </a:solidFill>
                <a:latin typeface="Calibri"/>
                <a:cs typeface="Calibri"/>
              </a:rPr>
              <a:t>all </a:t>
            </a:r>
            <a:r>
              <a:rPr sz="4400" spc="-45" dirty="0">
                <a:solidFill>
                  <a:srgbClr val="FF8B45"/>
                </a:solidFill>
                <a:latin typeface="Calibri"/>
                <a:cs typeface="Calibri"/>
              </a:rPr>
              <a:t>medical </a:t>
            </a:r>
            <a:r>
              <a:rPr sz="4400" spc="5" dirty="0">
                <a:solidFill>
                  <a:srgbClr val="FF8B45"/>
                </a:solidFill>
                <a:latin typeface="Calibri"/>
                <a:cs typeface="Calibri"/>
              </a:rPr>
              <a:t>arrangements </a:t>
            </a:r>
            <a:r>
              <a:rPr sz="4400" spc="-20" dirty="0">
                <a:solidFill>
                  <a:srgbClr val="FF8B45"/>
                </a:solidFill>
                <a:latin typeface="Calibri"/>
                <a:cs typeface="Calibri"/>
              </a:rPr>
              <a:t>can  </a:t>
            </a:r>
            <a:r>
              <a:rPr sz="4400" spc="-55" dirty="0">
                <a:solidFill>
                  <a:srgbClr val="FF8B45"/>
                </a:solidFill>
                <a:latin typeface="Calibri"/>
                <a:cs typeface="Calibri"/>
              </a:rPr>
              <a:t>be </a:t>
            </a:r>
            <a:r>
              <a:rPr sz="4400" spc="-25" dirty="0">
                <a:solidFill>
                  <a:srgbClr val="FF8B45"/>
                </a:solidFill>
                <a:latin typeface="Calibri"/>
                <a:cs typeface="Calibri"/>
              </a:rPr>
              <a:t>made </a:t>
            </a:r>
            <a:r>
              <a:rPr sz="4400" spc="-55" dirty="0">
                <a:solidFill>
                  <a:srgbClr val="FF8B45"/>
                </a:solidFill>
                <a:latin typeface="Calibri"/>
                <a:cs typeface="Calibri"/>
              </a:rPr>
              <a:t>before </a:t>
            </a:r>
            <a:r>
              <a:rPr sz="4400" spc="-25" dirty="0">
                <a:solidFill>
                  <a:srgbClr val="FF8B45"/>
                </a:solidFill>
                <a:latin typeface="Calibri"/>
                <a:cs typeface="Calibri"/>
              </a:rPr>
              <a:t>hand </a:t>
            </a:r>
            <a:r>
              <a:rPr sz="4400" spc="-10" dirty="0">
                <a:solidFill>
                  <a:srgbClr val="FF8B45"/>
                </a:solidFill>
                <a:latin typeface="Calibri"/>
                <a:cs typeface="Calibri"/>
              </a:rPr>
              <a:t>and </a:t>
            </a:r>
            <a:r>
              <a:rPr sz="4400" spc="30" dirty="0">
                <a:solidFill>
                  <a:srgbClr val="FF8B45"/>
                </a:solidFill>
                <a:latin typeface="Calibri"/>
                <a:cs typeface="Calibri"/>
              </a:rPr>
              <a:t>also </a:t>
            </a:r>
            <a:r>
              <a:rPr sz="4400" spc="-50" dirty="0">
                <a:solidFill>
                  <a:srgbClr val="FF8B45"/>
                </a:solidFill>
                <a:latin typeface="Calibri"/>
                <a:cs typeface="Calibri"/>
              </a:rPr>
              <a:t>prepare  </a:t>
            </a:r>
            <a:r>
              <a:rPr sz="4400" spc="-15" dirty="0">
                <a:solidFill>
                  <a:srgbClr val="FF8B45"/>
                </a:solidFill>
                <a:latin typeface="Calibri"/>
                <a:cs typeface="Calibri"/>
              </a:rPr>
              <a:t>(mentally </a:t>
            </a:r>
            <a:r>
              <a:rPr sz="4400" spc="-10" dirty="0">
                <a:solidFill>
                  <a:srgbClr val="FF8B45"/>
                </a:solidFill>
                <a:latin typeface="Calibri"/>
                <a:cs typeface="Calibri"/>
              </a:rPr>
              <a:t>and physically) </a:t>
            </a:r>
            <a:r>
              <a:rPr sz="4400" spc="-15" dirty="0">
                <a:solidFill>
                  <a:srgbClr val="FF8B45"/>
                </a:solidFill>
                <a:latin typeface="Calibri"/>
                <a:cs typeface="Calibri"/>
              </a:rPr>
              <a:t>the </a:t>
            </a:r>
            <a:r>
              <a:rPr sz="4400" spc="-20" dirty="0">
                <a:solidFill>
                  <a:srgbClr val="FF8B45"/>
                </a:solidFill>
                <a:latin typeface="Calibri"/>
                <a:cs typeface="Calibri"/>
              </a:rPr>
              <a:t>expecting </a:t>
            </a:r>
            <a:r>
              <a:rPr sz="4400" spc="-65" dirty="0">
                <a:solidFill>
                  <a:srgbClr val="FF8B45"/>
                </a:solidFill>
                <a:latin typeface="Calibri"/>
                <a:cs typeface="Calibri"/>
              </a:rPr>
              <a:t>woman  </a:t>
            </a:r>
            <a:r>
              <a:rPr sz="4400" spc="-35" dirty="0">
                <a:solidFill>
                  <a:srgbClr val="FF8B45"/>
                </a:solidFill>
                <a:latin typeface="Calibri"/>
                <a:cs typeface="Calibri"/>
              </a:rPr>
              <a:t>to </a:t>
            </a:r>
            <a:r>
              <a:rPr sz="4400" spc="-45" dirty="0">
                <a:solidFill>
                  <a:srgbClr val="FF8B45"/>
                </a:solidFill>
                <a:latin typeface="Calibri"/>
                <a:cs typeface="Calibri"/>
              </a:rPr>
              <a:t>undergo </a:t>
            </a:r>
            <a:r>
              <a:rPr sz="4400" spc="-30" dirty="0">
                <a:solidFill>
                  <a:srgbClr val="FF8B45"/>
                </a:solidFill>
                <a:latin typeface="Calibri"/>
                <a:cs typeface="Calibri"/>
              </a:rPr>
              <a:t>c-section</a:t>
            </a:r>
            <a:r>
              <a:rPr sz="4400" spc="434" dirty="0">
                <a:solidFill>
                  <a:srgbClr val="FF8B45"/>
                </a:solidFill>
                <a:latin typeface="Calibri"/>
                <a:cs typeface="Calibri"/>
              </a:rPr>
              <a:t> </a:t>
            </a:r>
            <a:r>
              <a:rPr sz="4400" spc="-50" dirty="0">
                <a:solidFill>
                  <a:srgbClr val="FF8B45"/>
                </a:solidFill>
                <a:latin typeface="Calibri"/>
                <a:cs typeface="Calibri"/>
              </a:rPr>
              <a:t>delivery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8442" y="3495523"/>
            <a:ext cx="0" cy="5763260"/>
          </a:xfrm>
          <a:custGeom>
            <a:avLst/>
            <a:gdLst/>
            <a:ahLst/>
            <a:cxnLst/>
            <a:rect l="l" t="t" r="r" b="b"/>
            <a:pathLst>
              <a:path h="5763259">
                <a:moveTo>
                  <a:pt x="0" y="5762725"/>
                </a:moveTo>
                <a:lnTo>
                  <a:pt x="0" y="0"/>
                </a:lnTo>
              </a:path>
            </a:pathLst>
          </a:custGeom>
          <a:ln w="285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7708" y="690140"/>
            <a:ext cx="2334260" cy="853440"/>
          </a:xfrm>
          <a:prstGeom prst="rect">
            <a:avLst/>
          </a:prstGeom>
          <a:solidFill>
            <a:srgbClr val="13588B">
              <a:alpha val="58819"/>
            </a:srgbClr>
          </a:solidFill>
        </p:spPr>
        <p:txBody>
          <a:bodyPr vert="horz" wrap="square" lIns="0" tIns="193675" rIns="0" bIns="0" rtlCol="0">
            <a:spAutoFit/>
          </a:bodyPr>
          <a:lstStyle/>
          <a:p>
            <a:pPr marL="433705" marR="787400">
              <a:lnSpc>
                <a:spcPts val="2210"/>
              </a:lnSpc>
              <a:spcBef>
                <a:spcPts val="1525"/>
              </a:spcBef>
            </a:pPr>
            <a:r>
              <a:rPr sz="2250" b="1" spc="-55" dirty="0">
                <a:solidFill>
                  <a:srgbClr val="FFFFFF"/>
                </a:solidFill>
                <a:latin typeface="Calibri"/>
                <a:cs typeface="Calibri"/>
              </a:rPr>
              <a:t>Raw </a:t>
            </a:r>
            <a:r>
              <a:rPr sz="2250" b="1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2250" b="1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50" b="1" spc="-8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50" b="1" spc="-35" dirty="0">
                <a:solidFill>
                  <a:srgbClr val="FFFFFF"/>
                </a:solidFill>
                <a:latin typeface="Calibri"/>
                <a:cs typeface="Calibri"/>
              </a:rPr>
              <a:t>lle</a:t>
            </a:r>
            <a:r>
              <a:rPr sz="2250" b="1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5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5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50" b="1" spc="-8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50" b="1" spc="-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3772" y="548251"/>
            <a:ext cx="3060700" cy="1125220"/>
          </a:xfrm>
          <a:prstGeom prst="rect">
            <a:avLst/>
          </a:prstGeom>
          <a:solidFill>
            <a:srgbClr val="13588B">
              <a:alpha val="58819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marL="425450" marR="167640">
              <a:lnSpc>
                <a:spcPts val="2210"/>
              </a:lnSpc>
            </a:pPr>
            <a:r>
              <a:rPr sz="2250" b="1" spc="-35" dirty="0">
                <a:solidFill>
                  <a:srgbClr val="FFFFFF"/>
                </a:solidFill>
                <a:latin typeface="Calibri"/>
                <a:cs typeface="Calibri"/>
              </a:rPr>
              <a:t>Importing </a:t>
            </a:r>
            <a:r>
              <a:rPr sz="2250" b="1" spc="-20" dirty="0">
                <a:solidFill>
                  <a:srgbClr val="FFFFFF"/>
                </a:solidFill>
                <a:latin typeface="Calibri"/>
                <a:cs typeface="Calibri"/>
              </a:rPr>
              <a:t>Librariesin  </a:t>
            </a:r>
            <a:r>
              <a:rPr sz="2250" b="1" spc="-30" dirty="0">
                <a:solidFill>
                  <a:srgbClr val="FFFFFF"/>
                </a:solidFill>
                <a:latin typeface="Calibri"/>
                <a:cs typeface="Calibri"/>
              </a:rPr>
              <a:t>JupyterNotebook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0333" y="2826633"/>
            <a:ext cx="2633345" cy="966469"/>
          </a:xfrm>
          <a:prstGeom prst="rect">
            <a:avLst/>
          </a:prstGeom>
          <a:solidFill>
            <a:srgbClr val="13588B">
              <a:alpha val="58819"/>
            </a:srgbClr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</a:pPr>
            <a:r>
              <a:rPr sz="2250" spc="-30" dirty="0">
                <a:solidFill>
                  <a:srgbClr val="FFFFFF"/>
                </a:solidFill>
                <a:latin typeface="Lucida Sans"/>
                <a:cs typeface="Lucida Sans"/>
              </a:rPr>
              <a:t>Load</a:t>
            </a:r>
            <a:r>
              <a:rPr sz="2250" spc="-2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50" dirty="0">
                <a:solidFill>
                  <a:srgbClr val="FFFFFF"/>
                </a:solidFill>
                <a:latin typeface="Lucida Sans"/>
                <a:cs typeface="Lucida Sans"/>
              </a:rPr>
              <a:t>Dataset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5381" y="3378298"/>
            <a:ext cx="2007235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250" b="1" spc="-30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r>
              <a:rPr sz="225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="1" spc="-55" dirty="0">
                <a:solidFill>
                  <a:srgbClr val="FFFFFF"/>
                </a:solidFill>
                <a:latin typeface="Calibri"/>
                <a:cs typeface="Calibri"/>
              </a:rPr>
              <a:t>Outliers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1782" y="3427482"/>
            <a:ext cx="164338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250" b="1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5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Calibri"/>
                <a:cs typeface="Calibri"/>
              </a:rPr>
              <a:t>Cleaning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1397" y="5464698"/>
            <a:ext cx="2719070" cy="996950"/>
          </a:xfrm>
          <a:prstGeom prst="rect">
            <a:avLst/>
          </a:prstGeom>
          <a:solidFill>
            <a:srgbClr val="13588B">
              <a:alpha val="58819"/>
            </a:srgbClr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473075" marR="587375" indent="-354330">
              <a:lnSpc>
                <a:spcPts val="2210"/>
              </a:lnSpc>
            </a:pPr>
            <a:r>
              <a:rPr sz="2250" b="1" spc="-30" dirty="0">
                <a:solidFill>
                  <a:srgbClr val="FFFFFF"/>
                </a:solidFill>
                <a:latin typeface="Calibri"/>
                <a:cs typeface="Calibri"/>
              </a:rPr>
              <a:t>Explanatory Data  </a:t>
            </a:r>
            <a:r>
              <a:rPr sz="2250" b="1" spc="-1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25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="1" spc="-85" dirty="0">
                <a:solidFill>
                  <a:srgbClr val="FFFFFF"/>
                </a:solidFill>
                <a:latin typeface="Calibri"/>
                <a:cs typeface="Calibri"/>
              </a:rPr>
              <a:t>(EDA)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0705" y="5513173"/>
            <a:ext cx="2607945" cy="958850"/>
          </a:xfrm>
          <a:prstGeom prst="rect">
            <a:avLst/>
          </a:prstGeom>
          <a:solidFill>
            <a:srgbClr val="13588B">
              <a:alpha val="58819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506730">
              <a:lnSpc>
                <a:spcPct val="100000"/>
              </a:lnSpc>
            </a:pPr>
            <a:r>
              <a:rPr sz="2250" spc="-60" dirty="0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78619" y="5483604"/>
            <a:ext cx="2445385" cy="898525"/>
          </a:xfrm>
          <a:prstGeom prst="rect">
            <a:avLst/>
          </a:prstGeom>
          <a:solidFill>
            <a:srgbClr val="13588B">
              <a:alpha val="58819"/>
            </a:srgbClr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</a:pPr>
            <a:r>
              <a:rPr sz="2250" spc="-15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39913" y="6725851"/>
            <a:ext cx="2137410" cy="785495"/>
          </a:xfrm>
          <a:prstGeom prst="rect">
            <a:avLst/>
          </a:prstGeom>
          <a:solidFill>
            <a:srgbClr val="13588B">
              <a:alpha val="58819"/>
            </a:srgbClr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</a:pPr>
            <a:r>
              <a:rPr sz="2250" b="1" spc="-35" dirty="0">
                <a:solidFill>
                  <a:srgbClr val="FFFFFF"/>
                </a:solidFill>
                <a:latin typeface="Calibri"/>
                <a:cs typeface="Calibri"/>
              </a:rPr>
              <a:t>Reporting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68308" y="8066747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9877" y="52759"/>
                </a:moveTo>
                <a:lnTo>
                  <a:pt x="22881" y="52759"/>
                </a:lnTo>
                <a:lnTo>
                  <a:pt x="19516" y="52089"/>
                </a:lnTo>
                <a:lnTo>
                  <a:pt x="0" y="29877"/>
                </a:lnTo>
                <a:lnTo>
                  <a:pt x="0" y="22881"/>
                </a:lnTo>
                <a:lnTo>
                  <a:pt x="22881" y="0"/>
                </a:lnTo>
                <a:lnTo>
                  <a:pt x="29877" y="0"/>
                </a:lnTo>
                <a:lnTo>
                  <a:pt x="52759" y="26379"/>
                </a:lnTo>
                <a:lnTo>
                  <a:pt x="52759" y="29877"/>
                </a:lnTo>
                <a:lnTo>
                  <a:pt x="29877" y="52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68308" y="842550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9877" y="52759"/>
                </a:moveTo>
                <a:lnTo>
                  <a:pt x="22881" y="52759"/>
                </a:lnTo>
                <a:lnTo>
                  <a:pt x="19516" y="52089"/>
                </a:lnTo>
                <a:lnTo>
                  <a:pt x="0" y="29877"/>
                </a:lnTo>
                <a:lnTo>
                  <a:pt x="0" y="22881"/>
                </a:lnTo>
                <a:lnTo>
                  <a:pt x="22881" y="0"/>
                </a:lnTo>
                <a:lnTo>
                  <a:pt x="29877" y="0"/>
                </a:lnTo>
                <a:lnTo>
                  <a:pt x="52759" y="26379"/>
                </a:lnTo>
                <a:lnTo>
                  <a:pt x="52759" y="29877"/>
                </a:lnTo>
                <a:lnTo>
                  <a:pt x="29877" y="52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68308" y="878427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9877" y="52758"/>
                </a:moveTo>
                <a:lnTo>
                  <a:pt x="22881" y="52758"/>
                </a:lnTo>
                <a:lnTo>
                  <a:pt x="19516" y="52089"/>
                </a:lnTo>
                <a:lnTo>
                  <a:pt x="0" y="29877"/>
                </a:lnTo>
                <a:lnTo>
                  <a:pt x="0" y="22881"/>
                </a:lnTo>
                <a:lnTo>
                  <a:pt x="22881" y="0"/>
                </a:lnTo>
                <a:lnTo>
                  <a:pt x="29877" y="0"/>
                </a:lnTo>
                <a:lnTo>
                  <a:pt x="52759" y="26379"/>
                </a:lnTo>
                <a:lnTo>
                  <a:pt x="52759" y="29877"/>
                </a:lnTo>
                <a:lnTo>
                  <a:pt x="29877" y="527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68308" y="91430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9877" y="52758"/>
                </a:moveTo>
                <a:lnTo>
                  <a:pt x="22881" y="52758"/>
                </a:lnTo>
                <a:lnTo>
                  <a:pt x="19516" y="52089"/>
                </a:lnTo>
                <a:lnTo>
                  <a:pt x="0" y="29877"/>
                </a:lnTo>
                <a:lnTo>
                  <a:pt x="0" y="22881"/>
                </a:lnTo>
                <a:lnTo>
                  <a:pt x="22881" y="0"/>
                </a:lnTo>
                <a:lnTo>
                  <a:pt x="29877" y="0"/>
                </a:lnTo>
                <a:lnTo>
                  <a:pt x="52759" y="26379"/>
                </a:lnTo>
                <a:lnTo>
                  <a:pt x="52759" y="29877"/>
                </a:lnTo>
                <a:lnTo>
                  <a:pt x="29877" y="527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68308" y="950179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9877" y="52759"/>
                </a:moveTo>
                <a:lnTo>
                  <a:pt x="22881" y="52759"/>
                </a:lnTo>
                <a:lnTo>
                  <a:pt x="19516" y="52089"/>
                </a:lnTo>
                <a:lnTo>
                  <a:pt x="0" y="29877"/>
                </a:lnTo>
                <a:lnTo>
                  <a:pt x="0" y="22881"/>
                </a:lnTo>
                <a:lnTo>
                  <a:pt x="22881" y="0"/>
                </a:lnTo>
                <a:lnTo>
                  <a:pt x="29877" y="0"/>
                </a:lnTo>
                <a:lnTo>
                  <a:pt x="52759" y="26379"/>
                </a:lnTo>
                <a:lnTo>
                  <a:pt x="52759" y="29877"/>
                </a:lnTo>
                <a:lnTo>
                  <a:pt x="29877" y="52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929878" y="7944730"/>
            <a:ext cx="1743075" cy="1680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solidFill>
                  <a:srgbClr val="FFFFFF"/>
                </a:solidFill>
                <a:latin typeface="Calibri"/>
                <a:cs typeface="Calibri"/>
              </a:rPr>
              <a:t>Detailed </a:t>
            </a:r>
            <a:r>
              <a:rPr sz="1450" spc="-2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endParaRPr sz="1450">
              <a:latin typeface="Calibri"/>
              <a:cs typeface="Calibri"/>
            </a:endParaRPr>
          </a:p>
          <a:p>
            <a:pPr marL="12700" marR="146685">
              <a:lnSpc>
                <a:spcPct val="162400"/>
              </a:lnSpc>
            </a:pPr>
            <a:r>
              <a:rPr sz="1450" spc="-20" dirty="0">
                <a:solidFill>
                  <a:srgbClr val="FFFFFF"/>
                </a:solidFill>
                <a:latin typeface="Calibri"/>
                <a:cs typeface="Calibri"/>
              </a:rPr>
              <a:t>High </a:t>
            </a: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Level </a:t>
            </a:r>
            <a:r>
              <a:rPr sz="1450" spc="-5" dirty="0">
                <a:solidFill>
                  <a:srgbClr val="FFFFFF"/>
                </a:solidFill>
                <a:latin typeface="Calibri"/>
                <a:cs typeface="Calibri"/>
              </a:rPr>
              <a:t>Design  </a:t>
            </a:r>
            <a:r>
              <a:rPr sz="1450" spc="-20" dirty="0">
                <a:solidFill>
                  <a:srgbClr val="FFFFFF"/>
                </a:solidFill>
                <a:latin typeface="Calibri"/>
                <a:cs typeface="Calibri"/>
              </a:rPr>
              <a:t>Low </a:t>
            </a: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Level </a:t>
            </a:r>
            <a:r>
              <a:rPr sz="1450" spc="-5" dirty="0">
                <a:solidFill>
                  <a:srgbClr val="FFFFFF"/>
                </a:solidFill>
                <a:latin typeface="Calibri"/>
                <a:cs typeface="Calibri"/>
              </a:rPr>
              <a:t>Design  </a:t>
            </a:r>
            <a:r>
              <a:rPr sz="1450" spc="-25" dirty="0">
                <a:solidFill>
                  <a:srgbClr val="FFFFFF"/>
                </a:solidFill>
                <a:latin typeface="Calibri"/>
                <a:cs typeface="Calibri"/>
              </a:rPr>
              <a:t>Architecture </a:t>
            </a:r>
            <a:r>
              <a:rPr sz="1450" spc="-5" dirty="0">
                <a:solidFill>
                  <a:srgbClr val="FFFFFF"/>
                </a:solidFill>
                <a:latin typeface="Calibri"/>
                <a:cs typeface="Calibri"/>
              </a:rPr>
              <a:t>Design  </a:t>
            </a:r>
            <a:r>
              <a:rPr sz="1450" spc="-30" dirty="0">
                <a:solidFill>
                  <a:srgbClr val="FFFFFF"/>
                </a:solidFill>
                <a:latin typeface="Calibri"/>
                <a:cs typeface="Calibri"/>
              </a:rPr>
              <a:t>Wireframe</a:t>
            </a:r>
            <a:r>
              <a:rPr sz="14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FFFFFF"/>
                </a:solidFill>
                <a:latin typeface="Calibri"/>
                <a:cs typeface="Calibri"/>
              </a:rPr>
              <a:t>Document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7065" y="250027"/>
            <a:ext cx="128143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spc="-25" dirty="0">
                <a:solidFill>
                  <a:srgbClr val="FFFFFF"/>
                </a:solidFill>
                <a:latin typeface="Calibri"/>
                <a:cs typeface="Calibri"/>
              </a:rPr>
              <a:t>Real</a:t>
            </a:r>
            <a:r>
              <a:rPr sz="225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="1" spc="-95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2825" y="2248902"/>
            <a:ext cx="245745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300" b="1" spc="-10" dirty="0">
                <a:solidFill>
                  <a:srgbClr val="FFDE58"/>
                </a:solidFill>
                <a:latin typeface="Calibri"/>
                <a:cs typeface="Calibri"/>
              </a:rPr>
              <a:t>Data </a:t>
            </a:r>
            <a:r>
              <a:rPr sz="2300" b="1" spc="5" dirty="0">
                <a:solidFill>
                  <a:srgbClr val="FFDE58"/>
                </a:solidFill>
                <a:latin typeface="Calibri"/>
                <a:cs typeface="Calibri"/>
              </a:rPr>
              <a:t>Pre-Processing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0677" y="3204784"/>
            <a:ext cx="1604010" cy="6477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>
              <a:lnSpc>
                <a:spcPts val="2210"/>
              </a:lnSpc>
              <a:spcBef>
                <a:spcPts val="570"/>
              </a:spcBef>
            </a:pPr>
            <a:r>
              <a:rPr sz="2250" b="1" spc="-40" dirty="0">
                <a:solidFill>
                  <a:srgbClr val="FFFFFF"/>
                </a:solidFill>
                <a:latin typeface="Calibri"/>
                <a:cs typeface="Calibri"/>
              </a:rPr>
              <a:t>Missing </a:t>
            </a:r>
            <a:r>
              <a:rPr sz="2250" b="1" spc="-55" dirty="0">
                <a:solidFill>
                  <a:srgbClr val="FFFFFF"/>
                </a:solidFill>
                <a:latin typeface="Calibri"/>
                <a:cs typeface="Calibri"/>
              </a:rPr>
              <a:t>Value  </a:t>
            </a:r>
            <a:r>
              <a:rPr sz="2250" b="1" spc="-20" dirty="0">
                <a:solidFill>
                  <a:srgbClr val="FFFFFF"/>
                </a:solidFill>
                <a:latin typeface="Calibri"/>
                <a:cs typeface="Calibri"/>
              </a:rPr>
              <a:t>Imputationss</a:t>
            </a:r>
            <a:endParaRPr sz="225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922" y="2818075"/>
            <a:ext cx="5333999" cy="4286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314162" y="7858224"/>
            <a:ext cx="4274185" cy="1049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700" b="1" spc="-105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sz="6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1727"/>
            <a:ext cx="2783940" cy="14638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87426" y="7794702"/>
            <a:ext cx="3218663" cy="14644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964" y="1083145"/>
            <a:ext cx="8659495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b="0" spc="25" dirty="0">
                <a:latin typeface="Calibri"/>
                <a:cs typeface="Calibri"/>
              </a:rPr>
              <a:t>Data </a:t>
            </a:r>
            <a:r>
              <a:rPr sz="7900" b="0" spc="280" dirty="0">
                <a:latin typeface="Calibri"/>
                <a:cs typeface="Calibri"/>
              </a:rPr>
              <a:t>Set</a:t>
            </a:r>
            <a:r>
              <a:rPr sz="7900" b="0" spc="365" dirty="0">
                <a:latin typeface="Calibri"/>
                <a:cs typeface="Calibri"/>
              </a:rPr>
              <a:t> </a:t>
            </a:r>
            <a:r>
              <a:rPr sz="7900" b="0" spc="-65" dirty="0">
                <a:latin typeface="Calibri"/>
                <a:cs typeface="Calibri"/>
              </a:rPr>
              <a:t>Information</a:t>
            </a:r>
            <a:endParaRPr sz="79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8968" y="3336237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8968" y="5022162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8968" y="6708087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58968" y="8394012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50919" y="3023709"/>
            <a:ext cx="9462770" cy="616643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685"/>
              </a:spcBef>
            </a:pPr>
            <a:r>
              <a:rPr sz="3200" b="1" spc="160" dirty="0">
                <a:solidFill>
                  <a:srgbClr val="FFFFFF"/>
                </a:solidFill>
                <a:latin typeface="Calibri"/>
                <a:cs typeface="Calibri"/>
              </a:rPr>
              <a:t>SL </a:t>
            </a:r>
            <a:r>
              <a:rPr sz="3200" b="1" spc="-18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3200" b="1" spc="-31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3200" b="1" spc="10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3200" b="1" spc="-4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80" dirty="0">
                <a:solidFill>
                  <a:srgbClr val="FFFFFF"/>
                </a:solidFill>
                <a:latin typeface="Calibri"/>
                <a:cs typeface="Calibri"/>
              </a:rPr>
              <a:t>ID: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dirty="0">
                <a:solidFill>
                  <a:srgbClr val="FF8B45"/>
                </a:solidFill>
                <a:latin typeface="Calibri"/>
                <a:cs typeface="Calibri"/>
              </a:rPr>
              <a:t>Represents</a:t>
            </a:r>
            <a:r>
              <a:rPr sz="3200" spc="80" dirty="0">
                <a:solidFill>
                  <a:srgbClr val="FF8B45"/>
                </a:solidFill>
                <a:latin typeface="Calibri"/>
                <a:cs typeface="Calibri"/>
              </a:rPr>
              <a:t> </a:t>
            </a:r>
            <a:r>
              <a:rPr sz="3200" spc="-65" dirty="0">
                <a:solidFill>
                  <a:srgbClr val="FF8B45"/>
                </a:solidFill>
                <a:latin typeface="Calibri"/>
                <a:cs typeface="Calibri"/>
              </a:rPr>
              <a:t>Index.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 dirty="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</a:pPr>
            <a:r>
              <a:rPr sz="3200" b="1" spc="-210" dirty="0">
                <a:solidFill>
                  <a:srgbClr val="FFFFFF"/>
                </a:solidFill>
                <a:latin typeface="Calibri"/>
                <a:cs typeface="Calibri"/>
              </a:rPr>
              <a:t>BMI: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dirty="0">
                <a:solidFill>
                  <a:srgbClr val="FF8B45"/>
                </a:solidFill>
                <a:latin typeface="Calibri"/>
                <a:cs typeface="Calibri"/>
              </a:rPr>
              <a:t>Represents </a:t>
            </a:r>
            <a:r>
              <a:rPr sz="3200" spc="-45" dirty="0">
                <a:solidFill>
                  <a:srgbClr val="FF8B45"/>
                </a:solidFill>
                <a:latin typeface="Calibri"/>
                <a:cs typeface="Calibri"/>
              </a:rPr>
              <a:t>body </a:t>
            </a:r>
            <a:r>
              <a:rPr sz="3200" spc="55" dirty="0">
                <a:solidFill>
                  <a:srgbClr val="FF8B45"/>
                </a:solidFill>
                <a:latin typeface="Calibri"/>
                <a:cs typeface="Calibri"/>
              </a:rPr>
              <a:t>fat </a:t>
            </a:r>
            <a:r>
              <a:rPr sz="3200" spc="15" dirty="0">
                <a:solidFill>
                  <a:srgbClr val="FF8B45"/>
                </a:solidFill>
                <a:latin typeface="Calibri"/>
                <a:cs typeface="Calibri"/>
              </a:rPr>
              <a:t>based </a:t>
            </a:r>
            <a:r>
              <a:rPr sz="3200" spc="-70" dirty="0">
                <a:solidFill>
                  <a:srgbClr val="FF8B45"/>
                </a:solidFill>
                <a:latin typeface="Calibri"/>
                <a:cs typeface="Calibri"/>
              </a:rPr>
              <a:t>on </a:t>
            </a:r>
            <a:r>
              <a:rPr sz="3200" spc="-20" dirty="0">
                <a:solidFill>
                  <a:srgbClr val="FF8B45"/>
                </a:solidFill>
                <a:latin typeface="Calibri"/>
                <a:cs typeface="Calibri"/>
              </a:rPr>
              <a:t>Height </a:t>
            </a:r>
            <a:r>
              <a:rPr sz="3200" spc="-5" dirty="0">
                <a:solidFill>
                  <a:srgbClr val="FF8B45"/>
                </a:solidFill>
                <a:latin typeface="Calibri"/>
                <a:cs typeface="Calibri"/>
              </a:rPr>
              <a:t>and</a:t>
            </a:r>
            <a:r>
              <a:rPr sz="3200" spc="670" dirty="0">
                <a:solidFill>
                  <a:srgbClr val="FF8B45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FF8B45"/>
                </a:solidFill>
                <a:latin typeface="Calibri"/>
                <a:cs typeface="Calibri"/>
              </a:rPr>
              <a:t>Weight.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 dirty="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</a:pPr>
            <a:r>
              <a:rPr sz="3200" b="1" spc="-215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3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Score: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lang="en-US" sz="3200" dirty="0">
                <a:solidFill>
                  <a:srgbClr val="FF8B45"/>
                </a:solidFill>
                <a:latin typeface="Calibri"/>
                <a:cs typeface="Calibri"/>
              </a:rPr>
              <a:t>Ob score It's related to previous history of pregnancy (Gravidity, </a:t>
            </a:r>
            <a:r>
              <a:rPr lang="en-US" sz="3200" dirty="0" err="1">
                <a:solidFill>
                  <a:srgbClr val="FF8B45"/>
                </a:solidFill>
                <a:latin typeface="Calibri"/>
                <a:cs typeface="Calibri"/>
              </a:rPr>
              <a:t>Pavity</a:t>
            </a:r>
            <a:r>
              <a:rPr lang="en-US" sz="3200" dirty="0">
                <a:solidFill>
                  <a:srgbClr val="FF8B45"/>
                </a:solidFill>
                <a:latin typeface="Calibri"/>
                <a:cs typeface="Calibri"/>
              </a:rPr>
              <a:t>, </a:t>
            </a:r>
            <a:r>
              <a:rPr lang="en-US" sz="3200" dirty="0" err="1">
                <a:solidFill>
                  <a:srgbClr val="FF8B45"/>
                </a:solidFill>
                <a:latin typeface="Calibri"/>
                <a:cs typeface="Calibri"/>
              </a:rPr>
              <a:t>Abortation</a:t>
            </a:r>
            <a:r>
              <a:rPr lang="en-US" sz="3200" dirty="0">
                <a:solidFill>
                  <a:srgbClr val="FF8B45"/>
                </a:solidFill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b="1" spc="-11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3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95" dirty="0">
                <a:solidFill>
                  <a:srgbClr val="FFFFFF"/>
                </a:solidFill>
                <a:latin typeface="Calibri"/>
                <a:cs typeface="Calibri"/>
              </a:rPr>
              <a:t>Mode:</a:t>
            </a:r>
            <a:endParaRPr sz="32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585"/>
              </a:spcBef>
            </a:pPr>
            <a:r>
              <a:rPr sz="3200" spc="-165" dirty="0">
                <a:solidFill>
                  <a:srgbClr val="FF8B45"/>
                </a:solidFill>
                <a:latin typeface="Calibri"/>
                <a:cs typeface="Calibri"/>
              </a:rPr>
              <a:t>Mode </a:t>
            </a:r>
            <a:r>
              <a:rPr sz="3200" spc="-25" dirty="0">
                <a:solidFill>
                  <a:srgbClr val="FF8B45"/>
                </a:solidFill>
                <a:latin typeface="Calibri"/>
                <a:cs typeface="Calibri"/>
              </a:rPr>
              <a:t>of </a:t>
            </a:r>
            <a:r>
              <a:rPr sz="3200" spc="-35" dirty="0">
                <a:solidFill>
                  <a:srgbClr val="FF8B45"/>
                </a:solidFill>
                <a:latin typeface="Calibri"/>
                <a:cs typeface="Calibri"/>
              </a:rPr>
              <a:t>delivery </a:t>
            </a:r>
            <a:r>
              <a:rPr sz="3200" spc="55" dirty="0">
                <a:solidFill>
                  <a:srgbClr val="FF8B45"/>
                </a:solidFill>
                <a:latin typeface="Calibri"/>
                <a:cs typeface="Calibri"/>
              </a:rPr>
              <a:t>&lt;- </a:t>
            </a:r>
            <a:r>
              <a:rPr sz="3200" spc="-10" dirty="0">
                <a:solidFill>
                  <a:srgbClr val="FF8B45"/>
                </a:solidFill>
                <a:latin typeface="Calibri"/>
                <a:cs typeface="Calibri"/>
              </a:rPr>
              <a:t>Target</a:t>
            </a:r>
            <a:r>
              <a:rPr sz="3200" spc="30" dirty="0">
                <a:solidFill>
                  <a:srgbClr val="FF8B45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8B45"/>
                </a:solidFill>
                <a:latin typeface="Calibri"/>
                <a:cs typeface="Calibri"/>
              </a:rPr>
              <a:t>Variable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8442" y="3495523"/>
            <a:ext cx="0" cy="5763260"/>
          </a:xfrm>
          <a:custGeom>
            <a:avLst/>
            <a:gdLst/>
            <a:ahLst/>
            <a:cxnLst/>
            <a:rect l="l" t="t" r="r" b="b"/>
            <a:pathLst>
              <a:path h="5763259">
                <a:moveTo>
                  <a:pt x="0" y="5762725"/>
                </a:moveTo>
                <a:lnTo>
                  <a:pt x="0" y="0"/>
                </a:lnTo>
              </a:path>
            </a:pathLst>
          </a:custGeom>
          <a:ln w="285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1727"/>
            <a:ext cx="2783940" cy="14638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87426" y="7794702"/>
            <a:ext cx="3218663" cy="14644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0" y="533495"/>
            <a:ext cx="8659495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7900" b="0" spc="25" dirty="0"/>
              <a:t>Continue</a:t>
            </a:r>
            <a:endParaRPr sz="7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6616" y="2628900"/>
            <a:ext cx="11071381" cy="681276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685"/>
              </a:spcBef>
            </a:pPr>
            <a:r>
              <a:rPr lang="en-US" sz="3200" b="1" spc="160" dirty="0">
                <a:solidFill>
                  <a:srgbClr val="FFFFFF"/>
                </a:solidFill>
                <a:latin typeface="Calibri"/>
                <a:cs typeface="Calibri"/>
              </a:rPr>
              <a:t>Consistency Score: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lang="en-US" sz="3200" dirty="0">
                <a:solidFill>
                  <a:srgbClr val="FF8B45"/>
                </a:solidFill>
                <a:latin typeface="Calibri"/>
                <a:cs typeface="Calibri"/>
              </a:rPr>
              <a:t>Consistency score It's used to check the softness of Cervix (0 &amp; 2)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endParaRPr sz="4100" dirty="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</a:pPr>
            <a:r>
              <a:rPr lang="en-US" sz="3200" b="1" spc="-210" dirty="0">
                <a:solidFill>
                  <a:srgbClr val="FFFFFF"/>
                </a:solidFill>
                <a:latin typeface="Calibri"/>
                <a:cs typeface="Calibri"/>
              </a:rPr>
              <a:t>Position Score</a:t>
            </a:r>
            <a:r>
              <a:rPr sz="3200" b="1" spc="-2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lang="en-US" sz="3200" dirty="0">
                <a:solidFill>
                  <a:srgbClr val="FF8B45"/>
                </a:solidFill>
                <a:latin typeface="Calibri"/>
                <a:cs typeface="Calibri"/>
              </a:rPr>
              <a:t>Position score is to check the position of the baby (Ex : head first Position &amp; Angles)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endParaRPr sz="4100" dirty="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</a:pPr>
            <a:r>
              <a:rPr lang="en-US" sz="3200" b="1" spc="30" dirty="0">
                <a:solidFill>
                  <a:srgbClr val="FFFFFF"/>
                </a:solidFill>
                <a:latin typeface="Calibri"/>
                <a:cs typeface="Calibri"/>
              </a:rPr>
              <a:t>Effacement Score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lang="en-US" sz="3200" dirty="0">
                <a:solidFill>
                  <a:srgbClr val="FF8B45"/>
                </a:solidFill>
                <a:latin typeface="Calibri"/>
                <a:cs typeface="Calibri"/>
              </a:rPr>
              <a:t>Effacement score used to check cervix expressed to thin or short (0 &amp; 1) below and above 80%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b="1" spc="-110" dirty="0">
                <a:solidFill>
                  <a:srgbClr val="FFFFFF"/>
                </a:solidFill>
                <a:latin typeface="Calibri"/>
                <a:cs typeface="Calibri"/>
              </a:rPr>
              <a:t>Dilation</a:t>
            </a:r>
            <a:r>
              <a:rPr lang="en-US" sz="3200" b="1" spc="-110" dirty="0">
                <a:solidFill>
                  <a:srgbClr val="FFFFFF"/>
                </a:solidFill>
                <a:latin typeface="Calibri"/>
                <a:cs typeface="Calibri"/>
              </a:rPr>
              <a:t> Score</a:t>
            </a:r>
            <a:r>
              <a:rPr sz="3200" b="1" spc="-19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585"/>
              </a:spcBef>
            </a:pPr>
            <a:r>
              <a:rPr lang="en-US" sz="3200" spc="-165" dirty="0">
                <a:solidFill>
                  <a:srgbClr val="FF8B45"/>
                </a:solidFill>
                <a:latin typeface="Calibri"/>
                <a:cs typeface="Calibri"/>
              </a:rPr>
              <a:t>Dilation Score is opening of cervix (Which comes 0cm to 10cm)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8442" y="3495523"/>
            <a:ext cx="0" cy="5763260"/>
          </a:xfrm>
          <a:custGeom>
            <a:avLst/>
            <a:gdLst/>
            <a:ahLst/>
            <a:cxnLst/>
            <a:rect l="l" t="t" r="r" b="b"/>
            <a:pathLst>
              <a:path h="5763259">
                <a:moveTo>
                  <a:pt x="0" y="5762725"/>
                </a:moveTo>
                <a:lnTo>
                  <a:pt x="0" y="0"/>
                </a:lnTo>
              </a:path>
            </a:pathLst>
          </a:custGeom>
          <a:ln w="285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47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B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453</Words>
  <Application>Microsoft Office PowerPoint</Application>
  <PresentationFormat>Custom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Consolas</vt:lpstr>
      <vt:lpstr>Lucida Sans</vt:lpstr>
      <vt:lpstr>Times New Roman</vt:lpstr>
      <vt:lpstr>Office Theme</vt:lpstr>
      <vt:lpstr>Delivery of a  Pregnant women</vt:lpstr>
      <vt:lpstr>PROJECT ATTRIBUTES</vt:lpstr>
      <vt:lpstr>OBJECTIVE</vt:lpstr>
      <vt:lpstr>Background</vt:lpstr>
      <vt:lpstr>Scope</vt:lpstr>
      <vt:lpstr>Benefits</vt:lpstr>
      <vt:lpstr>PowerPoint Presentation</vt:lpstr>
      <vt:lpstr>Data Set Information</vt:lpstr>
      <vt:lpstr>Continue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of a  Pregnant women</dc:title>
  <cp:lastModifiedBy>dhrub hajong</cp:lastModifiedBy>
  <cp:revision>3</cp:revision>
  <dcterms:created xsi:type="dcterms:W3CDTF">2022-10-03T04:59:17Z</dcterms:created>
  <dcterms:modified xsi:type="dcterms:W3CDTF">2022-11-21T07:55:36Z</dcterms:modified>
</cp:coreProperties>
</file>