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57" r:id="rId7"/>
    <p:sldId id="270" r:id="rId8"/>
    <p:sldId id="262" r:id="rId9"/>
    <p:sldId id="263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4/2/2022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p:transition spd="slow">
    <p:randomBar dir="vert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org/github/pranalibose/Kaggle-Notebooks/blob/main/Job-a-thon%20March%202022/Code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587951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</a:rPr>
              <a:t>Amazing bank - Identifying Defaulters</a:t>
            </a: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65546" y="685800"/>
            <a:ext cx="3288432" cy="638944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828800"/>
            <a:ext cx="9601200" cy="11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answer the questions a similar classification problem has been taken as a reference and the steps have been performed on a dummy dataset.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51467-4761-4705-835C-C27D37AA2043}"/>
              </a:ext>
            </a:extLst>
          </p:cNvPr>
          <p:cNvSpPr txBox="1"/>
          <p:nvPr/>
        </p:nvSpPr>
        <p:spPr>
          <a:xfrm>
            <a:off x="1293814" y="3645024"/>
            <a:ext cx="8547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Kindly view the detailed solution along with example </a:t>
            </a:r>
            <a:r>
              <a:rPr lang="en-US" sz="2400" dirty="0">
                <a:hlinkClick r:id="rId2"/>
              </a:rPr>
              <a:t>here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188640"/>
            <a:ext cx="3792487" cy="701824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5932A-1CD6-4CB7-A744-8292AC43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1196752"/>
            <a:ext cx="5256584" cy="1730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EAA33B-9402-4B3B-B8BB-FA63882A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4149080"/>
            <a:ext cx="4410281" cy="2333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04596-3875-4C10-9589-828CF4E3D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733" y="3598277"/>
            <a:ext cx="3664104" cy="2981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2FF11C-2D4B-443C-A1A0-7F26BCBFF8FF}"/>
              </a:ext>
            </a:extLst>
          </p:cNvPr>
          <p:cNvSpPr txBox="1"/>
          <p:nvPr/>
        </p:nvSpPr>
        <p:spPr>
          <a:xfrm>
            <a:off x="8559590" y="74697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 1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8CF15-6CC9-49E2-9C4F-2FE4132F1756}"/>
              </a:ext>
            </a:extLst>
          </p:cNvPr>
          <p:cNvSpPr txBox="1"/>
          <p:nvPr/>
        </p:nvSpPr>
        <p:spPr>
          <a:xfrm>
            <a:off x="2349996" y="378397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 2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BF593-C1EB-4388-AA96-F84C8EAC8873}"/>
              </a:ext>
            </a:extLst>
          </p:cNvPr>
          <p:cNvSpPr txBox="1"/>
          <p:nvPr/>
        </p:nvSpPr>
        <p:spPr>
          <a:xfrm>
            <a:off x="8559590" y="3202816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 3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6FB8B-A2F8-4408-B027-6B0535225D6A}"/>
              </a:ext>
            </a:extLst>
          </p:cNvPr>
          <p:cNvSpPr txBox="1"/>
          <p:nvPr/>
        </p:nvSpPr>
        <p:spPr>
          <a:xfrm>
            <a:off x="549796" y="1340768"/>
            <a:ext cx="55355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1: </a:t>
            </a:r>
            <a:r>
              <a:rPr lang="en-US" i="1" dirty="0"/>
              <a:t>Age</a:t>
            </a:r>
            <a:r>
              <a:rPr lang="en-US" dirty="0"/>
              <a:t> is almost normally distributed but </a:t>
            </a:r>
          </a:p>
          <a:p>
            <a:r>
              <a:rPr lang="en-US" dirty="0"/>
              <a:t>          </a:t>
            </a:r>
            <a:r>
              <a:rPr lang="en-US" i="1" dirty="0"/>
              <a:t>Balance</a:t>
            </a:r>
            <a:r>
              <a:rPr lang="en-US" dirty="0"/>
              <a:t> is right skewed.</a:t>
            </a:r>
          </a:p>
          <a:p>
            <a:endParaRPr lang="en-US" dirty="0"/>
          </a:p>
          <a:p>
            <a:r>
              <a:rPr lang="en-US" dirty="0"/>
              <a:t>Fig 2: Elderly people are more likely to churn</a:t>
            </a:r>
          </a:p>
          <a:p>
            <a:endParaRPr lang="en-US" dirty="0"/>
          </a:p>
          <a:p>
            <a:r>
              <a:rPr lang="en-US" dirty="0"/>
              <a:t>Fig 3: </a:t>
            </a:r>
            <a:r>
              <a:rPr lang="en-US" i="1" dirty="0"/>
              <a:t>Age</a:t>
            </a:r>
            <a:r>
              <a:rPr lang="en-US" dirty="0"/>
              <a:t> is highly correlated with target column.</a:t>
            </a:r>
          </a:p>
          <a:p>
            <a:r>
              <a:rPr lang="en-US" dirty="0"/>
              <a:t>          Other features are negligibly correlated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260648"/>
            <a:ext cx="7608912" cy="54327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Comparison and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9A578-47F6-45B1-89B9-7DDA98A1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265" y="1194479"/>
            <a:ext cx="2544940" cy="1728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79425-220D-4305-9D69-9ABC5FAF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8" y="1208122"/>
            <a:ext cx="2544940" cy="1714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0A1F2B-B4E7-48C8-B51B-6D94CFA7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18" y="3429000"/>
            <a:ext cx="5723921" cy="29988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D94822-43BF-41D1-8832-4EF6EFBEBE25}"/>
              </a:ext>
            </a:extLst>
          </p:cNvPr>
          <p:cNvSpPr txBox="1"/>
          <p:nvPr/>
        </p:nvSpPr>
        <p:spPr>
          <a:xfrm>
            <a:off x="6408172" y="886702"/>
            <a:ext cx="14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Forest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F2A83-DDB9-4CE0-8082-28182AA461FF}"/>
              </a:ext>
            </a:extLst>
          </p:cNvPr>
          <p:cNvSpPr txBox="1"/>
          <p:nvPr/>
        </p:nvSpPr>
        <p:spPr>
          <a:xfrm>
            <a:off x="9576618" y="877101"/>
            <a:ext cx="1846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Logistic Regression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CACDB-095B-494C-969B-FA03011AC06B}"/>
              </a:ext>
            </a:extLst>
          </p:cNvPr>
          <p:cNvSpPr txBox="1"/>
          <p:nvPr/>
        </p:nvSpPr>
        <p:spPr>
          <a:xfrm>
            <a:off x="7798668" y="3075566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 Comparison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727F43-D359-4428-9130-17BC00544ED4}"/>
              </a:ext>
            </a:extLst>
          </p:cNvPr>
          <p:cNvSpPr txBox="1"/>
          <p:nvPr/>
        </p:nvSpPr>
        <p:spPr>
          <a:xfrm>
            <a:off x="132178" y="1245048"/>
            <a:ext cx="573586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ROC-AUC curve shows the model performance </a:t>
            </a:r>
          </a:p>
          <a:p>
            <a:r>
              <a:rPr lang="en-US" sz="1600" dirty="0"/>
              <a:t>    by plotting the false positive rate to true positive rate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the skewness of the curve towards the </a:t>
            </a:r>
          </a:p>
          <a:p>
            <a:r>
              <a:rPr lang="en-US" sz="1600" dirty="0"/>
              <a:t>    upper left corner higher is the area under the </a:t>
            </a:r>
          </a:p>
          <a:p>
            <a:r>
              <a:rPr lang="en-US" sz="1600" dirty="0"/>
              <a:t>    roc curve and better is the model performance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showed a tremendous </a:t>
            </a:r>
          </a:p>
          <a:p>
            <a:r>
              <a:rPr lang="en-US" sz="1600" dirty="0"/>
              <a:t>    performance but it is likely to overfit.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Stacking is basically a custom ensemble </a:t>
            </a:r>
          </a:p>
          <a:p>
            <a:r>
              <a:rPr lang="en-US" sz="1600" dirty="0"/>
              <a:t>    technique where we can combine models of our choice.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Random Forest and Stacking are ensemble </a:t>
            </a:r>
          </a:p>
          <a:p>
            <a:r>
              <a:rPr lang="en-US" sz="1600" dirty="0"/>
              <a:t>     techniques but there is a drastic difference in </a:t>
            </a:r>
          </a:p>
          <a:p>
            <a:r>
              <a:rPr lang="en-US" sz="1600" dirty="0"/>
              <a:t>     their performance.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models have achieved around 64% accuracy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4944616" cy="68728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EE973-E994-4A1A-8E44-1F4BED8F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88" y="2276872"/>
            <a:ext cx="5832648" cy="2937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5C4B4-CEA6-4F85-B254-44841F83E8CE}"/>
              </a:ext>
            </a:extLst>
          </p:cNvPr>
          <p:cNvSpPr txBox="1"/>
          <p:nvPr/>
        </p:nvSpPr>
        <p:spPr>
          <a:xfrm>
            <a:off x="189756" y="938644"/>
            <a:ext cx="119587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Feature Importance: It gives a very clear idea on which feature is the strongest in terms of determining the target variable. </a:t>
            </a:r>
          </a:p>
          <a:p>
            <a:r>
              <a:rPr lang="en-US" sz="1600" dirty="0"/>
              <a:t>From the above representation Age and Vintage feature are the most effective features. The bank should focus on these </a:t>
            </a:r>
          </a:p>
          <a:p>
            <a:r>
              <a:rPr lang="en-US" sz="1600" dirty="0"/>
              <a:t>features to reduce the churn rate. Also, the number of product holdings and whether a customer has a credit card </a:t>
            </a:r>
          </a:p>
          <a:p>
            <a:r>
              <a:rPr lang="en-US" sz="1600" dirty="0"/>
              <a:t>contributes the least in target prediction.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A1DDB-8425-4C81-AB3C-AA57A4A83298}"/>
              </a:ext>
            </a:extLst>
          </p:cNvPr>
          <p:cNvSpPr txBox="1"/>
          <p:nvPr/>
        </p:nvSpPr>
        <p:spPr>
          <a:xfrm>
            <a:off x="189756" y="5517232"/>
            <a:ext cx="1126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Summary: One important takeaway is new customers are more likely to churn and also customers with high income </a:t>
            </a:r>
          </a:p>
          <a:p>
            <a:r>
              <a:rPr lang="en-US" sz="1600" dirty="0"/>
              <a:t>are hard to retain. The Bank can focus on these 2 groups to bring down the churn rate.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980173-39BD-4807-923C-221BD3D865A9}"/>
              </a:ext>
            </a:extLst>
          </p:cNvPr>
          <p:cNvSpPr txBox="1"/>
          <p:nvPr/>
        </p:nvSpPr>
        <p:spPr>
          <a:xfrm>
            <a:off x="4649433" y="3075057"/>
            <a:ext cx="28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You!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314</TotalTime>
  <Words>324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</vt:lpstr>
      <vt:lpstr>Woodgrain 16x9</vt:lpstr>
      <vt:lpstr>Case Study I</vt:lpstr>
      <vt:lpstr>Assumptions</vt:lpstr>
      <vt:lpstr>Key Insights</vt:lpstr>
      <vt:lpstr>Model Comparison and 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I</dc:title>
  <dc:creator>Pranali</dc:creator>
  <cp:lastModifiedBy>Pranali</cp:lastModifiedBy>
  <cp:revision>27</cp:revision>
  <dcterms:created xsi:type="dcterms:W3CDTF">2022-04-01T09:17:48Z</dcterms:created>
  <dcterms:modified xsi:type="dcterms:W3CDTF">2022-04-02T16:45:23Z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