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72" r:id="rId3"/>
    <p:sldId id="265" r:id="rId4"/>
    <p:sldId id="266" r:id="rId5"/>
    <p:sldId id="301" r:id="rId6"/>
    <p:sldId id="273" r:id="rId7"/>
    <p:sldId id="274" r:id="rId8"/>
    <p:sldId id="275" r:id="rId9"/>
    <p:sldId id="276" r:id="rId10"/>
    <p:sldId id="277" r:id="rId11"/>
    <p:sldId id="278" r:id="rId12"/>
    <p:sldId id="279" r:id="rId13"/>
    <p:sldId id="280" r:id="rId14"/>
    <p:sldId id="281" r:id="rId15"/>
    <p:sldId id="282" r:id="rId16"/>
    <p:sldId id="283" r:id="rId17"/>
    <p:sldId id="289" r:id="rId18"/>
    <p:sldId id="284" r:id="rId19"/>
    <p:sldId id="300" r:id="rId20"/>
    <p:sldId id="296" r:id="rId21"/>
    <p:sldId id="285" r:id="rId22"/>
    <p:sldId id="286" r:id="rId23"/>
    <p:sldId id="299" r:id="rId24"/>
    <p:sldId id="287" r:id="rId25"/>
    <p:sldId id="288" r:id="rId26"/>
    <p:sldId id="290" r:id="rId27"/>
    <p:sldId id="291" r:id="rId28"/>
    <p:sldId id="298" r:id="rId29"/>
    <p:sldId id="292" r:id="rId30"/>
    <p:sldId id="294" r:id="rId31"/>
    <p:sldId id="295" r:id="rId32"/>
    <p:sldId id="297" r:id="rId33"/>
    <p:sldId id="302"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84"/>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3/31/2022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3/31/2022</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3/31/2022</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3/31/2022</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3/31/2022</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3/31/2022</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3/31/2022</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3/31/2022</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3/31/2022</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3/31/2022</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1196752"/>
            <a:ext cx="4201616" cy="1622648"/>
          </a:xfrm>
        </p:spPr>
        <p:txBody>
          <a:bodyPr>
            <a:normAutofit/>
          </a:bodyPr>
          <a:lstStyle/>
          <a:p>
            <a:r>
              <a:rPr lang="en-US" dirty="0"/>
              <a:t>Customer Segmentation</a:t>
            </a:r>
          </a:p>
        </p:txBody>
      </p:sp>
      <p:sp>
        <p:nvSpPr>
          <p:cNvPr id="3" name="Subtitle 2"/>
          <p:cNvSpPr>
            <a:spLocks noGrp="1"/>
          </p:cNvSpPr>
          <p:nvPr>
            <p:ph type="subTitle" idx="1"/>
          </p:nvPr>
        </p:nvSpPr>
        <p:spPr/>
        <p:txBody>
          <a:bodyPr/>
          <a:lstStyle/>
          <a:p>
            <a:r>
              <a:rPr lang="en-IN" dirty="0"/>
              <a:t>Visualisation to understand customer behaviour and key takeaways.</a:t>
            </a:r>
          </a:p>
          <a:p>
            <a:endParaRPr lang="en-US" dirty="0"/>
          </a:p>
        </p:txBody>
      </p:sp>
      <p:sp>
        <p:nvSpPr>
          <p:cNvPr id="4" name="TextBox 3">
            <a:extLst>
              <a:ext uri="{FF2B5EF4-FFF2-40B4-BE49-F238E27FC236}">
                <a16:creationId xmlns:a16="http://schemas.microsoft.com/office/drawing/2014/main" id="{51159A5E-1D5E-4208-83CD-C46443195D09}"/>
              </a:ext>
            </a:extLst>
          </p:cNvPr>
          <p:cNvSpPr txBox="1"/>
          <p:nvPr/>
        </p:nvSpPr>
        <p:spPr>
          <a:xfrm>
            <a:off x="10788361" y="6224351"/>
            <a:ext cx="1500327" cy="646331"/>
          </a:xfrm>
          <a:prstGeom prst="rect">
            <a:avLst/>
          </a:prstGeom>
          <a:noFill/>
        </p:spPr>
        <p:txBody>
          <a:bodyPr wrap="square" rtlCol="0">
            <a:spAutoFit/>
          </a:bodyPr>
          <a:lstStyle/>
          <a:p>
            <a:r>
              <a:rPr lang="en-US" dirty="0"/>
              <a:t>Pranali Bose</a:t>
            </a:r>
          </a:p>
          <a:p>
            <a:r>
              <a:rPr lang="en-US" dirty="0"/>
              <a:t>April-2022</a:t>
            </a:r>
            <a:endParaRPr lang="en-IN" dirty="0"/>
          </a:p>
        </p:txBody>
      </p:sp>
    </p:spTree>
    <p:extLst>
      <p:ext uri="{BB962C8B-B14F-4D97-AF65-F5344CB8AC3E}">
        <p14:creationId xmlns:p14="http://schemas.microsoft.com/office/powerpoint/2010/main" val="5760909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E8F0-A88D-41C2-85C5-3FD56B22B58B}"/>
              </a:ext>
            </a:extLst>
          </p:cNvPr>
          <p:cNvSpPr>
            <a:spLocks noGrp="1"/>
          </p:cNvSpPr>
          <p:nvPr>
            <p:ph type="title"/>
          </p:nvPr>
        </p:nvSpPr>
        <p:spPr/>
        <p:txBody>
          <a:bodyPr/>
          <a:lstStyle/>
          <a:p>
            <a:r>
              <a:rPr lang="en-US" dirty="0"/>
              <a:t>When are customers most likely to purchase?</a:t>
            </a:r>
            <a:endParaRPr lang="en-IN" dirty="0"/>
          </a:p>
        </p:txBody>
      </p:sp>
      <p:pic>
        <p:nvPicPr>
          <p:cNvPr id="3" name="Picture 2">
            <a:extLst>
              <a:ext uri="{FF2B5EF4-FFF2-40B4-BE49-F238E27FC236}">
                <a16:creationId xmlns:a16="http://schemas.microsoft.com/office/drawing/2014/main" id="{34A75301-0C6E-4C81-B7BC-83A0B287BD4D}"/>
              </a:ext>
            </a:extLst>
          </p:cNvPr>
          <p:cNvPicPr>
            <a:picLocks noChangeAspect="1"/>
          </p:cNvPicPr>
          <p:nvPr/>
        </p:nvPicPr>
        <p:blipFill>
          <a:blip r:embed="rId2"/>
          <a:stretch>
            <a:fillRect/>
          </a:stretch>
        </p:blipFill>
        <p:spPr>
          <a:xfrm>
            <a:off x="1199456" y="1844824"/>
            <a:ext cx="8496944" cy="4454995"/>
          </a:xfrm>
          <a:prstGeom prst="rect">
            <a:avLst/>
          </a:prstGeom>
        </p:spPr>
      </p:pic>
    </p:spTree>
    <p:extLst>
      <p:ext uri="{BB962C8B-B14F-4D97-AF65-F5344CB8AC3E}">
        <p14:creationId xmlns:p14="http://schemas.microsoft.com/office/powerpoint/2010/main" val="33376512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571-282B-489A-8F20-6DE9EF4AD30B}"/>
              </a:ext>
            </a:extLst>
          </p:cNvPr>
          <p:cNvSpPr>
            <a:spLocks noGrp="1"/>
          </p:cNvSpPr>
          <p:nvPr>
            <p:ph type="title"/>
          </p:nvPr>
        </p:nvSpPr>
        <p:spPr/>
        <p:txBody>
          <a:bodyPr/>
          <a:lstStyle/>
          <a:p>
            <a:r>
              <a:rPr lang="en-US" dirty="0"/>
              <a:t>Identify the popular keywords</a:t>
            </a:r>
            <a:endParaRPr lang="en-IN" dirty="0"/>
          </a:p>
        </p:txBody>
      </p:sp>
      <p:pic>
        <p:nvPicPr>
          <p:cNvPr id="3" name="Picture 2">
            <a:extLst>
              <a:ext uri="{FF2B5EF4-FFF2-40B4-BE49-F238E27FC236}">
                <a16:creationId xmlns:a16="http://schemas.microsoft.com/office/drawing/2014/main" id="{B2DD9C10-BB36-40CA-9CB0-6F6031EBA1B6}"/>
              </a:ext>
            </a:extLst>
          </p:cNvPr>
          <p:cNvPicPr>
            <a:picLocks noChangeAspect="1"/>
          </p:cNvPicPr>
          <p:nvPr/>
        </p:nvPicPr>
        <p:blipFill>
          <a:blip r:embed="rId2"/>
          <a:stretch>
            <a:fillRect/>
          </a:stretch>
        </p:blipFill>
        <p:spPr>
          <a:xfrm>
            <a:off x="1199456" y="2204864"/>
            <a:ext cx="7258050" cy="3600450"/>
          </a:xfrm>
          <a:prstGeom prst="rect">
            <a:avLst/>
          </a:prstGeom>
        </p:spPr>
      </p:pic>
    </p:spTree>
    <p:extLst>
      <p:ext uri="{BB962C8B-B14F-4D97-AF65-F5344CB8AC3E}">
        <p14:creationId xmlns:p14="http://schemas.microsoft.com/office/powerpoint/2010/main" val="11238140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506C-3CB3-472B-93BD-FEEE271B3270}"/>
              </a:ext>
            </a:extLst>
          </p:cNvPr>
          <p:cNvSpPr>
            <a:spLocks noGrp="1"/>
          </p:cNvSpPr>
          <p:nvPr>
            <p:ph type="title"/>
          </p:nvPr>
        </p:nvSpPr>
        <p:spPr/>
        <p:txBody>
          <a:bodyPr/>
          <a:lstStyle/>
          <a:p>
            <a:r>
              <a:rPr lang="en-US" dirty="0"/>
              <a:t>Display monthly sales</a:t>
            </a:r>
            <a:endParaRPr lang="en-IN" dirty="0"/>
          </a:p>
        </p:txBody>
      </p:sp>
      <p:pic>
        <p:nvPicPr>
          <p:cNvPr id="4" name="Picture 3">
            <a:extLst>
              <a:ext uri="{FF2B5EF4-FFF2-40B4-BE49-F238E27FC236}">
                <a16:creationId xmlns:a16="http://schemas.microsoft.com/office/drawing/2014/main" id="{7FD8D11A-2AD0-481F-A425-EA7B890B51B5}"/>
              </a:ext>
            </a:extLst>
          </p:cNvPr>
          <p:cNvPicPr>
            <a:picLocks noChangeAspect="1"/>
          </p:cNvPicPr>
          <p:nvPr/>
        </p:nvPicPr>
        <p:blipFill>
          <a:blip r:embed="rId2"/>
          <a:stretch>
            <a:fillRect/>
          </a:stretch>
        </p:blipFill>
        <p:spPr>
          <a:xfrm>
            <a:off x="1066153" y="1628801"/>
            <a:ext cx="8630247" cy="4752216"/>
          </a:xfrm>
          <a:prstGeom prst="rect">
            <a:avLst/>
          </a:prstGeom>
        </p:spPr>
      </p:pic>
    </p:spTree>
    <p:extLst>
      <p:ext uri="{BB962C8B-B14F-4D97-AF65-F5344CB8AC3E}">
        <p14:creationId xmlns:p14="http://schemas.microsoft.com/office/powerpoint/2010/main" val="28569141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0797-4B53-4B13-98F6-056597977248}"/>
              </a:ext>
            </a:extLst>
          </p:cNvPr>
          <p:cNvSpPr>
            <a:spLocks noGrp="1"/>
          </p:cNvSpPr>
          <p:nvPr>
            <p:ph type="title"/>
          </p:nvPr>
        </p:nvSpPr>
        <p:spPr/>
        <p:txBody>
          <a:bodyPr/>
          <a:lstStyle/>
          <a:p>
            <a:r>
              <a:rPr lang="en-US" dirty="0"/>
              <a:t>Are sales more on weekends?</a:t>
            </a:r>
            <a:endParaRPr lang="en-IN" dirty="0"/>
          </a:p>
        </p:txBody>
      </p:sp>
      <p:pic>
        <p:nvPicPr>
          <p:cNvPr id="4" name="Picture 3">
            <a:extLst>
              <a:ext uri="{FF2B5EF4-FFF2-40B4-BE49-F238E27FC236}">
                <a16:creationId xmlns:a16="http://schemas.microsoft.com/office/drawing/2014/main" id="{FFE98804-C65F-4E09-91E0-80479BC026FF}"/>
              </a:ext>
            </a:extLst>
          </p:cNvPr>
          <p:cNvPicPr>
            <a:picLocks noChangeAspect="1"/>
          </p:cNvPicPr>
          <p:nvPr/>
        </p:nvPicPr>
        <p:blipFill>
          <a:blip r:embed="rId2"/>
          <a:stretch>
            <a:fillRect/>
          </a:stretch>
        </p:blipFill>
        <p:spPr>
          <a:xfrm>
            <a:off x="1078692" y="2060848"/>
            <a:ext cx="8829675" cy="3514725"/>
          </a:xfrm>
          <a:prstGeom prst="rect">
            <a:avLst/>
          </a:prstGeom>
        </p:spPr>
      </p:pic>
    </p:spTree>
    <p:extLst>
      <p:ext uri="{BB962C8B-B14F-4D97-AF65-F5344CB8AC3E}">
        <p14:creationId xmlns:p14="http://schemas.microsoft.com/office/powerpoint/2010/main" val="41391453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C86D-BD08-4AAA-8A86-649D380AF171}"/>
              </a:ext>
            </a:extLst>
          </p:cNvPr>
          <p:cNvSpPr>
            <a:spLocks noGrp="1"/>
          </p:cNvSpPr>
          <p:nvPr>
            <p:ph type="title"/>
          </p:nvPr>
        </p:nvSpPr>
        <p:spPr/>
        <p:txBody>
          <a:bodyPr/>
          <a:lstStyle/>
          <a:p>
            <a:r>
              <a:rPr lang="en-US" dirty="0"/>
              <a:t>Sales vs Time at a glance</a:t>
            </a:r>
            <a:endParaRPr lang="en-IN" dirty="0"/>
          </a:p>
        </p:txBody>
      </p:sp>
      <p:pic>
        <p:nvPicPr>
          <p:cNvPr id="4" name="Picture 3">
            <a:extLst>
              <a:ext uri="{FF2B5EF4-FFF2-40B4-BE49-F238E27FC236}">
                <a16:creationId xmlns:a16="http://schemas.microsoft.com/office/drawing/2014/main" id="{D2746EE2-E08A-430A-B918-3F3A503CDE0C}"/>
              </a:ext>
            </a:extLst>
          </p:cNvPr>
          <p:cNvPicPr>
            <a:picLocks noChangeAspect="1"/>
          </p:cNvPicPr>
          <p:nvPr/>
        </p:nvPicPr>
        <p:blipFill>
          <a:blip r:embed="rId2"/>
          <a:stretch>
            <a:fillRect/>
          </a:stretch>
        </p:blipFill>
        <p:spPr>
          <a:xfrm>
            <a:off x="1199456" y="1988840"/>
            <a:ext cx="4324350" cy="4038600"/>
          </a:xfrm>
          <a:prstGeom prst="rect">
            <a:avLst/>
          </a:prstGeom>
        </p:spPr>
      </p:pic>
      <p:sp>
        <p:nvSpPr>
          <p:cNvPr id="3" name="TextBox 2">
            <a:extLst>
              <a:ext uri="{FF2B5EF4-FFF2-40B4-BE49-F238E27FC236}">
                <a16:creationId xmlns:a16="http://schemas.microsoft.com/office/drawing/2014/main" id="{877C583D-9203-41BE-9AD5-77D507666FCB}"/>
              </a:ext>
            </a:extLst>
          </p:cNvPr>
          <p:cNvSpPr txBox="1"/>
          <p:nvPr/>
        </p:nvSpPr>
        <p:spPr>
          <a:xfrm>
            <a:off x="6096000" y="2276872"/>
            <a:ext cx="5533823" cy="2308324"/>
          </a:xfrm>
          <a:prstGeom prst="rect">
            <a:avLst/>
          </a:prstGeom>
          <a:noFill/>
        </p:spPr>
        <p:txBody>
          <a:bodyPr wrap="none" rtlCol="0">
            <a:spAutoFit/>
          </a:bodyPr>
          <a:lstStyle/>
          <a:p>
            <a:r>
              <a:rPr lang="en-US" dirty="0"/>
              <a:t>This interactive sunburst summarizes the sales </a:t>
            </a:r>
          </a:p>
          <a:p>
            <a:r>
              <a:rPr lang="en-US" dirty="0"/>
              <a:t>over the time period. </a:t>
            </a:r>
          </a:p>
          <a:p>
            <a:endParaRPr lang="en-US" dirty="0"/>
          </a:p>
          <a:p>
            <a:r>
              <a:rPr lang="en-US" dirty="0"/>
              <a:t>Clearly 2010 incurred the maximum sales. Only </a:t>
            </a:r>
          </a:p>
          <a:p>
            <a:r>
              <a:rPr lang="en-US" dirty="0"/>
              <a:t>December data is provided for 2009. </a:t>
            </a:r>
          </a:p>
          <a:p>
            <a:endParaRPr lang="en-US" dirty="0"/>
          </a:p>
          <a:p>
            <a:r>
              <a:rPr lang="en-US" dirty="0"/>
              <a:t>Also, among all days, Tuesdays, Thursdays and Fridays</a:t>
            </a:r>
          </a:p>
          <a:p>
            <a:r>
              <a:rPr lang="en-US" dirty="0"/>
              <a:t>made the most sales</a:t>
            </a:r>
          </a:p>
        </p:txBody>
      </p:sp>
    </p:spTree>
    <p:extLst>
      <p:ext uri="{BB962C8B-B14F-4D97-AF65-F5344CB8AC3E}">
        <p14:creationId xmlns:p14="http://schemas.microsoft.com/office/powerpoint/2010/main" val="7539619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CA1E-FC49-4C3B-BFF2-3D9D8F0F9B78}"/>
              </a:ext>
            </a:extLst>
          </p:cNvPr>
          <p:cNvSpPr>
            <a:spLocks noGrp="1"/>
          </p:cNvSpPr>
          <p:nvPr>
            <p:ph type="title"/>
          </p:nvPr>
        </p:nvSpPr>
        <p:spPr/>
        <p:txBody>
          <a:bodyPr/>
          <a:lstStyle/>
          <a:p>
            <a:r>
              <a:rPr lang="en-US" dirty="0"/>
              <a:t>Visualize day-wise monthly sales</a:t>
            </a:r>
            <a:endParaRPr lang="en-IN" dirty="0"/>
          </a:p>
        </p:txBody>
      </p:sp>
      <p:pic>
        <p:nvPicPr>
          <p:cNvPr id="3" name="Picture 2">
            <a:extLst>
              <a:ext uri="{FF2B5EF4-FFF2-40B4-BE49-F238E27FC236}">
                <a16:creationId xmlns:a16="http://schemas.microsoft.com/office/drawing/2014/main" id="{F95BD70F-D2EB-483E-911A-EC001AE0267C}"/>
              </a:ext>
            </a:extLst>
          </p:cNvPr>
          <p:cNvPicPr>
            <a:picLocks noChangeAspect="1"/>
          </p:cNvPicPr>
          <p:nvPr/>
        </p:nvPicPr>
        <p:blipFill>
          <a:blip r:embed="rId2"/>
          <a:stretch>
            <a:fillRect/>
          </a:stretch>
        </p:blipFill>
        <p:spPr>
          <a:xfrm>
            <a:off x="1066801" y="1772816"/>
            <a:ext cx="9349680" cy="4590167"/>
          </a:xfrm>
          <a:prstGeom prst="rect">
            <a:avLst/>
          </a:prstGeom>
        </p:spPr>
      </p:pic>
    </p:spTree>
    <p:extLst>
      <p:ext uri="{BB962C8B-B14F-4D97-AF65-F5344CB8AC3E}">
        <p14:creationId xmlns:p14="http://schemas.microsoft.com/office/powerpoint/2010/main" val="29754990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B105-B515-4A67-B65E-D47F03A84FD7}"/>
              </a:ext>
            </a:extLst>
          </p:cNvPr>
          <p:cNvSpPr>
            <a:spLocks noGrp="1"/>
          </p:cNvSpPr>
          <p:nvPr>
            <p:ph type="title"/>
          </p:nvPr>
        </p:nvSpPr>
        <p:spPr>
          <a:xfrm>
            <a:off x="1040436" y="162670"/>
            <a:ext cx="7215803" cy="683096"/>
          </a:xfrm>
        </p:spPr>
        <p:txBody>
          <a:bodyPr/>
          <a:lstStyle/>
          <a:p>
            <a:r>
              <a:rPr lang="en-US" dirty="0"/>
              <a:t>5. Outliers - Quantity</a:t>
            </a:r>
            <a:endParaRPr lang="en-IN" dirty="0"/>
          </a:p>
        </p:txBody>
      </p:sp>
      <p:pic>
        <p:nvPicPr>
          <p:cNvPr id="5" name="Picture 4">
            <a:extLst>
              <a:ext uri="{FF2B5EF4-FFF2-40B4-BE49-F238E27FC236}">
                <a16:creationId xmlns:a16="http://schemas.microsoft.com/office/drawing/2014/main" id="{39EFCF50-3221-4CB9-A24B-47B435927ECE}"/>
              </a:ext>
            </a:extLst>
          </p:cNvPr>
          <p:cNvPicPr>
            <a:picLocks noChangeAspect="1"/>
          </p:cNvPicPr>
          <p:nvPr/>
        </p:nvPicPr>
        <p:blipFill>
          <a:blip r:embed="rId2"/>
          <a:stretch>
            <a:fillRect/>
          </a:stretch>
        </p:blipFill>
        <p:spPr>
          <a:xfrm>
            <a:off x="5434903" y="3068960"/>
            <a:ext cx="6404842" cy="3168352"/>
          </a:xfrm>
          <a:prstGeom prst="rect">
            <a:avLst/>
          </a:prstGeom>
        </p:spPr>
      </p:pic>
      <p:pic>
        <p:nvPicPr>
          <p:cNvPr id="3" name="Picture 2">
            <a:extLst>
              <a:ext uri="{FF2B5EF4-FFF2-40B4-BE49-F238E27FC236}">
                <a16:creationId xmlns:a16="http://schemas.microsoft.com/office/drawing/2014/main" id="{4CDFBB83-106B-4FF0-9BA5-D5CFBD8D57F0}"/>
              </a:ext>
            </a:extLst>
          </p:cNvPr>
          <p:cNvPicPr>
            <a:picLocks noChangeAspect="1"/>
          </p:cNvPicPr>
          <p:nvPr/>
        </p:nvPicPr>
        <p:blipFill>
          <a:blip r:embed="rId3"/>
          <a:stretch>
            <a:fillRect/>
          </a:stretch>
        </p:blipFill>
        <p:spPr>
          <a:xfrm>
            <a:off x="1109845" y="1134902"/>
            <a:ext cx="2444833" cy="4803175"/>
          </a:xfrm>
          <a:prstGeom prst="rect">
            <a:avLst/>
          </a:prstGeom>
        </p:spPr>
      </p:pic>
      <p:sp>
        <p:nvSpPr>
          <p:cNvPr id="6" name="TextBox 5">
            <a:extLst>
              <a:ext uri="{FF2B5EF4-FFF2-40B4-BE49-F238E27FC236}">
                <a16:creationId xmlns:a16="http://schemas.microsoft.com/office/drawing/2014/main" id="{3B1670B6-82C9-446F-8058-26FE04AFF1E2}"/>
              </a:ext>
            </a:extLst>
          </p:cNvPr>
          <p:cNvSpPr txBox="1"/>
          <p:nvPr/>
        </p:nvSpPr>
        <p:spPr>
          <a:xfrm>
            <a:off x="1036118" y="5949280"/>
            <a:ext cx="2592288" cy="369332"/>
          </a:xfrm>
          <a:prstGeom prst="rect">
            <a:avLst/>
          </a:prstGeom>
          <a:noFill/>
        </p:spPr>
        <p:txBody>
          <a:bodyPr wrap="square" rtlCol="0">
            <a:spAutoFit/>
          </a:bodyPr>
          <a:lstStyle/>
          <a:p>
            <a:r>
              <a:rPr lang="en-US" dirty="0"/>
              <a:t>Items purchased in bulk</a:t>
            </a:r>
            <a:endParaRPr lang="en-IN" dirty="0"/>
          </a:p>
        </p:txBody>
      </p:sp>
      <p:pic>
        <p:nvPicPr>
          <p:cNvPr id="7" name="Picture 6">
            <a:extLst>
              <a:ext uri="{FF2B5EF4-FFF2-40B4-BE49-F238E27FC236}">
                <a16:creationId xmlns:a16="http://schemas.microsoft.com/office/drawing/2014/main" id="{6D757049-EF59-4B6B-A4AC-B8C02CBFDC8D}"/>
              </a:ext>
            </a:extLst>
          </p:cNvPr>
          <p:cNvPicPr>
            <a:picLocks noChangeAspect="1"/>
          </p:cNvPicPr>
          <p:nvPr/>
        </p:nvPicPr>
        <p:blipFill>
          <a:blip r:embed="rId4"/>
          <a:stretch>
            <a:fillRect/>
          </a:stretch>
        </p:blipFill>
        <p:spPr>
          <a:xfrm>
            <a:off x="8537688" y="750316"/>
            <a:ext cx="1304925" cy="2066925"/>
          </a:xfrm>
          <a:prstGeom prst="rect">
            <a:avLst/>
          </a:prstGeom>
        </p:spPr>
      </p:pic>
      <p:sp>
        <p:nvSpPr>
          <p:cNvPr id="8" name="TextBox 7">
            <a:extLst>
              <a:ext uri="{FF2B5EF4-FFF2-40B4-BE49-F238E27FC236}">
                <a16:creationId xmlns:a16="http://schemas.microsoft.com/office/drawing/2014/main" id="{AC51195F-0FE9-433C-ADCA-3403DE79214B}"/>
              </a:ext>
            </a:extLst>
          </p:cNvPr>
          <p:cNvSpPr txBox="1"/>
          <p:nvPr/>
        </p:nvSpPr>
        <p:spPr>
          <a:xfrm>
            <a:off x="8844189" y="380984"/>
            <a:ext cx="691921" cy="369332"/>
          </a:xfrm>
          <a:prstGeom prst="rect">
            <a:avLst/>
          </a:prstGeom>
          <a:noFill/>
        </p:spPr>
        <p:txBody>
          <a:bodyPr wrap="none" rtlCol="0">
            <a:spAutoFit/>
          </a:bodyPr>
          <a:lstStyle/>
          <a:p>
            <a:r>
              <a:rPr lang="en-US" dirty="0"/>
              <a:t>Stats</a:t>
            </a:r>
            <a:endParaRPr lang="en-IN" dirty="0"/>
          </a:p>
        </p:txBody>
      </p:sp>
    </p:spTree>
    <p:extLst>
      <p:ext uri="{BB962C8B-B14F-4D97-AF65-F5344CB8AC3E}">
        <p14:creationId xmlns:p14="http://schemas.microsoft.com/office/powerpoint/2010/main" val="1299386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3FD2-9A9D-4F84-90D8-4F96794BBA96}"/>
              </a:ext>
            </a:extLst>
          </p:cNvPr>
          <p:cNvSpPr>
            <a:spLocks noGrp="1"/>
          </p:cNvSpPr>
          <p:nvPr>
            <p:ph type="title"/>
          </p:nvPr>
        </p:nvSpPr>
        <p:spPr>
          <a:xfrm>
            <a:off x="1066800" y="304800"/>
            <a:ext cx="4309120" cy="675928"/>
          </a:xfrm>
        </p:spPr>
        <p:txBody>
          <a:bodyPr/>
          <a:lstStyle/>
          <a:p>
            <a:r>
              <a:rPr lang="en-US" dirty="0"/>
              <a:t>5. Outliers - Price</a:t>
            </a:r>
            <a:endParaRPr lang="en-IN" dirty="0"/>
          </a:p>
        </p:txBody>
      </p:sp>
      <p:pic>
        <p:nvPicPr>
          <p:cNvPr id="4" name="Picture 3">
            <a:extLst>
              <a:ext uri="{FF2B5EF4-FFF2-40B4-BE49-F238E27FC236}">
                <a16:creationId xmlns:a16="http://schemas.microsoft.com/office/drawing/2014/main" id="{E20A08D7-2AE4-41D3-9D60-F1E5513F3E56}"/>
              </a:ext>
            </a:extLst>
          </p:cNvPr>
          <p:cNvPicPr>
            <a:picLocks noChangeAspect="1"/>
          </p:cNvPicPr>
          <p:nvPr/>
        </p:nvPicPr>
        <p:blipFill>
          <a:blip r:embed="rId2"/>
          <a:stretch>
            <a:fillRect/>
          </a:stretch>
        </p:blipFill>
        <p:spPr>
          <a:xfrm>
            <a:off x="4943872" y="2608299"/>
            <a:ext cx="6854446" cy="3295929"/>
          </a:xfrm>
          <a:prstGeom prst="rect">
            <a:avLst/>
          </a:prstGeom>
        </p:spPr>
      </p:pic>
      <p:pic>
        <p:nvPicPr>
          <p:cNvPr id="5" name="Picture 4">
            <a:extLst>
              <a:ext uri="{FF2B5EF4-FFF2-40B4-BE49-F238E27FC236}">
                <a16:creationId xmlns:a16="http://schemas.microsoft.com/office/drawing/2014/main" id="{683FC0DB-AC59-43BF-95E4-84DF95975042}"/>
              </a:ext>
            </a:extLst>
          </p:cNvPr>
          <p:cNvPicPr>
            <a:picLocks noChangeAspect="1"/>
          </p:cNvPicPr>
          <p:nvPr/>
        </p:nvPicPr>
        <p:blipFill>
          <a:blip r:embed="rId3"/>
          <a:stretch>
            <a:fillRect/>
          </a:stretch>
        </p:blipFill>
        <p:spPr>
          <a:xfrm>
            <a:off x="7232857" y="1351806"/>
            <a:ext cx="2276475" cy="723900"/>
          </a:xfrm>
          <a:prstGeom prst="rect">
            <a:avLst/>
          </a:prstGeom>
        </p:spPr>
      </p:pic>
      <p:pic>
        <p:nvPicPr>
          <p:cNvPr id="6" name="Picture 5">
            <a:extLst>
              <a:ext uri="{FF2B5EF4-FFF2-40B4-BE49-F238E27FC236}">
                <a16:creationId xmlns:a16="http://schemas.microsoft.com/office/drawing/2014/main" id="{BE798BEC-CFB4-46F9-8186-34C741DEF074}"/>
              </a:ext>
            </a:extLst>
          </p:cNvPr>
          <p:cNvPicPr>
            <a:picLocks noChangeAspect="1"/>
          </p:cNvPicPr>
          <p:nvPr/>
        </p:nvPicPr>
        <p:blipFill>
          <a:blip r:embed="rId4"/>
          <a:stretch>
            <a:fillRect/>
          </a:stretch>
        </p:blipFill>
        <p:spPr>
          <a:xfrm>
            <a:off x="1747361" y="3140968"/>
            <a:ext cx="1584176" cy="2543932"/>
          </a:xfrm>
          <a:prstGeom prst="rect">
            <a:avLst/>
          </a:prstGeom>
        </p:spPr>
      </p:pic>
      <p:sp>
        <p:nvSpPr>
          <p:cNvPr id="7" name="TextBox 6">
            <a:extLst>
              <a:ext uri="{FF2B5EF4-FFF2-40B4-BE49-F238E27FC236}">
                <a16:creationId xmlns:a16="http://schemas.microsoft.com/office/drawing/2014/main" id="{0888F697-C0E5-4ED4-AE53-2D17B04BD749}"/>
              </a:ext>
            </a:extLst>
          </p:cNvPr>
          <p:cNvSpPr txBox="1"/>
          <p:nvPr/>
        </p:nvSpPr>
        <p:spPr>
          <a:xfrm>
            <a:off x="2193488" y="2636912"/>
            <a:ext cx="691921" cy="369332"/>
          </a:xfrm>
          <a:prstGeom prst="rect">
            <a:avLst/>
          </a:prstGeom>
          <a:noFill/>
        </p:spPr>
        <p:txBody>
          <a:bodyPr wrap="none" rtlCol="0">
            <a:spAutoFit/>
          </a:bodyPr>
          <a:lstStyle/>
          <a:p>
            <a:r>
              <a:rPr lang="en-US" dirty="0"/>
              <a:t>Stats</a:t>
            </a:r>
            <a:endParaRPr lang="en-IN" dirty="0"/>
          </a:p>
        </p:txBody>
      </p:sp>
      <p:sp>
        <p:nvSpPr>
          <p:cNvPr id="8" name="TextBox 7">
            <a:extLst>
              <a:ext uri="{FF2B5EF4-FFF2-40B4-BE49-F238E27FC236}">
                <a16:creationId xmlns:a16="http://schemas.microsoft.com/office/drawing/2014/main" id="{BF30B346-63CE-4031-A032-B89245A84649}"/>
              </a:ext>
            </a:extLst>
          </p:cNvPr>
          <p:cNvSpPr txBox="1"/>
          <p:nvPr/>
        </p:nvSpPr>
        <p:spPr>
          <a:xfrm>
            <a:off x="7362982" y="868467"/>
            <a:ext cx="2016224" cy="369332"/>
          </a:xfrm>
          <a:prstGeom prst="rect">
            <a:avLst/>
          </a:prstGeom>
          <a:noFill/>
        </p:spPr>
        <p:txBody>
          <a:bodyPr wrap="square" rtlCol="0">
            <a:spAutoFit/>
          </a:bodyPr>
          <a:lstStyle/>
          <a:p>
            <a:r>
              <a:rPr lang="en-US" dirty="0"/>
              <a:t>High-priced Items</a:t>
            </a:r>
            <a:endParaRPr lang="en-IN" dirty="0"/>
          </a:p>
        </p:txBody>
      </p:sp>
    </p:spTree>
    <p:extLst>
      <p:ext uri="{BB962C8B-B14F-4D97-AF65-F5344CB8AC3E}">
        <p14:creationId xmlns:p14="http://schemas.microsoft.com/office/powerpoint/2010/main" val="36887828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852F-2039-473A-9DC8-603F17F3BEF3}"/>
              </a:ext>
            </a:extLst>
          </p:cNvPr>
          <p:cNvSpPr>
            <a:spLocks noGrp="1"/>
          </p:cNvSpPr>
          <p:nvPr>
            <p:ph type="title"/>
          </p:nvPr>
        </p:nvSpPr>
        <p:spPr>
          <a:xfrm>
            <a:off x="1066800" y="304800"/>
            <a:ext cx="4237112" cy="1143000"/>
          </a:xfrm>
        </p:spPr>
        <p:txBody>
          <a:bodyPr/>
          <a:lstStyle/>
          <a:p>
            <a:r>
              <a:rPr lang="en-US" dirty="0"/>
              <a:t>6. Top 10 - Customers</a:t>
            </a:r>
            <a:endParaRPr lang="en-IN" dirty="0"/>
          </a:p>
        </p:txBody>
      </p:sp>
      <p:pic>
        <p:nvPicPr>
          <p:cNvPr id="4" name="Picture 3">
            <a:extLst>
              <a:ext uri="{FF2B5EF4-FFF2-40B4-BE49-F238E27FC236}">
                <a16:creationId xmlns:a16="http://schemas.microsoft.com/office/drawing/2014/main" id="{A984A15D-364E-4854-BAAC-A780205480B7}"/>
              </a:ext>
            </a:extLst>
          </p:cNvPr>
          <p:cNvPicPr>
            <a:picLocks noChangeAspect="1"/>
          </p:cNvPicPr>
          <p:nvPr/>
        </p:nvPicPr>
        <p:blipFill>
          <a:blip r:embed="rId2"/>
          <a:stretch>
            <a:fillRect/>
          </a:stretch>
        </p:blipFill>
        <p:spPr>
          <a:xfrm>
            <a:off x="623392" y="2708920"/>
            <a:ext cx="5472608" cy="3394603"/>
          </a:xfrm>
          <a:prstGeom prst="rect">
            <a:avLst/>
          </a:prstGeom>
        </p:spPr>
      </p:pic>
      <p:sp>
        <p:nvSpPr>
          <p:cNvPr id="3" name="TextBox 2">
            <a:extLst>
              <a:ext uri="{FF2B5EF4-FFF2-40B4-BE49-F238E27FC236}">
                <a16:creationId xmlns:a16="http://schemas.microsoft.com/office/drawing/2014/main" id="{8079106C-D2FF-4BA3-B4B3-F85865CF6C1B}"/>
              </a:ext>
            </a:extLst>
          </p:cNvPr>
          <p:cNvSpPr txBox="1"/>
          <p:nvPr/>
        </p:nvSpPr>
        <p:spPr>
          <a:xfrm>
            <a:off x="1847528" y="2204864"/>
            <a:ext cx="2520280" cy="369332"/>
          </a:xfrm>
          <a:prstGeom prst="rect">
            <a:avLst/>
          </a:prstGeom>
          <a:noFill/>
        </p:spPr>
        <p:txBody>
          <a:bodyPr wrap="square" rtlCol="0">
            <a:spAutoFit/>
          </a:bodyPr>
          <a:lstStyle/>
          <a:p>
            <a:r>
              <a:rPr lang="en-US" dirty="0"/>
              <a:t>High-valued customers</a:t>
            </a:r>
            <a:endParaRPr lang="en-IN" dirty="0"/>
          </a:p>
        </p:txBody>
      </p:sp>
      <p:sp>
        <p:nvSpPr>
          <p:cNvPr id="6" name="TextBox 5">
            <a:extLst>
              <a:ext uri="{FF2B5EF4-FFF2-40B4-BE49-F238E27FC236}">
                <a16:creationId xmlns:a16="http://schemas.microsoft.com/office/drawing/2014/main" id="{691D41BD-90DB-4517-A046-98ACAB577477}"/>
              </a:ext>
            </a:extLst>
          </p:cNvPr>
          <p:cNvSpPr txBox="1"/>
          <p:nvPr/>
        </p:nvSpPr>
        <p:spPr>
          <a:xfrm>
            <a:off x="8256240" y="2204864"/>
            <a:ext cx="2280945" cy="369332"/>
          </a:xfrm>
          <a:prstGeom prst="rect">
            <a:avLst/>
          </a:prstGeom>
          <a:noFill/>
        </p:spPr>
        <p:txBody>
          <a:bodyPr wrap="none" rtlCol="0">
            <a:spAutoFit/>
          </a:bodyPr>
          <a:lstStyle/>
          <a:p>
            <a:r>
              <a:rPr lang="en-US" dirty="0"/>
              <a:t>Most frequent buyers</a:t>
            </a:r>
            <a:endParaRPr lang="en-IN" dirty="0"/>
          </a:p>
        </p:txBody>
      </p:sp>
      <p:pic>
        <p:nvPicPr>
          <p:cNvPr id="7" name="Picture 6">
            <a:extLst>
              <a:ext uri="{FF2B5EF4-FFF2-40B4-BE49-F238E27FC236}">
                <a16:creationId xmlns:a16="http://schemas.microsoft.com/office/drawing/2014/main" id="{1A203EC2-4388-49E0-A2F7-77DF5FF38553}"/>
              </a:ext>
            </a:extLst>
          </p:cNvPr>
          <p:cNvPicPr>
            <a:picLocks noChangeAspect="1"/>
          </p:cNvPicPr>
          <p:nvPr/>
        </p:nvPicPr>
        <p:blipFill>
          <a:blip r:embed="rId3"/>
          <a:stretch>
            <a:fillRect/>
          </a:stretch>
        </p:blipFill>
        <p:spPr>
          <a:xfrm>
            <a:off x="6456040" y="2727839"/>
            <a:ext cx="5533335" cy="3375683"/>
          </a:xfrm>
          <a:prstGeom prst="rect">
            <a:avLst/>
          </a:prstGeom>
        </p:spPr>
      </p:pic>
    </p:spTree>
    <p:extLst>
      <p:ext uri="{BB962C8B-B14F-4D97-AF65-F5344CB8AC3E}">
        <p14:creationId xmlns:p14="http://schemas.microsoft.com/office/powerpoint/2010/main" val="28778565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80A2-0C26-41B7-AA8F-7DB37AF39A77}"/>
              </a:ext>
            </a:extLst>
          </p:cNvPr>
          <p:cNvSpPr>
            <a:spLocks noGrp="1"/>
          </p:cNvSpPr>
          <p:nvPr>
            <p:ph type="title"/>
          </p:nvPr>
        </p:nvSpPr>
        <p:spPr>
          <a:xfrm>
            <a:off x="833241" y="332656"/>
            <a:ext cx="5029200" cy="1143000"/>
          </a:xfrm>
        </p:spPr>
        <p:txBody>
          <a:bodyPr/>
          <a:lstStyle/>
          <a:p>
            <a:r>
              <a:rPr lang="en-US" dirty="0"/>
              <a:t>Details of Top Customers</a:t>
            </a:r>
            <a:endParaRPr lang="en-IN" dirty="0"/>
          </a:p>
        </p:txBody>
      </p:sp>
      <p:pic>
        <p:nvPicPr>
          <p:cNvPr id="4" name="Picture 3">
            <a:extLst>
              <a:ext uri="{FF2B5EF4-FFF2-40B4-BE49-F238E27FC236}">
                <a16:creationId xmlns:a16="http://schemas.microsoft.com/office/drawing/2014/main" id="{98DC4A3E-2DDA-4B35-9439-A3C1D9931DFF}"/>
              </a:ext>
            </a:extLst>
          </p:cNvPr>
          <p:cNvPicPr>
            <a:picLocks noChangeAspect="1"/>
          </p:cNvPicPr>
          <p:nvPr/>
        </p:nvPicPr>
        <p:blipFill>
          <a:blip r:embed="rId2"/>
          <a:stretch>
            <a:fillRect/>
          </a:stretch>
        </p:blipFill>
        <p:spPr>
          <a:xfrm>
            <a:off x="7968208" y="980728"/>
            <a:ext cx="3971925" cy="5343525"/>
          </a:xfrm>
          <a:prstGeom prst="rect">
            <a:avLst/>
          </a:prstGeom>
        </p:spPr>
      </p:pic>
      <p:sp>
        <p:nvSpPr>
          <p:cNvPr id="5" name="TextBox 4">
            <a:extLst>
              <a:ext uri="{FF2B5EF4-FFF2-40B4-BE49-F238E27FC236}">
                <a16:creationId xmlns:a16="http://schemas.microsoft.com/office/drawing/2014/main" id="{179AFE8B-26AB-4006-B0DC-9A0DB43643EA}"/>
              </a:ext>
            </a:extLst>
          </p:cNvPr>
          <p:cNvSpPr txBox="1"/>
          <p:nvPr/>
        </p:nvSpPr>
        <p:spPr>
          <a:xfrm>
            <a:off x="833241" y="2371787"/>
            <a:ext cx="7134967" cy="2114425"/>
          </a:xfrm>
          <a:prstGeom prst="rect">
            <a:avLst/>
          </a:prstGeom>
          <a:noFill/>
        </p:spPr>
        <p:txBody>
          <a:bodyPr wrap="none" rtlCol="0">
            <a:spAutoFit/>
          </a:bodyPr>
          <a:lstStyle/>
          <a:p>
            <a:pPr marL="457200" indent="-457200">
              <a:lnSpc>
                <a:spcPct val="90000"/>
              </a:lnSpc>
              <a:spcBef>
                <a:spcPts val="1800"/>
              </a:spcBef>
              <a:buFont typeface="+mj-lt"/>
              <a:buAutoNum type="arabicPeriod"/>
            </a:pPr>
            <a:r>
              <a:rPr lang="en-US" sz="2400" i="1" dirty="0"/>
              <a:t>Invoice</a:t>
            </a:r>
            <a:r>
              <a:rPr lang="en-US" sz="2400" dirty="0"/>
              <a:t>: Total number of purchases</a:t>
            </a:r>
          </a:p>
          <a:p>
            <a:pPr marL="457200" indent="-457200">
              <a:lnSpc>
                <a:spcPct val="90000"/>
              </a:lnSpc>
              <a:spcBef>
                <a:spcPts val="1800"/>
              </a:spcBef>
              <a:buFont typeface="+mj-lt"/>
              <a:buAutoNum type="arabicPeriod"/>
            </a:pPr>
            <a:r>
              <a:rPr lang="en-US" sz="2400" i="1" dirty="0"/>
              <a:t>Total</a:t>
            </a:r>
            <a:r>
              <a:rPr lang="en-US" sz="2400" dirty="0"/>
              <a:t>: Total amount spent since the first purchase</a:t>
            </a:r>
          </a:p>
          <a:p>
            <a:pPr marL="457200" indent="-457200">
              <a:lnSpc>
                <a:spcPct val="90000"/>
              </a:lnSpc>
              <a:spcBef>
                <a:spcPts val="1800"/>
              </a:spcBef>
              <a:buFont typeface="+mj-lt"/>
              <a:buAutoNum type="arabicPeriod"/>
            </a:pPr>
            <a:r>
              <a:rPr lang="en-US" sz="2400" i="1" dirty="0"/>
              <a:t>Quantity</a:t>
            </a:r>
            <a:r>
              <a:rPr lang="en-US" sz="2400" dirty="0"/>
              <a:t>: Number of items bought</a:t>
            </a:r>
          </a:p>
          <a:p>
            <a:pPr marL="457200" indent="-457200">
              <a:lnSpc>
                <a:spcPct val="90000"/>
              </a:lnSpc>
              <a:spcBef>
                <a:spcPts val="1800"/>
              </a:spcBef>
              <a:buFont typeface="+mj-lt"/>
              <a:buAutoNum type="arabicPeriod"/>
            </a:pPr>
            <a:r>
              <a:rPr lang="en-US" sz="2400" i="1" dirty="0"/>
              <a:t>Date</a:t>
            </a:r>
            <a:r>
              <a:rPr lang="en-US" sz="2400" dirty="0"/>
              <a:t>: Most recent transaction of the customer</a:t>
            </a:r>
            <a:endParaRPr lang="en-IN" sz="2400" dirty="0"/>
          </a:p>
        </p:txBody>
      </p:sp>
    </p:spTree>
    <p:extLst>
      <p:ext uri="{BB962C8B-B14F-4D97-AF65-F5344CB8AC3E}">
        <p14:creationId xmlns:p14="http://schemas.microsoft.com/office/powerpoint/2010/main" val="23829070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03F6-91A5-43E3-B153-E84100DB2AAD}"/>
              </a:ext>
            </a:extLst>
          </p:cNvPr>
          <p:cNvSpPr>
            <a:spLocks noGrp="1"/>
          </p:cNvSpPr>
          <p:nvPr>
            <p:ph type="title"/>
          </p:nvPr>
        </p:nvSpPr>
        <p:spPr>
          <a:xfrm>
            <a:off x="4121460" y="1556792"/>
            <a:ext cx="3949080" cy="638944"/>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88F6AC6-679C-4DA0-A70A-7A6D48B667CD}"/>
              </a:ext>
            </a:extLst>
          </p:cNvPr>
          <p:cNvSpPr>
            <a:spLocks noGrp="1"/>
          </p:cNvSpPr>
          <p:nvPr>
            <p:ph idx="1"/>
          </p:nvPr>
        </p:nvSpPr>
        <p:spPr>
          <a:xfrm>
            <a:off x="2825316" y="3032956"/>
            <a:ext cx="6541368" cy="792088"/>
          </a:xfrm>
        </p:spPr>
        <p:txBody>
          <a:bodyPr/>
          <a:lstStyle/>
          <a:p>
            <a:pPr marL="0" indent="0">
              <a:buNone/>
            </a:pPr>
            <a:r>
              <a:rPr lang="en-US" dirty="0"/>
              <a:t>Draw business insights and extract relevant information from the provided transactions data</a:t>
            </a:r>
          </a:p>
          <a:p>
            <a:endParaRPr lang="en-IN" dirty="0"/>
          </a:p>
        </p:txBody>
      </p:sp>
    </p:spTree>
    <p:extLst>
      <p:ext uri="{BB962C8B-B14F-4D97-AF65-F5344CB8AC3E}">
        <p14:creationId xmlns:p14="http://schemas.microsoft.com/office/powerpoint/2010/main" val="1791491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62EF-13C7-4542-93A1-BCF994579DDD}"/>
              </a:ext>
            </a:extLst>
          </p:cNvPr>
          <p:cNvSpPr>
            <a:spLocks noGrp="1"/>
          </p:cNvSpPr>
          <p:nvPr>
            <p:ph type="title"/>
          </p:nvPr>
        </p:nvSpPr>
        <p:spPr/>
        <p:txBody>
          <a:bodyPr/>
          <a:lstStyle/>
          <a:p>
            <a:r>
              <a:rPr lang="en-US" dirty="0"/>
              <a:t>Top 10 - Invoices</a:t>
            </a:r>
            <a:endParaRPr lang="en-IN" dirty="0"/>
          </a:p>
        </p:txBody>
      </p:sp>
      <p:sp>
        <p:nvSpPr>
          <p:cNvPr id="5" name="TextBox 4">
            <a:extLst>
              <a:ext uri="{FF2B5EF4-FFF2-40B4-BE49-F238E27FC236}">
                <a16:creationId xmlns:a16="http://schemas.microsoft.com/office/drawing/2014/main" id="{C7F2D677-D35D-4A34-B9BA-BDEDD28149AE}"/>
              </a:ext>
            </a:extLst>
          </p:cNvPr>
          <p:cNvSpPr txBox="1"/>
          <p:nvPr/>
        </p:nvSpPr>
        <p:spPr>
          <a:xfrm>
            <a:off x="4583832" y="1988840"/>
            <a:ext cx="1881669" cy="369332"/>
          </a:xfrm>
          <a:prstGeom prst="rect">
            <a:avLst/>
          </a:prstGeom>
          <a:noFill/>
        </p:spPr>
        <p:txBody>
          <a:bodyPr wrap="none" rtlCol="0">
            <a:spAutoFit/>
          </a:bodyPr>
          <a:lstStyle/>
          <a:p>
            <a:r>
              <a:rPr lang="en-US" dirty="0"/>
              <a:t>Costliest Invoices</a:t>
            </a:r>
            <a:endParaRPr lang="en-IN" dirty="0"/>
          </a:p>
        </p:txBody>
      </p:sp>
      <p:pic>
        <p:nvPicPr>
          <p:cNvPr id="3" name="Picture 2">
            <a:extLst>
              <a:ext uri="{FF2B5EF4-FFF2-40B4-BE49-F238E27FC236}">
                <a16:creationId xmlns:a16="http://schemas.microsoft.com/office/drawing/2014/main" id="{2E4A94D7-5ABB-43D6-9008-03F64A513E2E}"/>
              </a:ext>
            </a:extLst>
          </p:cNvPr>
          <p:cNvPicPr>
            <a:picLocks noChangeAspect="1"/>
          </p:cNvPicPr>
          <p:nvPr/>
        </p:nvPicPr>
        <p:blipFill>
          <a:blip r:embed="rId2"/>
          <a:stretch>
            <a:fillRect/>
          </a:stretch>
        </p:blipFill>
        <p:spPr>
          <a:xfrm>
            <a:off x="1847528" y="2636912"/>
            <a:ext cx="8734425" cy="3524250"/>
          </a:xfrm>
          <a:prstGeom prst="rect">
            <a:avLst/>
          </a:prstGeom>
        </p:spPr>
      </p:pic>
    </p:spTree>
    <p:extLst>
      <p:ext uri="{BB962C8B-B14F-4D97-AF65-F5344CB8AC3E}">
        <p14:creationId xmlns:p14="http://schemas.microsoft.com/office/powerpoint/2010/main" val="32738879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703B-4332-43D3-890D-BBE9677EA92D}"/>
              </a:ext>
            </a:extLst>
          </p:cNvPr>
          <p:cNvSpPr>
            <a:spLocks noGrp="1"/>
          </p:cNvSpPr>
          <p:nvPr>
            <p:ph type="title"/>
          </p:nvPr>
        </p:nvSpPr>
        <p:spPr>
          <a:xfrm>
            <a:off x="1066800" y="304800"/>
            <a:ext cx="4237112" cy="1143000"/>
          </a:xfrm>
        </p:spPr>
        <p:txBody>
          <a:bodyPr/>
          <a:lstStyle/>
          <a:p>
            <a:r>
              <a:rPr lang="en-US" dirty="0"/>
              <a:t>7. Feature Correlation</a:t>
            </a:r>
            <a:endParaRPr lang="en-IN" dirty="0"/>
          </a:p>
        </p:txBody>
      </p:sp>
      <p:sp>
        <p:nvSpPr>
          <p:cNvPr id="5" name="TextBox 4">
            <a:extLst>
              <a:ext uri="{FF2B5EF4-FFF2-40B4-BE49-F238E27FC236}">
                <a16:creationId xmlns:a16="http://schemas.microsoft.com/office/drawing/2014/main" id="{9FDB2676-B2E4-4AE4-9A4C-F6ED2F36E120}"/>
              </a:ext>
            </a:extLst>
          </p:cNvPr>
          <p:cNvSpPr txBox="1"/>
          <p:nvPr/>
        </p:nvSpPr>
        <p:spPr>
          <a:xfrm>
            <a:off x="1066800" y="2132856"/>
            <a:ext cx="3744416" cy="3416320"/>
          </a:xfrm>
          <a:prstGeom prst="rect">
            <a:avLst/>
          </a:prstGeom>
          <a:noFill/>
        </p:spPr>
        <p:txBody>
          <a:bodyPr wrap="square" rtlCol="0">
            <a:spAutoFit/>
          </a:bodyPr>
          <a:lstStyle/>
          <a:p>
            <a:pPr marL="342900" indent="-342900">
              <a:buAutoNum type="arabicPeriod"/>
            </a:pPr>
            <a:r>
              <a:rPr lang="en-US" dirty="0"/>
              <a:t>Price and Total are highly negatively correlated</a:t>
            </a:r>
          </a:p>
          <a:p>
            <a:pPr marL="342900" indent="-342900">
              <a:buAutoNum type="arabicPeriod"/>
            </a:pPr>
            <a:endParaRPr lang="en-US" dirty="0"/>
          </a:p>
          <a:p>
            <a:pPr marL="342900" indent="-342900">
              <a:buAutoNum type="arabicPeriod"/>
            </a:pPr>
            <a:r>
              <a:rPr lang="en-US" dirty="0"/>
              <a:t>Total is positively correlated with Quantity</a:t>
            </a:r>
          </a:p>
          <a:p>
            <a:pPr marL="342900" indent="-342900">
              <a:buAutoNum type="arabicPeriod"/>
            </a:pPr>
            <a:endParaRPr lang="en-US" dirty="0"/>
          </a:p>
          <a:p>
            <a:pPr marL="342900" indent="-342900">
              <a:buAutoNum type="arabicPeriod"/>
            </a:pPr>
            <a:r>
              <a:rPr lang="en-US" dirty="0"/>
              <a:t>Cancel and Quantity are negatively correlated</a:t>
            </a:r>
          </a:p>
          <a:p>
            <a:pPr marL="342900" indent="-342900">
              <a:buAutoNum type="arabicPeriod"/>
            </a:pPr>
            <a:endParaRPr lang="en-US" dirty="0"/>
          </a:p>
          <a:p>
            <a:pPr marL="342900" indent="-342900">
              <a:buAutoNum type="arabicPeriod"/>
            </a:pPr>
            <a:r>
              <a:rPr lang="en-US" dirty="0"/>
              <a:t>Rest of the features are negligibly correlated with each other</a:t>
            </a:r>
            <a:endParaRPr lang="en-IN" dirty="0"/>
          </a:p>
        </p:txBody>
      </p:sp>
      <p:pic>
        <p:nvPicPr>
          <p:cNvPr id="4" name="Picture 3">
            <a:extLst>
              <a:ext uri="{FF2B5EF4-FFF2-40B4-BE49-F238E27FC236}">
                <a16:creationId xmlns:a16="http://schemas.microsoft.com/office/drawing/2014/main" id="{D4F52214-8B29-4D22-891D-14895A1B3E0C}"/>
              </a:ext>
            </a:extLst>
          </p:cNvPr>
          <p:cNvPicPr>
            <a:picLocks noChangeAspect="1"/>
          </p:cNvPicPr>
          <p:nvPr/>
        </p:nvPicPr>
        <p:blipFill>
          <a:blip r:embed="rId2"/>
          <a:stretch>
            <a:fillRect/>
          </a:stretch>
        </p:blipFill>
        <p:spPr>
          <a:xfrm>
            <a:off x="5591944" y="1308824"/>
            <a:ext cx="6392683" cy="4768379"/>
          </a:xfrm>
          <a:prstGeom prst="rect">
            <a:avLst/>
          </a:prstGeom>
        </p:spPr>
      </p:pic>
    </p:spTree>
    <p:extLst>
      <p:ext uri="{BB962C8B-B14F-4D97-AF65-F5344CB8AC3E}">
        <p14:creationId xmlns:p14="http://schemas.microsoft.com/office/powerpoint/2010/main" val="13221136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C2D2-4216-434B-AF72-ED3FB8A2B583}"/>
              </a:ext>
            </a:extLst>
          </p:cNvPr>
          <p:cNvSpPr>
            <a:spLocks noGrp="1"/>
          </p:cNvSpPr>
          <p:nvPr>
            <p:ph type="title"/>
          </p:nvPr>
        </p:nvSpPr>
        <p:spPr>
          <a:xfrm>
            <a:off x="3653408" y="3109528"/>
            <a:ext cx="4885184" cy="638944"/>
          </a:xfrm>
        </p:spPr>
        <p:txBody>
          <a:bodyPr>
            <a:normAutofit fontScale="90000"/>
          </a:bodyPr>
          <a:lstStyle/>
          <a:p>
            <a:r>
              <a:rPr lang="en-US" dirty="0"/>
              <a:t>8. Customer Segmentation</a:t>
            </a:r>
            <a:endParaRPr lang="en-IN" dirty="0"/>
          </a:p>
        </p:txBody>
      </p:sp>
    </p:spTree>
    <p:extLst>
      <p:ext uri="{BB962C8B-B14F-4D97-AF65-F5344CB8AC3E}">
        <p14:creationId xmlns:p14="http://schemas.microsoft.com/office/powerpoint/2010/main" val="44540881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642B-63B0-4CFB-9351-71793AB8BDE8}"/>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70003A36-58DE-4350-B2A3-8F16FF5CD836}"/>
              </a:ext>
            </a:extLst>
          </p:cNvPr>
          <p:cNvSpPr>
            <a:spLocks noGrp="1"/>
          </p:cNvSpPr>
          <p:nvPr>
            <p:ph idx="1"/>
          </p:nvPr>
        </p:nvSpPr>
        <p:spPr>
          <a:xfrm>
            <a:off x="1066800" y="1844824"/>
            <a:ext cx="10058400" cy="4464496"/>
          </a:xfrm>
        </p:spPr>
        <p:txBody>
          <a:bodyPr>
            <a:normAutofit/>
          </a:bodyPr>
          <a:lstStyle/>
          <a:p>
            <a:pPr marL="457200" indent="-457200">
              <a:buFont typeface="+mj-lt"/>
              <a:buAutoNum type="arabicPeriod"/>
            </a:pPr>
            <a:r>
              <a:rPr lang="en-US" dirty="0"/>
              <a:t>Feature Selection</a:t>
            </a:r>
          </a:p>
          <a:p>
            <a:pPr marL="457200" indent="-457200">
              <a:buFont typeface="+mj-lt"/>
              <a:buAutoNum type="arabicPeriod"/>
            </a:pPr>
            <a:r>
              <a:rPr lang="en-US" dirty="0"/>
              <a:t>Encoding</a:t>
            </a:r>
          </a:p>
          <a:p>
            <a:pPr marL="457200" indent="-457200">
              <a:buFont typeface="+mj-lt"/>
              <a:buAutoNum type="arabicPeriod"/>
            </a:pPr>
            <a:r>
              <a:rPr lang="en-US" dirty="0"/>
              <a:t>Data Cleaning</a:t>
            </a:r>
          </a:p>
          <a:p>
            <a:pPr marL="457200" indent="-457200">
              <a:buFont typeface="+mj-lt"/>
              <a:buAutoNum type="arabicPeriod"/>
            </a:pPr>
            <a:r>
              <a:rPr lang="en-US" dirty="0"/>
              <a:t>Feature Scaling</a:t>
            </a:r>
          </a:p>
          <a:p>
            <a:pPr marL="0" indent="0">
              <a:buNone/>
            </a:pPr>
            <a:endParaRPr lang="en-US" dirty="0"/>
          </a:p>
          <a:p>
            <a:pPr marL="0" indent="0">
              <a:buNone/>
            </a:pPr>
            <a:r>
              <a:rPr lang="en-US" dirty="0"/>
              <a:t>k-means algorithm is sensitive to outliers as it calculated the distance between the centroids and the other data points. Therefore, it is mandatory to carefully handle the outliers. As it is a distance based algorithm, feature scaling is another important preprocessing step.</a:t>
            </a:r>
            <a:endParaRPr lang="en-IN" dirty="0"/>
          </a:p>
        </p:txBody>
      </p:sp>
    </p:spTree>
    <p:extLst>
      <p:ext uri="{BB962C8B-B14F-4D97-AF65-F5344CB8AC3E}">
        <p14:creationId xmlns:p14="http://schemas.microsoft.com/office/powerpoint/2010/main" val="19499948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1195-CE30-4105-9ACC-E243A087F3CD}"/>
              </a:ext>
            </a:extLst>
          </p:cNvPr>
          <p:cNvSpPr>
            <a:spLocks noGrp="1"/>
          </p:cNvSpPr>
          <p:nvPr>
            <p:ph type="title"/>
          </p:nvPr>
        </p:nvSpPr>
        <p:spPr/>
        <p:txBody>
          <a:bodyPr/>
          <a:lstStyle/>
          <a:p>
            <a:r>
              <a:rPr lang="en-US" dirty="0"/>
              <a:t>Selecting k value</a:t>
            </a:r>
            <a:endParaRPr lang="en-IN" dirty="0"/>
          </a:p>
        </p:txBody>
      </p:sp>
      <p:sp>
        <p:nvSpPr>
          <p:cNvPr id="7" name="TextBox 6">
            <a:extLst>
              <a:ext uri="{FF2B5EF4-FFF2-40B4-BE49-F238E27FC236}">
                <a16:creationId xmlns:a16="http://schemas.microsoft.com/office/drawing/2014/main" id="{4F9A0B62-CAEC-4F0E-9536-6D7DB29CAB01}"/>
              </a:ext>
            </a:extLst>
          </p:cNvPr>
          <p:cNvSpPr txBox="1"/>
          <p:nvPr/>
        </p:nvSpPr>
        <p:spPr>
          <a:xfrm>
            <a:off x="1066800" y="1700808"/>
            <a:ext cx="10444847" cy="646331"/>
          </a:xfrm>
          <a:prstGeom prst="rect">
            <a:avLst/>
          </a:prstGeom>
          <a:noFill/>
        </p:spPr>
        <p:txBody>
          <a:bodyPr wrap="none" rtlCol="0">
            <a:spAutoFit/>
          </a:bodyPr>
          <a:lstStyle/>
          <a:p>
            <a:r>
              <a:rPr lang="en-US" dirty="0"/>
              <a:t>In k-means clustering it is important to select the right number of clusters. To help us select the optimal </a:t>
            </a:r>
          </a:p>
          <a:p>
            <a:r>
              <a:rPr lang="en-US" dirty="0"/>
              <a:t>number of clusters we will use the elbow method.</a:t>
            </a:r>
            <a:endParaRPr lang="en-IN" dirty="0"/>
          </a:p>
        </p:txBody>
      </p:sp>
      <p:sp>
        <p:nvSpPr>
          <p:cNvPr id="8" name="TextBox 7">
            <a:extLst>
              <a:ext uri="{FF2B5EF4-FFF2-40B4-BE49-F238E27FC236}">
                <a16:creationId xmlns:a16="http://schemas.microsoft.com/office/drawing/2014/main" id="{564DC69E-2EB4-4685-A7B0-DA39652C9804}"/>
              </a:ext>
            </a:extLst>
          </p:cNvPr>
          <p:cNvSpPr txBox="1"/>
          <p:nvPr/>
        </p:nvSpPr>
        <p:spPr>
          <a:xfrm>
            <a:off x="1066800" y="2621754"/>
            <a:ext cx="5771645" cy="2862322"/>
          </a:xfrm>
          <a:prstGeom prst="rect">
            <a:avLst/>
          </a:prstGeom>
          <a:noFill/>
        </p:spPr>
        <p:txBody>
          <a:bodyPr wrap="none" rtlCol="0">
            <a:spAutoFit/>
          </a:bodyPr>
          <a:lstStyle/>
          <a:p>
            <a:r>
              <a:rPr lang="en-US" dirty="0"/>
              <a:t>For each and every cluster number the Within Cluster </a:t>
            </a:r>
          </a:p>
          <a:p>
            <a:r>
              <a:rPr lang="en-US" dirty="0"/>
              <a:t>Sum of Squares is calculated and plotted in a graph. </a:t>
            </a:r>
          </a:p>
          <a:p>
            <a:r>
              <a:rPr lang="en-US" dirty="0"/>
              <a:t>The graph forms a shape of an elbow, meaning, </a:t>
            </a:r>
          </a:p>
          <a:p>
            <a:r>
              <a:rPr lang="en-US" dirty="0"/>
              <a:t>after a certain number of clusters the WCSS value </a:t>
            </a:r>
          </a:p>
          <a:p>
            <a:r>
              <a:rPr lang="en-US" dirty="0"/>
              <a:t>decreases marginally. </a:t>
            </a:r>
          </a:p>
          <a:p>
            <a:endParaRPr lang="en-US" dirty="0"/>
          </a:p>
          <a:p>
            <a:r>
              <a:rPr lang="en-US" dirty="0"/>
              <a:t>The cluster number at the elbow point is considered </a:t>
            </a:r>
          </a:p>
          <a:p>
            <a:r>
              <a:rPr lang="en-US" dirty="0"/>
              <a:t>to be the optimal selection. </a:t>
            </a:r>
          </a:p>
          <a:p>
            <a:r>
              <a:rPr lang="en-US" dirty="0"/>
              <a:t>Though, it is recommended to try one or two other </a:t>
            </a:r>
          </a:p>
          <a:p>
            <a:r>
              <a:rPr lang="en-US" dirty="0"/>
              <a:t>values near to the elbow value and visualize the clusters.</a:t>
            </a:r>
            <a:endParaRPr lang="en-IN" dirty="0"/>
          </a:p>
        </p:txBody>
      </p:sp>
      <p:pic>
        <p:nvPicPr>
          <p:cNvPr id="3" name="Picture 2">
            <a:extLst>
              <a:ext uri="{FF2B5EF4-FFF2-40B4-BE49-F238E27FC236}">
                <a16:creationId xmlns:a16="http://schemas.microsoft.com/office/drawing/2014/main" id="{8C001427-68F9-46C6-888A-3DC35E622ADE}"/>
              </a:ext>
            </a:extLst>
          </p:cNvPr>
          <p:cNvPicPr>
            <a:picLocks noChangeAspect="1"/>
          </p:cNvPicPr>
          <p:nvPr/>
        </p:nvPicPr>
        <p:blipFill>
          <a:blip r:embed="rId2"/>
          <a:stretch>
            <a:fillRect/>
          </a:stretch>
        </p:blipFill>
        <p:spPr>
          <a:xfrm>
            <a:off x="7104112" y="2372328"/>
            <a:ext cx="4718577" cy="3003724"/>
          </a:xfrm>
          <a:prstGeom prst="rect">
            <a:avLst/>
          </a:prstGeom>
        </p:spPr>
      </p:pic>
    </p:spTree>
    <p:extLst>
      <p:ext uri="{BB962C8B-B14F-4D97-AF65-F5344CB8AC3E}">
        <p14:creationId xmlns:p14="http://schemas.microsoft.com/office/powerpoint/2010/main" val="11320543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C0BE-D9B4-4F03-A7E2-0CC423B58120}"/>
              </a:ext>
            </a:extLst>
          </p:cNvPr>
          <p:cNvSpPr>
            <a:spLocks noGrp="1"/>
          </p:cNvSpPr>
          <p:nvPr>
            <p:ph type="title"/>
          </p:nvPr>
        </p:nvSpPr>
        <p:spPr/>
        <p:txBody>
          <a:bodyPr/>
          <a:lstStyle/>
          <a:p>
            <a:r>
              <a:rPr lang="en-US" dirty="0"/>
              <a:t>Cluster Count</a:t>
            </a:r>
            <a:endParaRPr lang="en-IN" dirty="0"/>
          </a:p>
        </p:txBody>
      </p:sp>
      <p:sp>
        <p:nvSpPr>
          <p:cNvPr id="5" name="TextBox 4">
            <a:extLst>
              <a:ext uri="{FF2B5EF4-FFF2-40B4-BE49-F238E27FC236}">
                <a16:creationId xmlns:a16="http://schemas.microsoft.com/office/drawing/2014/main" id="{0608992D-9197-4BB3-8124-BA6B172EC161}"/>
              </a:ext>
            </a:extLst>
          </p:cNvPr>
          <p:cNvSpPr txBox="1"/>
          <p:nvPr/>
        </p:nvSpPr>
        <p:spPr>
          <a:xfrm>
            <a:off x="1066800" y="2708920"/>
            <a:ext cx="4464496" cy="1200329"/>
          </a:xfrm>
          <a:prstGeom prst="rect">
            <a:avLst/>
          </a:prstGeom>
          <a:noFill/>
        </p:spPr>
        <p:txBody>
          <a:bodyPr wrap="square" rtlCol="0">
            <a:spAutoFit/>
          </a:bodyPr>
          <a:lstStyle/>
          <a:p>
            <a:endParaRPr lang="en-US" dirty="0"/>
          </a:p>
          <a:p>
            <a:r>
              <a:rPr lang="en-US" dirty="0"/>
              <a:t>We see almost equal distribution of customers in all the 3 groups</a:t>
            </a:r>
          </a:p>
          <a:p>
            <a:endParaRPr lang="en-IN" dirty="0"/>
          </a:p>
        </p:txBody>
      </p:sp>
      <p:pic>
        <p:nvPicPr>
          <p:cNvPr id="3" name="Picture 2">
            <a:extLst>
              <a:ext uri="{FF2B5EF4-FFF2-40B4-BE49-F238E27FC236}">
                <a16:creationId xmlns:a16="http://schemas.microsoft.com/office/drawing/2014/main" id="{857024BD-5797-4F51-A0FC-1251F04AB3B5}"/>
              </a:ext>
            </a:extLst>
          </p:cNvPr>
          <p:cNvPicPr>
            <a:picLocks noChangeAspect="1"/>
          </p:cNvPicPr>
          <p:nvPr/>
        </p:nvPicPr>
        <p:blipFill>
          <a:blip r:embed="rId2"/>
          <a:stretch>
            <a:fillRect/>
          </a:stretch>
        </p:blipFill>
        <p:spPr>
          <a:xfrm>
            <a:off x="6168008" y="1772816"/>
            <a:ext cx="5438775" cy="4029075"/>
          </a:xfrm>
          <a:prstGeom prst="rect">
            <a:avLst/>
          </a:prstGeom>
        </p:spPr>
      </p:pic>
    </p:spTree>
    <p:extLst>
      <p:ext uri="{BB962C8B-B14F-4D97-AF65-F5344CB8AC3E}">
        <p14:creationId xmlns:p14="http://schemas.microsoft.com/office/powerpoint/2010/main" val="379855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9561-103E-4ED9-814B-2FA811F800DD}"/>
              </a:ext>
            </a:extLst>
          </p:cNvPr>
          <p:cNvSpPr>
            <a:spLocks noGrp="1"/>
          </p:cNvSpPr>
          <p:nvPr>
            <p:ph type="title"/>
          </p:nvPr>
        </p:nvSpPr>
        <p:spPr/>
        <p:txBody>
          <a:bodyPr/>
          <a:lstStyle/>
          <a:p>
            <a:r>
              <a:rPr lang="en-US" dirty="0"/>
              <a:t>Customer Behavior</a:t>
            </a:r>
            <a:endParaRPr lang="en-IN" dirty="0"/>
          </a:p>
        </p:txBody>
      </p:sp>
      <p:pic>
        <p:nvPicPr>
          <p:cNvPr id="4" name="Picture 3">
            <a:extLst>
              <a:ext uri="{FF2B5EF4-FFF2-40B4-BE49-F238E27FC236}">
                <a16:creationId xmlns:a16="http://schemas.microsoft.com/office/drawing/2014/main" id="{E122BFFC-0676-44BA-BEE7-0E7810A2802C}"/>
              </a:ext>
            </a:extLst>
          </p:cNvPr>
          <p:cNvPicPr>
            <a:picLocks noChangeAspect="1"/>
          </p:cNvPicPr>
          <p:nvPr/>
        </p:nvPicPr>
        <p:blipFill>
          <a:blip r:embed="rId2"/>
          <a:stretch>
            <a:fillRect/>
          </a:stretch>
        </p:blipFill>
        <p:spPr>
          <a:xfrm>
            <a:off x="1066800" y="1772816"/>
            <a:ext cx="8639175" cy="4629150"/>
          </a:xfrm>
          <a:prstGeom prst="rect">
            <a:avLst/>
          </a:prstGeom>
        </p:spPr>
      </p:pic>
    </p:spTree>
    <p:extLst>
      <p:ext uri="{BB962C8B-B14F-4D97-AF65-F5344CB8AC3E}">
        <p14:creationId xmlns:p14="http://schemas.microsoft.com/office/powerpoint/2010/main" val="2886686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4191-1AD1-4C3A-9AA3-D594A84890BD}"/>
              </a:ext>
            </a:extLst>
          </p:cNvPr>
          <p:cNvSpPr>
            <a:spLocks noGrp="1"/>
          </p:cNvSpPr>
          <p:nvPr>
            <p:ph type="title"/>
          </p:nvPr>
        </p:nvSpPr>
        <p:spPr>
          <a:xfrm>
            <a:off x="623392" y="332656"/>
            <a:ext cx="6037312" cy="1143000"/>
          </a:xfrm>
        </p:spPr>
        <p:txBody>
          <a:bodyPr/>
          <a:lstStyle/>
          <a:p>
            <a:r>
              <a:rPr lang="en-US" dirty="0"/>
              <a:t>3D Visualization of the clusters</a:t>
            </a:r>
            <a:endParaRPr lang="en-IN" dirty="0"/>
          </a:p>
        </p:txBody>
      </p:sp>
      <p:pic>
        <p:nvPicPr>
          <p:cNvPr id="5" name="Picture 4">
            <a:extLst>
              <a:ext uri="{FF2B5EF4-FFF2-40B4-BE49-F238E27FC236}">
                <a16:creationId xmlns:a16="http://schemas.microsoft.com/office/drawing/2014/main" id="{74A8270C-2C85-482A-865B-0FE903EE4658}"/>
              </a:ext>
            </a:extLst>
          </p:cNvPr>
          <p:cNvPicPr>
            <a:picLocks noChangeAspect="1"/>
          </p:cNvPicPr>
          <p:nvPr/>
        </p:nvPicPr>
        <p:blipFill>
          <a:blip r:embed="rId2"/>
          <a:stretch>
            <a:fillRect/>
          </a:stretch>
        </p:blipFill>
        <p:spPr>
          <a:xfrm>
            <a:off x="5951984" y="1700808"/>
            <a:ext cx="5812507" cy="4548919"/>
          </a:xfrm>
          <a:prstGeom prst="rect">
            <a:avLst/>
          </a:prstGeom>
        </p:spPr>
      </p:pic>
      <p:sp>
        <p:nvSpPr>
          <p:cNvPr id="6" name="TextBox 5">
            <a:extLst>
              <a:ext uri="{FF2B5EF4-FFF2-40B4-BE49-F238E27FC236}">
                <a16:creationId xmlns:a16="http://schemas.microsoft.com/office/drawing/2014/main" id="{55B80468-CD70-4A6A-A1A5-614483648448}"/>
              </a:ext>
            </a:extLst>
          </p:cNvPr>
          <p:cNvSpPr txBox="1"/>
          <p:nvPr/>
        </p:nvSpPr>
        <p:spPr>
          <a:xfrm>
            <a:off x="767408" y="2959604"/>
            <a:ext cx="4911666" cy="2031325"/>
          </a:xfrm>
          <a:prstGeom prst="rect">
            <a:avLst/>
          </a:prstGeom>
          <a:noFill/>
        </p:spPr>
        <p:txBody>
          <a:bodyPr wrap="none" rtlCol="0">
            <a:spAutoFit/>
          </a:bodyPr>
          <a:lstStyle/>
          <a:p>
            <a:r>
              <a:rPr lang="en-US" dirty="0"/>
              <a:t>From the 3D visualization of the clusters, </a:t>
            </a:r>
          </a:p>
          <a:p>
            <a:r>
              <a:rPr lang="en-US" dirty="0"/>
              <a:t>we can say that the clusters are not very clearly </a:t>
            </a:r>
          </a:p>
          <a:p>
            <a:r>
              <a:rPr lang="en-US" dirty="0"/>
              <a:t>separable except for the blue group (group 0).</a:t>
            </a:r>
          </a:p>
          <a:p>
            <a:endParaRPr lang="en-US" dirty="0"/>
          </a:p>
          <a:p>
            <a:r>
              <a:rPr lang="en-US" dirty="0"/>
              <a:t>Group 0 customers tend to purchase mostly on </a:t>
            </a:r>
          </a:p>
          <a:p>
            <a:r>
              <a:rPr lang="en-US" dirty="0"/>
              <a:t>weekends. Also, they are likely to purchase </a:t>
            </a:r>
          </a:p>
          <a:p>
            <a:r>
              <a:rPr lang="en-US" dirty="0"/>
              <a:t>items in bulk.</a:t>
            </a:r>
            <a:endParaRPr lang="en-IN" dirty="0"/>
          </a:p>
        </p:txBody>
      </p:sp>
    </p:spTree>
    <p:extLst>
      <p:ext uri="{BB962C8B-B14F-4D97-AF65-F5344CB8AC3E}">
        <p14:creationId xmlns:p14="http://schemas.microsoft.com/office/powerpoint/2010/main" val="3530097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2587-D7DD-4209-B819-C251F6FA4703}"/>
              </a:ext>
            </a:extLst>
          </p:cNvPr>
          <p:cNvSpPr>
            <a:spLocks noGrp="1"/>
          </p:cNvSpPr>
          <p:nvPr>
            <p:ph type="title"/>
          </p:nvPr>
        </p:nvSpPr>
        <p:spPr>
          <a:xfrm>
            <a:off x="4910708" y="3104964"/>
            <a:ext cx="2625452" cy="648072"/>
          </a:xfrm>
        </p:spPr>
        <p:txBody>
          <a:bodyPr>
            <a:normAutofit fontScale="90000"/>
          </a:bodyPr>
          <a:lstStyle/>
          <a:p>
            <a:r>
              <a:rPr lang="en-US" dirty="0"/>
              <a:t>9. Conclusion</a:t>
            </a:r>
            <a:endParaRPr lang="en-IN" dirty="0"/>
          </a:p>
        </p:txBody>
      </p:sp>
    </p:spTree>
    <p:extLst>
      <p:ext uri="{BB962C8B-B14F-4D97-AF65-F5344CB8AC3E}">
        <p14:creationId xmlns:p14="http://schemas.microsoft.com/office/powerpoint/2010/main" val="24276335"/>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2CEB-0D5D-41BD-8CDF-C5F5EDADB2F8}"/>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0259C185-2D5D-4CA3-AA11-3C95B43D6F48}"/>
              </a:ext>
            </a:extLst>
          </p:cNvPr>
          <p:cNvSpPr>
            <a:spLocks noGrp="1"/>
          </p:cNvSpPr>
          <p:nvPr>
            <p:ph idx="1"/>
          </p:nvPr>
        </p:nvSpPr>
        <p:spPr>
          <a:xfrm>
            <a:off x="1066800" y="2564904"/>
            <a:ext cx="6901408" cy="1942728"/>
          </a:xfrm>
        </p:spPr>
        <p:txBody>
          <a:bodyPr/>
          <a:lstStyle/>
          <a:p>
            <a:r>
              <a:rPr lang="en-US" dirty="0"/>
              <a:t>Large Data (Memory and Time)</a:t>
            </a:r>
          </a:p>
          <a:p>
            <a:r>
              <a:rPr lang="en-US" dirty="0"/>
              <a:t>Messy Data (Missing and Incorrect values)</a:t>
            </a:r>
          </a:p>
          <a:p>
            <a:r>
              <a:rPr lang="en-US" dirty="0"/>
              <a:t>Exceptions in Price and Quantity</a:t>
            </a:r>
          </a:p>
          <a:p>
            <a:endParaRPr lang="en-IN" dirty="0"/>
          </a:p>
        </p:txBody>
      </p:sp>
    </p:spTree>
    <p:extLst>
      <p:ext uri="{BB962C8B-B14F-4D97-AF65-F5344CB8AC3E}">
        <p14:creationId xmlns:p14="http://schemas.microsoft.com/office/powerpoint/2010/main" val="5456170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
        <p:nvSpPr>
          <p:cNvPr id="4" name="TextBox 3">
            <a:extLst>
              <a:ext uri="{FF2B5EF4-FFF2-40B4-BE49-F238E27FC236}">
                <a16:creationId xmlns:a16="http://schemas.microsoft.com/office/drawing/2014/main" id="{717DB36B-2883-44DA-B426-7708AB5D4C47}"/>
              </a:ext>
            </a:extLst>
          </p:cNvPr>
          <p:cNvSpPr txBox="1"/>
          <p:nvPr/>
        </p:nvSpPr>
        <p:spPr>
          <a:xfrm>
            <a:off x="704346" y="908720"/>
            <a:ext cx="11305256" cy="6001643"/>
          </a:xfrm>
          <a:prstGeom prst="rect">
            <a:avLst/>
          </a:prstGeom>
          <a:noFill/>
        </p:spPr>
        <p:txBody>
          <a:bodyPr wrap="square" numCol="2" rtlCol="0">
            <a:spAutoFit/>
          </a:bodyPr>
          <a:lstStyle/>
          <a:p>
            <a:pPr marL="342900" indent="-342900">
              <a:buAutoNum type="arabicPeriod"/>
            </a:pPr>
            <a:endParaRPr lang="en-US" sz="2400" dirty="0"/>
          </a:p>
          <a:p>
            <a:pPr marL="342900" indent="-342900">
              <a:buAutoNum type="arabicPeriod"/>
            </a:pPr>
            <a:r>
              <a:rPr lang="en-US" sz="2400" dirty="0"/>
              <a:t>Data Understanding</a:t>
            </a:r>
          </a:p>
          <a:p>
            <a:pPr marL="342900" indent="-342900">
              <a:buAutoNum type="arabicPeriod"/>
            </a:pPr>
            <a:r>
              <a:rPr lang="en-US" sz="2400" dirty="0"/>
              <a:t>Data Cleaning</a:t>
            </a:r>
          </a:p>
          <a:p>
            <a:pPr marL="342900" indent="-342900">
              <a:buAutoNum type="arabicPeriod"/>
            </a:pPr>
            <a:r>
              <a:rPr lang="en-US" sz="2400" dirty="0"/>
              <a:t>Feature Extraction</a:t>
            </a:r>
          </a:p>
          <a:p>
            <a:pPr marL="342900" indent="-342900">
              <a:buAutoNum type="arabicPeriod"/>
            </a:pPr>
            <a:r>
              <a:rPr lang="en-US" sz="2400" dirty="0"/>
              <a:t>Understand the Trend/Pattern</a:t>
            </a:r>
          </a:p>
          <a:p>
            <a:pPr marL="800100" lvl="1" indent="-342900">
              <a:buFont typeface="Arial" panose="020B0604020202020204" pitchFamily="34" charset="0"/>
              <a:buChar char="•"/>
            </a:pPr>
            <a:r>
              <a:rPr lang="en-US" sz="2400" dirty="0"/>
              <a:t>Return Orders Ratio</a:t>
            </a:r>
          </a:p>
          <a:p>
            <a:pPr marL="800100" lvl="1" indent="-342900">
              <a:buFont typeface="Arial" panose="020B0604020202020204" pitchFamily="34" charset="0"/>
              <a:buChar char="•"/>
            </a:pPr>
            <a:r>
              <a:rPr lang="en-US" sz="2400" dirty="0"/>
              <a:t>Dominant Country</a:t>
            </a:r>
          </a:p>
          <a:p>
            <a:pPr marL="800100" lvl="1" indent="-342900">
              <a:buFont typeface="Arial" panose="020B0604020202020204" pitchFamily="34" charset="0"/>
              <a:buChar char="•"/>
            </a:pPr>
            <a:r>
              <a:rPr lang="en-US" sz="2400" dirty="0"/>
              <a:t>Busiest Time of the Day</a:t>
            </a:r>
          </a:p>
          <a:p>
            <a:pPr marL="800100" lvl="1" indent="-342900">
              <a:buFont typeface="Arial" panose="020B0604020202020204" pitchFamily="34" charset="0"/>
              <a:buChar char="•"/>
            </a:pPr>
            <a:r>
              <a:rPr lang="en-US" sz="2400" dirty="0"/>
              <a:t>Most Popular Items</a:t>
            </a:r>
          </a:p>
          <a:p>
            <a:pPr marL="800100" lvl="1" indent="-342900">
              <a:buFont typeface="Arial" panose="020B0604020202020204" pitchFamily="34" charset="0"/>
              <a:buChar char="•"/>
            </a:pPr>
            <a:r>
              <a:rPr lang="en-US" sz="2400" dirty="0"/>
              <a:t>Monthly/Weekly Sales Trend</a:t>
            </a:r>
          </a:p>
          <a:p>
            <a:pPr marL="742950" lvl="1" indent="-285750">
              <a:buFont typeface="Arial" panose="020B0604020202020204" pitchFamily="34" charset="0"/>
              <a:buChar char="•"/>
            </a:pPr>
            <a:r>
              <a:rPr lang="en-US" sz="2400" dirty="0"/>
              <a:t>Overall Sales at a Glance</a:t>
            </a:r>
          </a:p>
          <a:p>
            <a:pPr marL="342900" indent="-342900">
              <a:buAutoNum type="arabicPeriod"/>
            </a:pPr>
            <a:r>
              <a:rPr lang="en-US" sz="2400" dirty="0"/>
              <a:t>Outliers</a:t>
            </a:r>
          </a:p>
          <a:p>
            <a:pPr marL="800100" lvl="1" indent="-342900">
              <a:buFont typeface="Arial" panose="020B0604020202020204" pitchFamily="34" charset="0"/>
              <a:buChar char="•"/>
            </a:pPr>
            <a:r>
              <a:rPr lang="en-US" sz="2400" dirty="0"/>
              <a:t>Price</a:t>
            </a:r>
          </a:p>
          <a:p>
            <a:pPr marL="800100" lvl="1" indent="-342900">
              <a:buFont typeface="Arial" panose="020B0604020202020204" pitchFamily="34" charset="0"/>
              <a:buChar char="•"/>
            </a:pPr>
            <a:r>
              <a:rPr lang="en-US" sz="2400" dirty="0"/>
              <a:t>Quantity</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342900" indent="-342900">
              <a:buAutoNum type="arabicPeriod"/>
            </a:pPr>
            <a:r>
              <a:rPr lang="en-US" sz="2400" dirty="0"/>
              <a:t>Top 10</a:t>
            </a:r>
          </a:p>
          <a:p>
            <a:pPr marL="800100" lvl="1" indent="-342900">
              <a:buFont typeface="Arial" panose="020B0604020202020204" pitchFamily="34" charset="0"/>
              <a:buChar char="•"/>
            </a:pPr>
            <a:r>
              <a:rPr lang="en-US" sz="2400" dirty="0"/>
              <a:t>Customers</a:t>
            </a:r>
          </a:p>
          <a:p>
            <a:pPr marL="800100" lvl="1" indent="-342900">
              <a:buFont typeface="Arial" panose="020B0604020202020204" pitchFamily="34" charset="0"/>
              <a:buChar char="•"/>
            </a:pPr>
            <a:r>
              <a:rPr lang="en-US" sz="2400" dirty="0"/>
              <a:t>Invoices</a:t>
            </a:r>
          </a:p>
          <a:p>
            <a:pPr marL="342900" indent="-342900">
              <a:buAutoNum type="arabicPeriod"/>
            </a:pPr>
            <a:r>
              <a:rPr lang="en-US" sz="2400" dirty="0"/>
              <a:t>Feature Correlation</a:t>
            </a:r>
          </a:p>
          <a:p>
            <a:pPr marL="342900" indent="-342900">
              <a:buAutoNum type="arabicPeriod"/>
            </a:pPr>
            <a:r>
              <a:rPr lang="en-US" sz="2400" dirty="0"/>
              <a:t>Customer Segmentation: k-Means</a:t>
            </a:r>
          </a:p>
          <a:p>
            <a:pPr marL="800100" lvl="1" indent="-342900">
              <a:buFont typeface="Arial" panose="020B0604020202020204" pitchFamily="34" charset="0"/>
              <a:buChar char="•"/>
            </a:pPr>
            <a:r>
              <a:rPr lang="en-US" sz="2400" dirty="0"/>
              <a:t>Finding optimum k value</a:t>
            </a:r>
          </a:p>
          <a:p>
            <a:pPr marL="800100" lvl="1" indent="-342900">
              <a:buFont typeface="Arial" panose="020B0604020202020204" pitchFamily="34" charset="0"/>
              <a:buChar char="•"/>
            </a:pPr>
            <a:r>
              <a:rPr lang="en-US" sz="2400" dirty="0"/>
              <a:t>Grouping based on certain features</a:t>
            </a:r>
          </a:p>
          <a:p>
            <a:pPr marL="800100" lvl="1" indent="-342900">
              <a:buFont typeface="Arial" panose="020B0604020202020204" pitchFamily="34" charset="0"/>
              <a:buChar char="•"/>
            </a:pPr>
            <a:r>
              <a:rPr lang="en-US" sz="2400" dirty="0"/>
              <a:t>Visualizing the clusters</a:t>
            </a:r>
          </a:p>
          <a:p>
            <a:pPr marL="342900" indent="-342900">
              <a:buAutoNum type="arabicPeriod"/>
            </a:pPr>
            <a:r>
              <a:rPr lang="en-US" sz="2400" dirty="0"/>
              <a:t> Conclusion</a:t>
            </a:r>
          </a:p>
          <a:p>
            <a:pPr marL="800100" lvl="1" indent="-342900">
              <a:buFont typeface="Arial" panose="020B0604020202020204" pitchFamily="34" charset="0"/>
              <a:buChar char="•"/>
            </a:pPr>
            <a:r>
              <a:rPr lang="en-US" sz="2400" dirty="0"/>
              <a:t>Challenges</a:t>
            </a:r>
          </a:p>
          <a:p>
            <a:pPr marL="800100" lvl="1" indent="-342900">
              <a:buFont typeface="Arial" panose="020B0604020202020204" pitchFamily="34" charset="0"/>
              <a:buChar char="•"/>
            </a:pPr>
            <a:r>
              <a:rPr lang="en-US" sz="2400" dirty="0"/>
              <a:t>Key Takeaways</a:t>
            </a:r>
          </a:p>
          <a:p>
            <a:pPr marL="800100" lvl="1" indent="-342900">
              <a:buFont typeface="Arial" panose="020B0604020202020204" pitchFamily="34" charset="0"/>
              <a:buChar char="•"/>
            </a:pPr>
            <a:r>
              <a:rPr lang="en-US" sz="2400" dirty="0"/>
              <a:t>Recommendations</a:t>
            </a:r>
          </a:p>
          <a:p>
            <a:pPr marL="742950" lvl="1" indent="-28575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E0F22E89-F5AD-4421-9DE3-66EAAB4644F0}"/>
              </a:ext>
            </a:extLst>
          </p:cNvPr>
          <p:cNvSpPr txBox="1"/>
          <p:nvPr/>
        </p:nvSpPr>
        <p:spPr>
          <a:xfrm>
            <a:off x="705609" y="260648"/>
            <a:ext cx="2520280" cy="923330"/>
          </a:xfrm>
          <a:prstGeom prst="rect">
            <a:avLst/>
          </a:prstGeom>
          <a:noFill/>
        </p:spPr>
        <p:txBody>
          <a:bodyPr wrap="square" rtlCol="0">
            <a:spAutoFit/>
          </a:bodyPr>
          <a:lstStyle/>
          <a:p>
            <a:r>
              <a:rPr lang="en-US" sz="3600" dirty="0">
                <a:latin typeface="+mj-lt"/>
                <a:ea typeface="+mj-ea"/>
                <a:cs typeface="+mj-cs"/>
              </a:rPr>
              <a:t>Agenda</a:t>
            </a:r>
          </a:p>
          <a:p>
            <a:endParaRPr lang="en-IN" dirty="0"/>
          </a:p>
        </p:txBody>
      </p:sp>
    </p:spTree>
    <p:extLst>
      <p:ext uri="{BB962C8B-B14F-4D97-AF65-F5344CB8AC3E}">
        <p14:creationId xmlns:p14="http://schemas.microsoft.com/office/powerpoint/2010/main" val="30533887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ADA5-A1F1-4EFF-A517-AF1B122DD191}"/>
              </a:ext>
            </a:extLst>
          </p:cNvPr>
          <p:cNvSpPr>
            <a:spLocks noGrp="1"/>
          </p:cNvSpPr>
          <p:nvPr>
            <p:ph type="title"/>
          </p:nvPr>
        </p:nvSpPr>
        <p:spPr/>
        <p:txBody>
          <a:bodyPr/>
          <a:lstStyle/>
          <a:p>
            <a:r>
              <a:rPr lang="en-US" dirty="0"/>
              <a:t>Key Takeaways</a:t>
            </a:r>
            <a:endParaRPr lang="en-IN" dirty="0"/>
          </a:p>
        </p:txBody>
      </p:sp>
      <p:sp>
        <p:nvSpPr>
          <p:cNvPr id="3" name="Content Placeholder 2">
            <a:extLst>
              <a:ext uri="{FF2B5EF4-FFF2-40B4-BE49-F238E27FC236}">
                <a16:creationId xmlns:a16="http://schemas.microsoft.com/office/drawing/2014/main" id="{B08B97A9-95C6-4F2D-AD39-7293E06C3CC1}"/>
              </a:ext>
            </a:extLst>
          </p:cNvPr>
          <p:cNvSpPr>
            <a:spLocks noGrp="1"/>
          </p:cNvSpPr>
          <p:nvPr>
            <p:ph idx="1"/>
          </p:nvPr>
        </p:nvSpPr>
        <p:spPr>
          <a:xfrm>
            <a:off x="1066800" y="1844824"/>
            <a:ext cx="10058400" cy="4343400"/>
          </a:xfrm>
        </p:spPr>
        <p:txBody>
          <a:bodyPr/>
          <a:lstStyle/>
          <a:p>
            <a:r>
              <a:rPr lang="en-US" i="1" dirty="0"/>
              <a:t>UK</a:t>
            </a:r>
            <a:r>
              <a:rPr lang="en-US" dirty="0"/>
              <a:t> is the dominant country</a:t>
            </a:r>
          </a:p>
          <a:p>
            <a:r>
              <a:rPr lang="en-US" i="1" dirty="0"/>
              <a:t>Afternoon</a:t>
            </a:r>
            <a:r>
              <a:rPr lang="en-US" dirty="0"/>
              <a:t> is the peak purchase time</a:t>
            </a:r>
          </a:p>
          <a:p>
            <a:r>
              <a:rPr lang="en-US" dirty="0"/>
              <a:t>Store timing: </a:t>
            </a:r>
            <a:r>
              <a:rPr lang="en-US" i="1" dirty="0"/>
              <a:t>7AM</a:t>
            </a:r>
            <a:r>
              <a:rPr lang="en-US" dirty="0"/>
              <a:t> to </a:t>
            </a:r>
            <a:r>
              <a:rPr lang="en-US" i="1" dirty="0"/>
              <a:t>8PM</a:t>
            </a:r>
          </a:p>
          <a:p>
            <a:r>
              <a:rPr lang="en-US" dirty="0"/>
              <a:t>Perhaps the shop remains closed on </a:t>
            </a:r>
            <a:r>
              <a:rPr lang="en-US" i="1" dirty="0"/>
              <a:t>Saturdays</a:t>
            </a:r>
          </a:p>
          <a:p>
            <a:r>
              <a:rPr lang="en-US" dirty="0"/>
              <a:t>Return rate is around </a:t>
            </a:r>
            <a:r>
              <a:rPr lang="en-US" i="1" dirty="0"/>
              <a:t>2%</a:t>
            </a:r>
          </a:p>
          <a:p>
            <a:r>
              <a:rPr lang="en-US" dirty="0"/>
              <a:t>Every year </a:t>
            </a:r>
            <a:r>
              <a:rPr lang="en-US" i="1" dirty="0"/>
              <a:t>December</a:t>
            </a:r>
            <a:r>
              <a:rPr lang="en-US" dirty="0"/>
              <a:t> sees a drastic dip in sales</a:t>
            </a:r>
          </a:p>
          <a:p>
            <a:r>
              <a:rPr lang="en-US" i="1" dirty="0"/>
              <a:t>Cherry</a:t>
            </a:r>
            <a:r>
              <a:rPr lang="en-US" dirty="0"/>
              <a:t>, </a:t>
            </a:r>
            <a:r>
              <a:rPr lang="en-US" i="1" dirty="0"/>
              <a:t>Light</a:t>
            </a:r>
            <a:r>
              <a:rPr lang="en-US" dirty="0"/>
              <a:t> and </a:t>
            </a:r>
            <a:r>
              <a:rPr lang="en-US" i="1" dirty="0"/>
              <a:t>Cake</a:t>
            </a:r>
            <a:r>
              <a:rPr lang="en-US" dirty="0"/>
              <a:t> are the most popular keywords</a:t>
            </a:r>
          </a:p>
          <a:p>
            <a:r>
              <a:rPr lang="en-US" dirty="0"/>
              <a:t>2 of the </a:t>
            </a:r>
            <a:r>
              <a:rPr lang="en-US" i="1" dirty="0"/>
              <a:t>Manual</a:t>
            </a:r>
            <a:r>
              <a:rPr lang="en-US" dirty="0"/>
              <a:t> items are abnormally high-priced</a:t>
            </a:r>
          </a:p>
        </p:txBody>
      </p:sp>
    </p:spTree>
    <p:extLst>
      <p:ext uri="{BB962C8B-B14F-4D97-AF65-F5344CB8AC3E}">
        <p14:creationId xmlns:p14="http://schemas.microsoft.com/office/powerpoint/2010/main" val="28930870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7AB4-3772-4DBC-9FEE-14C9FBAAE5C1}"/>
              </a:ext>
            </a:extLst>
          </p:cNvPr>
          <p:cNvSpPr>
            <a:spLocks noGrp="1"/>
          </p:cNvSpPr>
          <p:nvPr>
            <p:ph type="title"/>
          </p:nvPr>
        </p:nvSpPr>
        <p:spPr/>
        <p:txBody>
          <a:bodyPr/>
          <a:lstStyle/>
          <a:p>
            <a:r>
              <a:rPr lang="en-US" dirty="0"/>
              <a:t>Key Takeaways (…cont)</a:t>
            </a:r>
            <a:endParaRPr lang="en-IN" dirty="0"/>
          </a:p>
        </p:txBody>
      </p:sp>
      <p:sp>
        <p:nvSpPr>
          <p:cNvPr id="3" name="Content Placeholder 2">
            <a:extLst>
              <a:ext uri="{FF2B5EF4-FFF2-40B4-BE49-F238E27FC236}">
                <a16:creationId xmlns:a16="http://schemas.microsoft.com/office/drawing/2014/main" id="{2DF478E0-702C-49DF-913E-4DE6977BD8AF}"/>
              </a:ext>
            </a:extLst>
          </p:cNvPr>
          <p:cNvSpPr>
            <a:spLocks noGrp="1"/>
          </p:cNvSpPr>
          <p:nvPr>
            <p:ph idx="1"/>
          </p:nvPr>
        </p:nvSpPr>
        <p:spPr>
          <a:xfrm>
            <a:off x="1057018" y="1916832"/>
            <a:ext cx="10058400" cy="4343400"/>
          </a:xfrm>
        </p:spPr>
        <p:txBody>
          <a:bodyPr/>
          <a:lstStyle/>
          <a:p>
            <a:r>
              <a:rPr lang="en-US" i="1" dirty="0"/>
              <a:t>14096</a:t>
            </a:r>
            <a:r>
              <a:rPr lang="en-US" dirty="0"/>
              <a:t> and </a:t>
            </a:r>
            <a:r>
              <a:rPr lang="en-US" i="1" dirty="0"/>
              <a:t>14064</a:t>
            </a:r>
            <a:r>
              <a:rPr lang="en-US" dirty="0"/>
              <a:t> are the most valuable customers</a:t>
            </a:r>
            <a:endParaRPr lang="en-IN" dirty="0"/>
          </a:p>
          <a:p>
            <a:r>
              <a:rPr lang="en-US" i="1" dirty="0"/>
              <a:t>17840</a:t>
            </a:r>
            <a:r>
              <a:rPr lang="en-US" dirty="0"/>
              <a:t> and </a:t>
            </a:r>
            <a:r>
              <a:rPr lang="en-US" i="1" dirty="0"/>
              <a:t>12752</a:t>
            </a:r>
            <a:r>
              <a:rPr lang="en-US" dirty="0"/>
              <a:t> are the most frequent buyers</a:t>
            </a:r>
          </a:p>
          <a:p>
            <a:r>
              <a:rPr lang="en-US" i="1" dirty="0"/>
              <a:t>502263</a:t>
            </a:r>
            <a:r>
              <a:rPr lang="en-US" dirty="0"/>
              <a:t> is the highest valued invoice with purchase value of </a:t>
            </a:r>
            <a:r>
              <a:rPr lang="en-IN" i="1" dirty="0"/>
              <a:t>£10953.5</a:t>
            </a:r>
          </a:p>
          <a:p>
            <a:r>
              <a:rPr lang="en-US" i="1" dirty="0"/>
              <a:t>P</a:t>
            </a:r>
            <a:r>
              <a:rPr lang="en-IN" i="1" dirty="0"/>
              <a:t>rice </a:t>
            </a:r>
            <a:r>
              <a:rPr lang="en-IN" dirty="0"/>
              <a:t>and</a:t>
            </a:r>
            <a:r>
              <a:rPr lang="en-IN" i="1" dirty="0"/>
              <a:t> Total </a:t>
            </a:r>
            <a:r>
              <a:rPr lang="en-IN" dirty="0"/>
              <a:t>are inversely proportional, because for high priced items the quantity purchased is less.</a:t>
            </a:r>
          </a:p>
          <a:p>
            <a:r>
              <a:rPr lang="en-US" dirty="0"/>
              <a:t>Customers are more likely to splurge in beginning of the week</a:t>
            </a:r>
          </a:p>
          <a:p>
            <a:r>
              <a:rPr lang="en-US" dirty="0"/>
              <a:t>Very few customers have spent more than </a:t>
            </a:r>
            <a:r>
              <a:rPr lang="en-US" i="1" dirty="0"/>
              <a:t>2k</a:t>
            </a:r>
            <a:r>
              <a:rPr lang="en-US" dirty="0"/>
              <a:t> </a:t>
            </a:r>
            <a:endParaRPr lang="en-IN" dirty="0"/>
          </a:p>
        </p:txBody>
      </p:sp>
    </p:spTree>
    <p:extLst>
      <p:ext uri="{BB962C8B-B14F-4D97-AF65-F5344CB8AC3E}">
        <p14:creationId xmlns:p14="http://schemas.microsoft.com/office/powerpoint/2010/main" val="4488214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B201-3C73-47D4-943A-5F46ACB013E8}"/>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7B4B1E8C-0C87-490E-86D6-B9D5956AED4C}"/>
              </a:ext>
            </a:extLst>
          </p:cNvPr>
          <p:cNvSpPr>
            <a:spLocks noGrp="1"/>
          </p:cNvSpPr>
          <p:nvPr>
            <p:ph idx="1"/>
          </p:nvPr>
        </p:nvSpPr>
        <p:spPr>
          <a:xfrm>
            <a:off x="1066800" y="2420888"/>
            <a:ext cx="10058400" cy="2904728"/>
          </a:xfrm>
        </p:spPr>
        <p:txBody>
          <a:bodyPr/>
          <a:lstStyle/>
          <a:p>
            <a:r>
              <a:rPr lang="en-US" dirty="0"/>
              <a:t>The store should run its weekly discounts on Mondays or Tuesdays</a:t>
            </a:r>
          </a:p>
          <a:p>
            <a:r>
              <a:rPr lang="en-US" dirty="0"/>
              <a:t>It should try to identify the reason behind low sales in Decembers</a:t>
            </a:r>
          </a:p>
          <a:p>
            <a:r>
              <a:rPr lang="en-US" dirty="0"/>
              <a:t>It can perhaps provide some privilege membership to its top customers</a:t>
            </a:r>
          </a:p>
          <a:p>
            <a:r>
              <a:rPr lang="en-US" dirty="0"/>
              <a:t>Keep an eye on restocking the items bought in bulk</a:t>
            </a:r>
          </a:p>
          <a:p>
            <a:endParaRPr lang="en-IN" dirty="0"/>
          </a:p>
        </p:txBody>
      </p:sp>
    </p:spTree>
    <p:extLst>
      <p:ext uri="{BB962C8B-B14F-4D97-AF65-F5344CB8AC3E}">
        <p14:creationId xmlns:p14="http://schemas.microsoft.com/office/powerpoint/2010/main" val="41934681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6453-D02C-4768-A1D2-E6CACE42D6A4}"/>
              </a:ext>
            </a:extLst>
          </p:cNvPr>
          <p:cNvSpPr>
            <a:spLocks noGrp="1"/>
          </p:cNvSpPr>
          <p:nvPr>
            <p:ph type="title"/>
          </p:nvPr>
        </p:nvSpPr>
        <p:spPr/>
        <p:txBody>
          <a:bodyPr/>
          <a:lstStyle/>
          <a:p>
            <a:r>
              <a:rPr lang="en-US" dirty="0"/>
              <a:t>Next Steps</a:t>
            </a:r>
            <a:endParaRPr lang="en-IN" dirty="0"/>
          </a:p>
        </p:txBody>
      </p:sp>
      <p:sp>
        <p:nvSpPr>
          <p:cNvPr id="3" name="Content Placeholder 2">
            <a:extLst>
              <a:ext uri="{FF2B5EF4-FFF2-40B4-BE49-F238E27FC236}">
                <a16:creationId xmlns:a16="http://schemas.microsoft.com/office/drawing/2014/main" id="{A6818FBF-B28D-4154-9D31-3F68C4326BF8}"/>
              </a:ext>
            </a:extLst>
          </p:cNvPr>
          <p:cNvSpPr>
            <a:spLocks noGrp="1"/>
          </p:cNvSpPr>
          <p:nvPr>
            <p:ph idx="1"/>
          </p:nvPr>
        </p:nvSpPr>
        <p:spPr>
          <a:xfrm>
            <a:off x="983432" y="2588704"/>
            <a:ext cx="10058400" cy="1680592"/>
          </a:xfrm>
        </p:spPr>
        <p:txBody>
          <a:bodyPr/>
          <a:lstStyle/>
          <a:p>
            <a:r>
              <a:rPr lang="en-US" dirty="0"/>
              <a:t>Use </a:t>
            </a:r>
            <a:r>
              <a:rPr lang="en-IN" dirty="0"/>
              <a:t>Silhouette</a:t>
            </a:r>
            <a:r>
              <a:rPr lang="en-US" dirty="0"/>
              <a:t> score to verify k value</a:t>
            </a:r>
          </a:p>
          <a:p>
            <a:r>
              <a:rPr lang="en-US" dirty="0"/>
              <a:t>Trying other clustering algorithms like hierarchal clustering or DBSCAN</a:t>
            </a:r>
          </a:p>
          <a:p>
            <a:r>
              <a:rPr lang="en-US" dirty="0"/>
              <a:t>Use PCA and compare results</a:t>
            </a:r>
          </a:p>
          <a:p>
            <a:endParaRPr lang="en-IN" dirty="0"/>
          </a:p>
        </p:txBody>
      </p:sp>
    </p:spTree>
    <p:extLst>
      <p:ext uri="{BB962C8B-B14F-4D97-AF65-F5344CB8AC3E}">
        <p14:creationId xmlns:p14="http://schemas.microsoft.com/office/powerpoint/2010/main" val="11476099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BB1A0-C3A2-4053-A0E6-86CB18C749A8}"/>
              </a:ext>
            </a:extLst>
          </p:cNvPr>
          <p:cNvSpPr txBox="1"/>
          <p:nvPr/>
        </p:nvSpPr>
        <p:spPr>
          <a:xfrm>
            <a:off x="4619836" y="3075057"/>
            <a:ext cx="2952328" cy="707886"/>
          </a:xfrm>
          <a:prstGeom prst="rect">
            <a:avLst/>
          </a:prstGeom>
          <a:noFill/>
        </p:spPr>
        <p:txBody>
          <a:bodyPr wrap="square" rtlCol="0">
            <a:spAutoFit/>
          </a:bodyPr>
          <a:lstStyle/>
          <a:p>
            <a:r>
              <a:rPr lang="en-US" sz="4000" dirty="0"/>
              <a:t>Thank You!</a:t>
            </a:r>
            <a:endParaRPr lang="en-IN" sz="4000" dirty="0"/>
          </a:p>
        </p:txBody>
      </p:sp>
    </p:spTree>
    <p:extLst>
      <p:ext uri="{BB962C8B-B14F-4D97-AF65-F5344CB8AC3E}">
        <p14:creationId xmlns:p14="http://schemas.microsoft.com/office/powerpoint/2010/main" val="24286173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71" y="515713"/>
            <a:ext cx="6973416" cy="1143000"/>
          </a:xfrm>
        </p:spPr>
        <p:txBody>
          <a:bodyPr/>
          <a:lstStyle/>
          <a:p>
            <a:r>
              <a:rPr lang="en-US" dirty="0"/>
              <a:t>1. Understanding the Data </a:t>
            </a:r>
            <a:br>
              <a:rPr lang="en-US" dirty="0"/>
            </a:br>
            <a:r>
              <a:rPr lang="en-US" dirty="0"/>
              <a:t>     and Data Cleaning</a:t>
            </a:r>
          </a:p>
        </p:txBody>
      </p:sp>
      <p:sp>
        <p:nvSpPr>
          <p:cNvPr id="3" name="Content Placeholder 2"/>
          <p:cNvSpPr>
            <a:spLocks noGrp="1"/>
          </p:cNvSpPr>
          <p:nvPr>
            <p:ph idx="1"/>
          </p:nvPr>
        </p:nvSpPr>
        <p:spPr>
          <a:xfrm>
            <a:off x="911424" y="2708920"/>
            <a:ext cx="6829400" cy="1800200"/>
          </a:xfrm>
        </p:spPr>
        <p:txBody>
          <a:bodyPr>
            <a:normAutofit/>
          </a:bodyPr>
          <a:lstStyle/>
          <a:p>
            <a:pPr marL="36000"/>
            <a:r>
              <a:rPr lang="en-US" dirty="0"/>
              <a:t>Features: 4 categorical and rest numerical</a:t>
            </a:r>
          </a:p>
          <a:p>
            <a:pPr marL="36000"/>
            <a:r>
              <a:rPr lang="en-US" dirty="0"/>
              <a:t>Missing values in Customer ID and Description </a:t>
            </a:r>
          </a:p>
          <a:p>
            <a:pPr marL="36000"/>
            <a:r>
              <a:rPr lang="en-US" dirty="0"/>
              <a:t>Memory usage (reduced to half) </a:t>
            </a:r>
          </a:p>
          <a:p>
            <a:endParaRPr lang="en-US" dirty="0"/>
          </a:p>
        </p:txBody>
      </p:sp>
      <p:pic>
        <p:nvPicPr>
          <p:cNvPr id="4" name="Picture 3">
            <a:extLst>
              <a:ext uri="{FF2B5EF4-FFF2-40B4-BE49-F238E27FC236}">
                <a16:creationId xmlns:a16="http://schemas.microsoft.com/office/drawing/2014/main" id="{2794308C-2027-41A2-9D30-E14B2A1A7E1C}"/>
              </a:ext>
            </a:extLst>
          </p:cNvPr>
          <p:cNvPicPr>
            <a:picLocks noChangeAspect="1"/>
          </p:cNvPicPr>
          <p:nvPr/>
        </p:nvPicPr>
        <p:blipFill>
          <a:blip r:embed="rId2"/>
          <a:stretch>
            <a:fillRect/>
          </a:stretch>
        </p:blipFill>
        <p:spPr>
          <a:xfrm>
            <a:off x="8112224" y="548680"/>
            <a:ext cx="3867150" cy="2590428"/>
          </a:xfrm>
          <a:prstGeom prst="rect">
            <a:avLst/>
          </a:prstGeom>
        </p:spPr>
      </p:pic>
      <p:pic>
        <p:nvPicPr>
          <p:cNvPr id="6" name="Picture 5">
            <a:extLst>
              <a:ext uri="{FF2B5EF4-FFF2-40B4-BE49-F238E27FC236}">
                <a16:creationId xmlns:a16="http://schemas.microsoft.com/office/drawing/2014/main" id="{6A057331-4043-43FC-97DC-682CE0057285}"/>
              </a:ext>
            </a:extLst>
          </p:cNvPr>
          <p:cNvPicPr>
            <a:picLocks noChangeAspect="1"/>
          </p:cNvPicPr>
          <p:nvPr/>
        </p:nvPicPr>
        <p:blipFill>
          <a:blip r:embed="rId3"/>
          <a:stretch>
            <a:fillRect/>
          </a:stretch>
        </p:blipFill>
        <p:spPr>
          <a:xfrm>
            <a:off x="7155174" y="3811071"/>
            <a:ext cx="4824200" cy="2274343"/>
          </a:xfrm>
          <a:prstGeom prst="rect">
            <a:avLst/>
          </a:prstGeom>
        </p:spPr>
      </p:pic>
      <p:sp>
        <p:nvSpPr>
          <p:cNvPr id="7" name="TextBox 6">
            <a:extLst>
              <a:ext uri="{FF2B5EF4-FFF2-40B4-BE49-F238E27FC236}">
                <a16:creationId xmlns:a16="http://schemas.microsoft.com/office/drawing/2014/main" id="{4AE208D3-088F-4583-9B10-A386C27B5904}"/>
              </a:ext>
            </a:extLst>
          </p:cNvPr>
          <p:cNvSpPr txBox="1"/>
          <p:nvPr/>
        </p:nvSpPr>
        <p:spPr>
          <a:xfrm>
            <a:off x="9047955" y="3472699"/>
            <a:ext cx="1624547" cy="369332"/>
          </a:xfrm>
          <a:prstGeom prst="rect">
            <a:avLst/>
          </a:prstGeom>
          <a:noFill/>
        </p:spPr>
        <p:txBody>
          <a:bodyPr wrap="none" rtlCol="0">
            <a:spAutoFit/>
          </a:bodyPr>
          <a:lstStyle/>
          <a:p>
            <a:r>
              <a:rPr lang="en-US" dirty="0"/>
              <a:t>Missing values</a:t>
            </a:r>
            <a:endParaRPr lang="en-IN" dirty="0"/>
          </a:p>
        </p:txBody>
      </p:sp>
    </p:spTree>
    <p:extLst>
      <p:ext uri="{BB962C8B-B14F-4D97-AF65-F5344CB8AC3E}">
        <p14:creationId xmlns:p14="http://schemas.microsoft.com/office/powerpoint/2010/main" val="29050837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EF63-1C76-4522-8F9F-3B35CD198B1D}"/>
              </a:ext>
            </a:extLst>
          </p:cNvPr>
          <p:cNvSpPr>
            <a:spLocks noGrp="1"/>
          </p:cNvSpPr>
          <p:nvPr>
            <p:ph type="title"/>
          </p:nvPr>
        </p:nvSpPr>
        <p:spPr/>
        <p:txBody>
          <a:bodyPr/>
          <a:lstStyle/>
          <a:p>
            <a:r>
              <a:rPr lang="en-US" dirty="0"/>
              <a:t>2. Data Cleaning</a:t>
            </a:r>
            <a:endParaRPr lang="en-IN" dirty="0"/>
          </a:p>
        </p:txBody>
      </p:sp>
      <p:sp>
        <p:nvSpPr>
          <p:cNvPr id="3" name="Content Placeholder 2">
            <a:extLst>
              <a:ext uri="{FF2B5EF4-FFF2-40B4-BE49-F238E27FC236}">
                <a16:creationId xmlns:a16="http://schemas.microsoft.com/office/drawing/2014/main" id="{91DFEE47-2B11-43EB-A9E8-B8570C707E70}"/>
              </a:ext>
            </a:extLst>
          </p:cNvPr>
          <p:cNvSpPr>
            <a:spLocks noGrp="1"/>
          </p:cNvSpPr>
          <p:nvPr>
            <p:ph idx="1"/>
          </p:nvPr>
        </p:nvSpPr>
        <p:spPr>
          <a:xfrm>
            <a:off x="1066800" y="2852936"/>
            <a:ext cx="4237112" cy="1896616"/>
          </a:xfrm>
        </p:spPr>
        <p:txBody>
          <a:bodyPr/>
          <a:lstStyle/>
          <a:p>
            <a:pPr marL="36000"/>
            <a:r>
              <a:rPr lang="en-US" dirty="0"/>
              <a:t>Dropping nan Customer IDs</a:t>
            </a:r>
          </a:p>
          <a:p>
            <a:pPr marL="36000"/>
            <a:r>
              <a:rPr lang="en-US" dirty="0"/>
              <a:t>Cancel Order Quantities</a:t>
            </a:r>
          </a:p>
          <a:p>
            <a:endParaRPr lang="en-IN" dirty="0"/>
          </a:p>
        </p:txBody>
      </p:sp>
      <p:pic>
        <p:nvPicPr>
          <p:cNvPr id="4" name="Picture 3">
            <a:extLst>
              <a:ext uri="{FF2B5EF4-FFF2-40B4-BE49-F238E27FC236}">
                <a16:creationId xmlns:a16="http://schemas.microsoft.com/office/drawing/2014/main" id="{BA2DD6E9-245B-47F8-9F4F-EA4AD73DDB9E}"/>
              </a:ext>
            </a:extLst>
          </p:cNvPr>
          <p:cNvPicPr>
            <a:picLocks noChangeAspect="1"/>
          </p:cNvPicPr>
          <p:nvPr/>
        </p:nvPicPr>
        <p:blipFill>
          <a:blip r:embed="rId2"/>
          <a:stretch>
            <a:fillRect/>
          </a:stretch>
        </p:blipFill>
        <p:spPr>
          <a:xfrm>
            <a:off x="7752184" y="2276872"/>
            <a:ext cx="3897388" cy="1731243"/>
          </a:xfrm>
          <a:prstGeom prst="rect">
            <a:avLst/>
          </a:prstGeom>
        </p:spPr>
      </p:pic>
    </p:spTree>
    <p:extLst>
      <p:ext uri="{BB962C8B-B14F-4D97-AF65-F5344CB8AC3E}">
        <p14:creationId xmlns:p14="http://schemas.microsoft.com/office/powerpoint/2010/main" val="13268655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DAFF-30E8-4203-B139-D9D58CE83DDD}"/>
              </a:ext>
            </a:extLst>
          </p:cNvPr>
          <p:cNvSpPr>
            <a:spLocks noGrp="1"/>
          </p:cNvSpPr>
          <p:nvPr>
            <p:ph type="title"/>
          </p:nvPr>
        </p:nvSpPr>
        <p:spPr/>
        <p:txBody>
          <a:bodyPr/>
          <a:lstStyle/>
          <a:p>
            <a:r>
              <a:rPr lang="en-US" dirty="0"/>
              <a:t>3. Feature Extraction</a:t>
            </a:r>
            <a:endParaRPr lang="en-IN" dirty="0"/>
          </a:p>
        </p:txBody>
      </p:sp>
      <p:sp>
        <p:nvSpPr>
          <p:cNvPr id="3" name="Content Placeholder 2">
            <a:extLst>
              <a:ext uri="{FF2B5EF4-FFF2-40B4-BE49-F238E27FC236}">
                <a16:creationId xmlns:a16="http://schemas.microsoft.com/office/drawing/2014/main" id="{3F79FDD6-4C9D-4038-881C-73564272DA68}"/>
              </a:ext>
            </a:extLst>
          </p:cNvPr>
          <p:cNvSpPr>
            <a:spLocks noGrp="1"/>
          </p:cNvSpPr>
          <p:nvPr>
            <p:ph idx="1"/>
          </p:nvPr>
        </p:nvSpPr>
        <p:spPr>
          <a:xfrm>
            <a:off x="1066800" y="1676400"/>
            <a:ext cx="5173216" cy="4343400"/>
          </a:xfrm>
        </p:spPr>
        <p:txBody>
          <a:bodyPr/>
          <a:lstStyle/>
          <a:p>
            <a:r>
              <a:rPr lang="en-US" i="1" dirty="0"/>
              <a:t>Cancel</a:t>
            </a:r>
            <a:r>
              <a:rPr lang="en-US" dirty="0"/>
              <a:t>: Whether it is a cancel order</a:t>
            </a:r>
          </a:p>
          <a:p>
            <a:r>
              <a:rPr lang="en-US" i="1" dirty="0"/>
              <a:t>Total</a:t>
            </a:r>
            <a:r>
              <a:rPr lang="en-US" dirty="0"/>
              <a:t>: Product of Price and Quantity</a:t>
            </a:r>
          </a:p>
          <a:p>
            <a:r>
              <a:rPr lang="en-US" i="1" dirty="0"/>
              <a:t>Year</a:t>
            </a:r>
            <a:r>
              <a:rPr lang="en-US" dirty="0"/>
              <a:t>: Year of the purchase</a:t>
            </a:r>
          </a:p>
          <a:p>
            <a:r>
              <a:rPr lang="en-US" i="1" dirty="0"/>
              <a:t>Month</a:t>
            </a:r>
            <a:r>
              <a:rPr lang="en-US" dirty="0"/>
              <a:t>: Month of the purchase</a:t>
            </a:r>
          </a:p>
          <a:p>
            <a:r>
              <a:rPr lang="en-US" i="1" dirty="0"/>
              <a:t>Date</a:t>
            </a:r>
            <a:r>
              <a:rPr lang="en-US" dirty="0"/>
              <a:t>: Date of the purchase</a:t>
            </a:r>
          </a:p>
          <a:p>
            <a:r>
              <a:rPr lang="en-US" i="1" dirty="0"/>
              <a:t>Day</a:t>
            </a:r>
            <a:r>
              <a:rPr lang="en-US" dirty="0"/>
              <a:t>: Weekday of purchase</a:t>
            </a:r>
          </a:p>
          <a:p>
            <a:r>
              <a:rPr lang="en-US" i="1" dirty="0"/>
              <a:t>Time</a:t>
            </a:r>
            <a:r>
              <a:rPr lang="en-US" dirty="0"/>
              <a:t>: Time of purchase</a:t>
            </a:r>
          </a:p>
        </p:txBody>
      </p:sp>
      <p:pic>
        <p:nvPicPr>
          <p:cNvPr id="4" name="Picture 3">
            <a:extLst>
              <a:ext uri="{FF2B5EF4-FFF2-40B4-BE49-F238E27FC236}">
                <a16:creationId xmlns:a16="http://schemas.microsoft.com/office/drawing/2014/main" id="{461B8995-5B3D-493F-A1A3-448F1E97F7DD}"/>
              </a:ext>
            </a:extLst>
          </p:cNvPr>
          <p:cNvPicPr>
            <a:picLocks noChangeAspect="1"/>
          </p:cNvPicPr>
          <p:nvPr/>
        </p:nvPicPr>
        <p:blipFill>
          <a:blip r:embed="rId2"/>
          <a:stretch>
            <a:fillRect/>
          </a:stretch>
        </p:blipFill>
        <p:spPr>
          <a:xfrm>
            <a:off x="6888088" y="2132856"/>
            <a:ext cx="4914900" cy="3105150"/>
          </a:xfrm>
          <a:prstGeom prst="rect">
            <a:avLst/>
          </a:prstGeom>
        </p:spPr>
      </p:pic>
    </p:spTree>
    <p:extLst>
      <p:ext uri="{BB962C8B-B14F-4D97-AF65-F5344CB8AC3E}">
        <p14:creationId xmlns:p14="http://schemas.microsoft.com/office/powerpoint/2010/main" val="36595774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67DD-F38E-4D77-81F3-8F26830D9D05}"/>
              </a:ext>
            </a:extLst>
          </p:cNvPr>
          <p:cNvSpPr>
            <a:spLocks noGrp="1"/>
          </p:cNvSpPr>
          <p:nvPr>
            <p:ph type="title"/>
          </p:nvPr>
        </p:nvSpPr>
        <p:spPr>
          <a:xfrm>
            <a:off x="3971764" y="980728"/>
            <a:ext cx="3420380" cy="1143000"/>
          </a:xfrm>
        </p:spPr>
        <p:txBody>
          <a:bodyPr/>
          <a:lstStyle/>
          <a:p>
            <a:r>
              <a:rPr lang="en-US" dirty="0"/>
              <a:t>4. Trend/Pattern</a:t>
            </a:r>
            <a:endParaRPr lang="en-IN" dirty="0"/>
          </a:p>
        </p:txBody>
      </p:sp>
      <p:sp>
        <p:nvSpPr>
          <p:cNvPr id="3" name="Content Placeholder 2">
            <a:extLst>
              <a:ext uri="{FF2B5EF4-FFF2-40B4-BE49-F238E27FC236}">
                <a16:creationId xmlns:a16="http://schemas.microsoft.com/office/drawing/2014/main" id="{FF6BD5FF-9BE0-462B-BA56-B8A33ADB1844}"/>
              </a:ext>
            </a:extLst>
          </p:cNvPr>
          <p:cNvSpPr>
            <a:spLocks noGrp="1"/>
          </p:cNvSpPr>
          <p:nvPr>
            <p:ph idx="1"/>
          </p:nvPr>
        </p:nvSpPr>
        <p:spPr>
          <a:xfrm>
            <a:off x="3023338" y="2996952"/>
            <a:ext cx="5317232" cy="1320552"/>
          </a:xfrm>
        </p:spPr>
        <p:txBody>
          <a:bodyPr>
            <a:normAutofit fontScale="92500" lnSpcReduction="20000"/>
          </a:bodyPr>
          <a:lstStyle/>
          <a:p>
            <a:pPr marL="0" indent="0" algn="ctr">
              <a:buFont typeface="Arial" panose="020B0604020202020204" pitchFamily="34" charset="0"/>
              <a:buNone/>
            </a:pPr>
            <a:r>
              <a:rPr lang="en-US" dirty="0"/>
              <a:t>Let us now answer some key business questions via visualizations</a:t>
            </a:r>
          </a:p>
          <a:p>
            <a:pPr marL="0" indent="0" algn="ctr">
              <a:buFont typeface="Arial" panose="020B0604020202020204" pitchFamily="34" charset="0"/>
              <a:buNone/>
            </a:pPr>
            <a:r>
              <a:rPr lang="en-US" dirty="0"/>
              <a:t>We will only be considering UK customers as they are in majority</a:t>
            </a:r>
            <a:endParaRPr lang="en-IN" dirty="0"/>
          </a:p>
        </p:txBody>
      </p:sp>
    </p:spTree>
    <p:extLst>
      <p:ext uri="{BB962C8B-B14F-4D97-AF65-F5344CB8AC3E}">
        <p14:creationId xmlns:p14="http://schemas.microsoft.com/office/powerpoint/2010/main" val="25131689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67E9-F31D-4527-9115-F3C4929A47DA}"/>
              </a:ext>
            </a:extLst>
          </p:cNvPr>
          <p:cNvSpPr>
            <a:spLocks noGrp="1"/>
          </p:cNvSpPr>
          <p:nvPr>
            <p:ph type="title"/>
          </p:nvPr>
        </p:nvSpPr>
        <p:spPr/>
        <p:txBody>
          <a:bodyPr/>
          <a:lstStyle/>
          <a:p>
            <a:r>
              <a:rPr lang="en-US" dirty="0"/>
              <a:t>What is the Return Order Ratio?</a:t>
            </a:r>
            <a:endParaRPr lang="en-IN" dirty="0"/>
          </a:p>
        </p:txBody>
      </p:sp>
      <p:pic>
        <p:nvPicPr>
          <p:cNvPr id="4" name="Picture 3">
            <a:extLst>
              <a:ext uri="{FF2B5EF4-FFF2-40B4-BE49-F238E27FC236}">
                <a16:creationId xmlns:a16="http://schemas.microsoft.com/office/drawing/2014/main" id="{C28B042B-AA93-4924-BF92-BE07979FC7CC}"/>
              </a:ext>
            </a:extLst>
          </p:cNvPr>
          <p:cNvPicPr>
            <a:picLocks noChangeAspect="1"/>
          </p:cNvPicPr>
          <p:nvPr/>
        </p:nvPicPr>
        <p:blipFill>
          <a:blip r:embed="rId2"/>
          <a:stretch>
            <a:fillRect/>
          </a:stretch>
        </p:blipFill>
        <p:spPr>
          <a:xfrm>
            <a:off x="1066800" y="2276872"/>
            <a:ext cx="6506651" cy="3757613"/>
          </a:xfrm>
          <a:prstGeom prst="rect">
            <a:avLst/>
          </a:prstGeom>
        </p:spPr>
      </p:pic>
    </p:spTree>
    <p:extLst>
      <p:ext uri="{BB962C8B-B14F-4D97-AF65-F5344CB8AC3E}">
        <p14:creationId xmlns:p14="http://schemas.microsoft.com/office/powerpoint/2010/main" val="28055154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4A53-69FC-4150-B59B-01B26650BF90}"/>
              </a:ext>
            </a:extLst>
          </p:cNvPr>
          <p:cNvSpPr>
            <a:spLocks noGrp="1"/>
          </p:cNvSpPr>
          <p:nvPr>
            <p:ph type="title"/>
          </p:nvPr>
        </p:nvSpPr>
        <p:spPr/>
        <p:txBody>
          <a:bodyPr/>
          <a:lstStyle/>
          <a:p>
            <a:r>
              <a:rPr lang="en-US" dirty="0"/>
              <a:t>Which is the dominating country?</a:t>
            </a:r>
            <a:endParaRPr lang="en-IN" dirty="0"/>
          </a:p>
        </p:txBody>
      </p:sp>
      <p:pic>
        <p:nvPicPr>
          <p:cNvPr id="4" name="Picture 3">
            <a:extLst>
              <a:ext uri="{FF2B5EF4-FFF2-40B4-BE49-F238E27FC236}">
                <a16:creationId xmlns:a16="http://schemas.microsoft.com/office/drawing/2014/main" id="{F09BCC39-B70C-43C4-8061-83242251DD83}"/>
              </a:ext>
            </a:extLst>
          </p:cNvPr>
          <p:cNvPicPr>
            <a:picLocks noChangeAspect="1"/>
          </p:cNvPicPr>
          <p:nvPr/>
        </p:nvPicPr>
        <p:blipFill>
          <a:blip r:embed="rId2"/>
          <a:stretch>
            <a:fillRect/>
          </a:stretch>
        </p:blipFill>
        <p:spPr>
          <a:xfrm>
            <a:off x="1066800" y="1772816"/>
            <a:ext cx="8601075" cy="4514850"/>
          </a:xfrm>
          <a:prstGeom prst="rect">
            <a:avLst/>
          </a:prstGeom>
        </p:spPr>
      </p:pic>
    </p:spTree>
    <p:extLst>
      <p:ext uri="{BB962C8B-B14F-4D97-AF65-F5344CB8AC3E}">
        <p14:creationId xmlns:p14="http://schemas.microsoft.com/office/powerpoint/2010/main" val="34883206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658</TotalTime>
  <Words>899</Words>
  <Application>Microsoft Office PowerPoint</Application>
  <PresentationFormat>Widescreen</PresentationFormat>
  <Paragraphs>162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Franklin Gothic Medium</vt:lpstr>
      <vt:lpstr>Impact</vt:lpstr>
      <vt:lpstr>Basketball 16x9</vt:lpstr>
      <vt:lpstr>Customer Segmentation</vt:lpstr>
      <vt:lpstr>Problem Statement</vt:lpstr>
      <vt:lpstr>PowerPoint Presentation</vt:lpstr>
      <vt:lpstr>1. Understanding the Data       and Data Cleaning</vt:lpstr>
      <vt:lpstr>2. Data Cleaning</vt:lpstr>
      <vt:lpstr>3. Feature Extraction</vt:lpstr>
      <vt:lpstr>4. Trend/Pattern</vt:lpstr>
      <vt:lpstr>What is the Return Order Ratio?</vt:lpstr>
      <vt:lpstr>Which is the dominating country?</vt:lpstr>
      <vt:lpstr>When are customers most likely to purchase?</vt:lpstr>
      <vt:lpstr>Identify the popular keywords</vt:lpstr>
      <vt:lpstr>Display monthly sales</vt:lpstr>
      <vt:lpstr>Are sales more on weekends?</vt:lpstr>
      <vt:lpstr>Sales vs Time at a glance</vt:lpstr>
      <vt:lpstr>Visualize day-wise monthly sales</vt:lpstr>
      <vt:lpstr>5. Outliers - Quantity</vt:lpstr>
      <vt:lpstr>5. Outliers - Price</vt:lpstr>
      <vt:lpstr>6. Top 10 - Customers</vt:lpstr>
      <vt:lpstr>Details of Top Customers</vt:lpstr>
      <vt:lpstr>Top 10 - Invoices</vt:lpstr>
      <vt:lpstr>7. Feature Correlation</vt:lpstr>
      <vt:lpstr>8. Customer Segmentation</vt:lpstr>
      <vt:lpstr>Data Preprocessing</vt:lpstr>
      <vt:lpstr>Selecting k value</vt:lpstr>
      <vt:lpstr>Cluster Count</vt:lpstr>
      <vt:lpstr>Customer Behavior</vt:lpstr>
      <vt:lpstr>3D Visualization of the clusters</vt:lpstr>
      <vt:lpstr>9. Conclusion</vt:lpstr>
      <vt:lpstr>Challenges</vt:lpstr>
      <vt:lpstr>Key Takeaways</vt:lpstr>
      <vt:lpstr>Key Takeaways (…cont)</vt:lpstr>
      <vt:lpstr>Recommendations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Pranali</dc:creator>
  <cp:lastModifiedBy>Pranali</cp:lastModifiedBy>
  <cp:revision>117</cp:revision>
  <dcterms:created xsi:type="dcterms:W3CDTF">2022-03-29T09:36:01Z</dcterms:created>
  <dcterms:modified xsi:type="dcterms:W3CDTF">2022-03-31T16:38:21Z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