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95" r:id="rId2"/>
    <p:sldId id="346" r:id="rId3"/>
    <p:sldId id="347" r:id="rId4"/>
    <p:sldId id="348" r:id="rId5"/>
    <p:sldId id="349" r:id="rId6"/>
    <p:sldId id="350" r:id="rId7"/>
    <p:sldId id="351" r:id="rId8"/>
    <p:sldId id="352" r:id="rId9"/>
    <p:sldId id="353" r:id="rId10"/>
    <p:sldId id="361" r:id="rId11"/>
    <p:sldId id="362" r:id="rId12"/>
    <p:sldId id="363" r:id="rId13"/>
    <p:sldId id="364" r:id="rId14"/>
    <p:sldId id="354" r:id="rId15"/>
    <p:sldId id="355" r:id="rId16"/>
    <p:sldId id="357" r:id="rId17"/>
    <p:sldId id="365" r:id="rId18"/>
    <p:sldId id="358" r:id="rId19"/>
    <p:sldId id="359" r:id="rId20"/>
    <p:sldId id="360" r:id="rId21"/>
    <p:sldId id="345" r:id="rId2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120" autoAdjust="0"/>
  </p:normalViewPr>
  <p:slideViewPr>
    <p:cSldViewPr>
      <p:cViewPr varScale="1">
        <p:scale>
          <a:sx n="57" d="100"/>
          <a:sy n="57" d="100"/>
        </p:scale>
        <p:origin x="498"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019F1233-0ABC-4AAE-AB53-D76AF6A9EC98}" type="datetimeFigureOut">
              <a:rPr lang="en-US" smtClean="0"/>
              <a:pPr/>
              <a:t>6/25/2021</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1CDFAE99-2354-43A9-B741-C174AEC3E588}" type="slidenum">
              <a:rPr lang="en-US" smtClean="0"/>
              <a:pPr/>
              <a:t>‹#›</a:t>
            </a:fld>
            <a:endParaRPr lang="en-US"/>
          </a:p>
        </p:txBody>
      </p:sp>
    </p:spTree>
    <p:extLst>
      <p:ext uri="{BB962C8B-B14F-4D97-AF65-F5344CB8AC3E}">
        <p14:creationId xmlns:p14="http://schemas.microsoft.com/office/powerpoint/2010/main" val="1590128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CDFAE99-2354-43A9-B741-C174AEC3E588}" type="slidenum">
              <a:rPr lang="en-US" smtClean="0"/>
              <a:pPr/>
              <a:t>18</a:t>
            </a:fld>
            <a:endParaRPr lang="en-US"/>
          </a:p>
        </p:txBody>
      </p:sp>
    </p:spTree>
    <p:extLst>
      <p:ext uri="{BB962C8B-B14F-4D97-AF65-F5344CB8AC3E}">
        <p14:creationId xmlns:p14="http://schemas.microsoft.com/office/powerpoint/2010/main" val="2153014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6082E50-F27D-40A5-B167-970726F1DCA3}" type="datetime1">
              <a:rPr lang="en-US" smtClean="0"/>
              <a:pPr/>
              <a:t>6/25/2021</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A1EED9D-35CB-42F6-AE57-1E02F360C1AB}" type="datetime1">
              <a:rPr lang="en-US" smtClean="0"/>
              <a:pPr/>
              <a:t>6/25/2021</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7EB6137-AA5B-4005-B2F5-7224BDBA77E9}" type="datetime1">
              <a:rPr lang="en-US" smtClean="0"/>
              <a:pPr/>
              <a:t>6/25/2021</a:t>
            </a:fld>
            <a:endParaRPr lang="en-US"/>
          </a:p>
        </p:txBody>
      </p:sp>
      <p:sp>
        <p:nvSpPr>
          <p:cNvPr id="7" name="Holder 7"/>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4C207CC8-22CE-4231-8306-68CE7834191C}" type="datetime1">
              <a:rPr lang="en-US" smtClean="0"/>
              <a:pPr/>
              <a:t>6/25/2021</a:t>
            </a:fld>
            <a:endParaRPr lang="en-US"/>
          </a:p>
        </p:txBody>
      </p:sp>
      <p:sp>
        <p:nvSpPr>
          <p:cNvPr id="5" name="Holder 5"/>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3604C5F0-CD59-4ED1-BB37-AB2950136562}" type="datetime1">
              <a:rPr lang="en-US" smtClean="0"/>
              <a:pPr/>
              <a:t>6/25/2021</a:t>
            </a:fld>
            <a:endParaRPr lang="en-US"/>
          </a:p>
        </p:txBody>
      </p:sp>
      <p:sp>
        <p:nvSpPr>
          <p:cNvPr id="4" name="Holder 4"/>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6050" y="6390640"/>
            <a:ext cx="8832850" cy="309880"/>
          </a:xfrm>
          <a:custGeom>
            <a:avLst/>
            <a:gdLst/>
            <a:ahLst/>
            <a:cxnLst/>
            <a:rect l="l" t="t" r="r" b="b"/>
            <a:pathLst>
              <a:path w="8832850" h="309879">
                <a:moveTo>
                  <a:pt x="8832850" y="0"/>
                </a:moveTo>
                <a:lnTo>
                  <a:pt x="0" y="0"/>
                </a:lnTo>
                <a:lnTo>
                  <a:pt x="0" y="309880"/>
                </a:lnTo>
                <a:lnTo>
                  <a:pt x="8832850" y="309880"/>
                </a:lnTo>
                <a:close/>
              </a:path>
            </a:pathLst>
          </a:custGeom>
          <a:solidFill>
            <a:srgbClr val="8BACAD"/>
          </a:solidFill>
        </p:spPr>
        <p:txBody>
          <a:bodyPr wrap="square" lIns="0" tIns="0" rIns="0" bIns="0" rtlCol="0"/>
          <a:lstStyle/>
          <a:p>
            <a:endParaRPr/>
          </a:p>
        </p:txBody>
      </p:sp>
      <p:sp>
        <p:nvSpPr>
          <p:cNvPr id="17" name="bg object 17"/>
          <p:cNvSpPr/>
          <p:nvPr/>
        </p:nvSpPr>
        <p:spPr>
          <a:xfrm>
            <a:off x="152400" y="158750"/>
            <a:ext cx="8832850" cy="6546850"/>
          </a:xfrm>
          <a:custGeom>
            <a:avLst/>
            <a:gdLst/>
            <a:ahLst/>
            <a:cxnLst/>
            <a:rect l="l" t="t" r="r" b="b"/>
            <a:pathLst>
              <a:path w="8832850" h="6546850">
                <a:moveTo>
                  <a:pt x="4415790" y="6546850"/>
                </a:moveTo>
                <a:lnTo>
                  <a:pt x="0" y="6546850"/>
                </a:lnTo>
                <a:lnTo>
                  <a:pt x="0" y="0"/>
                </a:lnTo>
                <a:lnTo>
                  <a:pt x="8832850" y="0"/>
                </a:lnTo>
                <a:lnTo>
                  <a:pt x="8832850" y="6546850"/>
                </a:lnTo>
                <a:lnTo>
                  <a:pt x="4415790" y="6546850"/>
                </a:lnTo>
                <a:close/>
              </a:path>
            </a:pathLst>
          </a:custGeom>
          <a:ln w="9344">
            <a:solidFill>
              <a:srgbClr val="7A9798"/>
            </a:solidFill>
          </a:ln>
        </p:spPr>
        <p:txBody>
          <a:bodyPr wrap="square" lIns="0" tIns="0" rIns="0" bIns="0" rtlCol="0"/>
          <a:lstStyle/>
          <a:p>
            <a:endParaRPr/>
          </a:p>
        </p:txBody>
      </p:sp>
      <p:sp>
        <p:nvSpPr>
          <p:cNvPr id="2" name="Holder 2"/>
          <p:cNvSpPr>
            <a:spLocks noGrp="1"/>
          </p:cNvSpPr>
          <p:nvPr>
            <p:ph type="title"/>
          </p:nvPr>
        </p:nvSpPr>
        <p:spPr>
          <a:xfrm>
            <a:off x="670559" y="346709"/>
            <a:ext cx="7802880" cy="391159"/>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a:xfrm>
            <a:off x="762000" y="1828800"/>
            <a:ext cx="7471409" cy="38100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82270" y="6458416"/>
            <a:ext cx="3950970" cy="196215"/>
          </a:xfrm>
          <a:prstGeom prst="rect">
            <a:avLst/>
          </a:prstGeom>
        </p:spPr>
        <p:txBody>
          <a:bodyPr wrap="square" lIns="0" tIns="0" rIns="0" bIns="0">
            <a:spAutoFit/>
          </a:bodyPr>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59E0CED8-6FDB-49B7-B0A8-9CB92157D08E}" type="datetime1">
              <a:rPr lang="en-US" smtClean="0"/>
              <a:pPr/>
              <a:t>6/25/2021</a:t>
            </a:fld>
            <a:endParaRPr lang="en-US"/>
          </a:p>
        </p:txBody>
      </p:sp>
      <p:sp>
        <p:nvSpPr>
          <p:cNvPr id="6" name="Holder 6"/>
          <p:cNvSpPr>
            <a:spLocks noGrp="1"/>
          </p:cNvSpPr>
          <p:nvPr>
            <p:ph type="sldNum" sz="quarter" idx="7"/>
          </p:nvPr>
        </p:nvSpPr>
        <p:spPr>
          <a:xfrm>
            <a:off x="8459469" y="6430208"/>
            <a:ext cx="302259" cy="252729"/>
          </a:xfrm>
          <a:prstGeom prst="rect">
            <a:avLst/>
          </a:prstGeom>
        </p:spPr>
        <p:txBody>
          <a:bodyPr wrap="square" lIns="0" tIns="0" rIns="0" bIns="0">
            <a:spAutoFit/>
          </a:bodyPr>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hyperlink" Target="https://learnitanytime.com/6374/what-are-the-advantages-and-disadvantages-of-c++/"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04800"/>
            <a:ext cx="8305800" cy="1490152"/>
          </a:xfrm>
          <a:prstGeom prst="rect">
            <a:avLst/>
          </a:prstGeom>
        </p:spPr>
        <p:txBody>
          <a:bodyPr vert="horz" wrap="square" lIns="0" tIns="12700" rIns="0" bIns="0" rtlCol="0">
            <a:spAutoFit/>
          </a:bodyPr>
          <a:lstStyle/>
          <a:p>
            <a:pPr marL="12700" algn="ctr">
              <a:lnSpc>
                <a:spcPct val="100000"/>
              </a:lnSpc>
              <a:spcBef>
                <a:spcPts val="100"/>
              </a:spcBef>
            </a:pPr>
            <a:r>
              <a:rPr lang="en-US" sz="3200" b="1" dirty="0" smtClean="0">
                <a:solidFill>
                  <a:srgbClr val="000000"/>
                </a:solidFill>
                <a:latin typeface="Times New Roman" pitchFamily="18" charset="0"/>
                <a:cs typeface="Times New Roman" pitchFamily="18" charset="0"/>
              </a:rPr>
              <a:t>Project </a:t>
            </a:r>
            <a:r>
              <a:rPr lang="en-US" sz="3200" b="1" dirty="0">
                <a:solidFill>
                  <a:srgbClr val="000000"/>
                </a:solidFill>
                <a:latin typeface="Times New Roman" pitchFamily="18" charset="0"/>
                <a:cs typeface="Times New Roman" pitchFamily="18" charset="0"/>
              </a:rPr>
              <a:t>Seminar</a:t>
            </a:r>
            <a:br>
              <a:rPr lang="en-US" sz="3200" b="1" dirty="0">
                <a:solidFill>
                  <a:srgbClr val="000000"/>
                </a:solidFill>
                <a:latin typeface="Times New Roman" pitchFamily="18" charset="0"/>
                <a:cs typeface="Times New Roman" pitchFamily="18" charset="0"/>
              </a:rPr>
            </a:br>
            <a:r>
              <a:rPr lang="en-US" sz="3200" b="1" dirty="0">
                <a:solidFill>
                  <a:srgbClr val="000000"/>
                </a:solidFill>
                <a:latin typeface="Times New Roman" pitchFamily="18" charset="0"/>
                <a:cs typeface="Times New Roman" pitchFamily="18" charset="0"/>
              </a:rPr>
              <a:t>on</a:t>
            </a:r>
            <a:br>
              <a:rPr lang="en-US" sz="3200" b="1" dirty="0">
                <a:solidFill>
                  <a:srgbClr val="000000"/>
                </a:solidFill>
                <a:latin typeface="Times New Roman" pitchFamily="18" charset="0"/>
                <a:cs typeface="Times New Roman" pitchFamily="18" charset="0"/>
              </a:rPr>
            </a:br>
            <a:r>
              <a:rPr lang="en-US" sz="3200" b="1" dirty="0">
                <a:solidFill>
                  <a:srgbClr val="000000"/>
                </a:solidFill>
                <a:latin typeface="Calibri"/>
              </a:rPr>
              <a:t> </a:t>
            </a:r>
            <a:r>
              <a:rPr lang="en-US" sz="3200" b="1" dirty="0" smtClean="0">
                <a:solidFill>
                  <a:srgbClr val="0000FF"/>
                </a:solidFill>
                <a:latin typeface="Calibri"/>
              </a:rPr>
              <a:t>Rented House Management System</a:t>
            </a:r>
            <a:endParaRPr sz="3200" dirty="0">
              <a:solidFill>
                <a:srgbClr val="0000FF"/>
              </a:solidFill>
              <a:latin typeface="Times New Roman" pitchFamily="18" charset="0"/>
              <a:cs typeface="Times New Roman" pitchFamily="18" charset="0"/>
            </a:endParaRPr>
          </a:p>
        </p:txBody>
      </p:sp>
      <p:sp>
        <p:nvSpPr>
          <p:cNvPr id="9" name="CustomShape 2"/>
          <p:cNvSpPr/>
          <p:nvPr/>
        </p:nvSpPr>
        <p:spPr>
          <a:xfrm>
            <a:off x="304800" y="3352800"/>
            <a:ext cx="3378240" cy="1230840"/>
          </a:xfrm>
          <a:prstGeom prst="rect">
            <a:avLst/>
          </a:prstGeom>
          <a:noFill/>
          <a:ln>
            <a:noFill/>
          </a:ln>
        </p:spPr>
        <p:txBody>
          <a:bodyPr lIns="90000" tIns="45000" rIns="90000" bIns="45000"/>
          <a:lstStyle/>
          <a:p>
            <a:pPr>
              <a:lnSpc>
                <a:spcPct val="100000"/>
              </a:lnSpc>
            </a:pPr>
            <a:r>
              <a:rPr lang="en-IN" dirty="0">
                <a:solidFill>
                  <a:srgbClr val="000000"/>
                </a:solidFill>
                <a:latin typeface="Arial"/>
              </a:rPr>
              <a:t>        </a:t>
            </a:r>
            <a:r>
              <a:rPr lang="en-IN" sz="2000" dirty="0">
                <a:solidFill>
                  <a:srgbClr val="000000"/>
                </a:solidFill>
                <a:latin typeface="Arial"/>
              </a:rPr>
              <a:t>  </a:t>
            </a:r>
            <a:r>
              <a:rPr lang="en-IN" sz="2000" b="1" dirty="0">
                <a:solidFill>
                  <a:srgbClr val="000000"/>
                </a:solidFill>
                <a:latin typeface="Arial"/>
              </a:rPr>
              <a:t> Presented </a:t>
            </a:r>
            <a:r>
              <a:rPr lang="en-IN" sz="2000" b="1" dirty="0" smtClean="0">
                <a:solidFill>
                  <a:srgbClr val="000000"/>
                </a:solidFill>
                <a:latin typeface="Arial"/>
              </a:rPr>
              <a:t>By</a:t>
            </a:r>
            <a:endParaRPr lang="en-IN" dirty="0"/>
          </a:p>
          <a:p>
            <a:pPr>
              <a:lnSpc>
                <a:spcPct val="100000"/>
              </a:lnSpc>
            </a:pPr>
            <a:r>
              <a:rPr lang="en-US" dirty="0"/>
              <a:t> </a:t>
            </a:r>
            <a:r>
              <a:rPr lang="en-US" dirty="0" smtClean="0"/>
              <a:t>                </a:t>
            </a:r>
            <a:r>
              <a:rPr lang="en-US" sz="2000" dirty="0" smtClean="0">
                <a:solidFill>
                  <a:srgbClr val="0000FF"/>
                </a:solidFill>
              </a:rPr>
              <a:t>Pranali V. Kolhe</a:t>
            </a:r>
            <a:endParaRPr lang="en-US" sz="2000" dirty="0">
              <a:solidFill>
                <a:srgbClr val="0000FF"/>
              </a:solidFill>
            </a:endParaRPr>
          </a:p>
        </p:txBody>
      </p:sp>
      <p:sp>
        <p:nvSpPr>
          <p:cNvPr id="12" name="CustomShape 3"/>
          <p:cNvSpPr/>
          <p:nvPr/>
        </p:nvSpPr>
        <p:spPr>
          <a:xfrm>
            <a:off x="5638800" y="3352800"/>
            <a:ext cx="2064600" cy="1222560"/>
          </a:xfrm>
          <a:prstGeom prst="rect">
            <a:avLst/>
          </a:prstGeom>
          <a:noFill/>
          <a:ln>
            <a:noFill/>
          </a:ln>
        </p:spPr>
        <p:txBody>
          <a:bodyPr wrap="none" lIns="90000" tIns="45000" rIns="90000" bIns="45000"/>
          <a:lstStyle/>
          <a:p>
            <a:pPr>
              <a:lnSpc>
                <a:spcPct val="100000"/>
              </a:lnSpc>
            </a:pPr>
            <a:r>
              <a:rPr lang="en-IN" sz="2000" b="1" dirty="0">
                <a:solidFill>
                  <a:srgbClr val="0000FF"/>
                </a:solidFill>
                <a:latin typeface="Arial"/>
              </a:rPr>
              <a:t>        </a:t>
            </a:r>
            <a:r>
              <a:rPr lang="en-IN" sz="2000" b="1" dirty="0">
                <a:solidFill>
                  <a:srgbClr val="000000"/>
                </a:solidFill>
                <a:latin typeface="Arial"/>
              </a:rPr>
              <a:t>Guided </a:t>
            </a:r>
            <a:r>
              <a:rPr lang="en-IN" sz="2000" b="1" dirty="0" smtClean="0">
                <a:solidFill>
                  <a:srgbClr val="000000"/>
                </a:solidFill>
                <a:latin typeface="Arial"/>
              </a:rPr>
              <a:t>By</a:t>
            </a:r>
          </a:p>
          <a:p>
            <a:pPr>
              <a:lnSpc>
                <a:spcPct val="100000"/>
              </a:lnSpc>
            </a:pPr>
            <a:r>
              <a:rPr lang="en-US" sz="1600" b="1" dirty="0" smtClean="0">
                <a:solidFill>
                  <a:srgbClr val="0000FF"/>
                </a:solidFill>
                <a:latin typeface="Arial"/>
              </a:rPr>
              <a:t> Ass. prof. </a:t>
            </a:r>
            <a:r>
              <a:rPr lang="en-US" sz="1600" b="1" dirty="0" err="1" smtClean="0">
                <a:solidFill>
                  <a:srgbClr val="0000FF"/>
                </a:solidFill>
                <a:latin typeface="Arial"/>
              </a:rPr>
              <a:t>Ratnesh</a:t>
            </a:r>
            <a:r>
              <a:rPr lang="en-US" sz="1600" b="1" dirty="0" smtClean="0">
                <a:solidFill>
                  <a:srgbClr val="0000FF"/>
                </a:solidFill>
                <a:latin typeface="Arial"/>
              </a:rPr>
              <a:t> K. </a:t>
            </a:r>
            <a:r>
              <a:rPr lang="en-US" sz="1600" b="1" dirty="0" err="1" smtClean="0">
                <a:solidFill>
                  <a:srgbClr val="0000FF"/>
                </a:solidFill>
                <a:latin typeface="Arial"/>
              </a:rPr>
              <a:t>Choudhary</a:t>
            </a:r>
            <a:endParaRPr sz="1600" dirty="0">
              <a:solidFill>
                <a:srgbClr val="0000FF"/>
              </a:solidFill>
            </a:endParaRPr>
          </a:p>
        </p:txBody>
      </p:sp>
      <p:sp>
        <p:nvSpPr>
          <p:cNvPr id="13" name="CustomShape 5"/>
          <p:cNvSpPr/>
          <p:nvPr/>
        </p:nvSpPr>
        <p:spPr>
          <a:xfrm>
            <a:off x="1447800" y="4876800"/>
            <a:ext cx="6629040" cy="397800"/>
          </a:xfrm>
          <a:prstGeom prst="rect">
            <a:avLst/>
          </a:prstGeom>
          <a:noFill/>
          <a:ln>
            <a:noFill/>
          </a:ln>
        </p:spPr>
        <p:txBody>
          <a:bodyPr lIns="90000" tIns="45000" rIns="90000" bIns="45000"/>
          <a:lstStyle/>
          <a:p>
            <a:pPr>
              <a:lnSpc>
                <a:spcPct val="100000"/>
              </a:lnSpc>
            </a:pPr>
            <a:r>
              <a:rPr lang="en-IN" sz="2200" b="1" dirty="0">
                <a:solidFill>
                  <a:srgbClr val="000000"/>
                </a:solidFill>
                <a:latin typeface="Arial"/>
              </a:rPr>
              <a:t>Department of Computer Science &amp; Engineering</a:t>
            </a:r>
            <a:endParaRPr/>
          </a:p>
        </p:txBody>
      </p:sp>
      <p:sp>
        <p:nvSpPr>
          <p:cNvPr id="14" name="CustomShape 4"/>
          <p:cNvSpPr/>
          <p:nvPr/>
        </p:nvSpPr>
        <p:spPr>
          <a:xfrm>
            <a:off x="457200" y="5334000"/>
            <a:ext cx="8229600" cy="914400"/>
          </a:xfrm>
          <a:prstGeom prst="rect">
            <a:avLst/>
          </a:prstGeom>
          <a:noFill/>
          <a:ln>
            <a:noFill/>
          </a:ln>
        </p:spPr>
        <p:txBody>
          <a:bodyPr lIns="90000" tIns="45000" rIns="90000" bIns="45000"/>
          <a:lstStyle/>
          <a:p>
            <a:pPr algn="ctr">
              <a:lnSpc>
                <a:spcPct val="93000"/>
              </a:lnSpc>
            </a:pPr>
            <a:r>
              <a:rPr lang="en-IN" sz="2200" b="1" dirty="0">
                <a:solidFill>
                  <a:srgbClr val="000000"/>
                </a:solidFill>
                <a:latin typeface="Perpetua"/>
                <a:ea typeface="DejaVu Sans"/>
              </a:rPr>
              <a:t>      </a:t>
            </a:r>
            <a:r>
              <a:rPr lang="en-IN" sz="2000" b="1" dirty="0">
                <a:solidFill>
                  <a:srgbClr val="000000"/>
                </a:solidFill>
                <a:latin typeface="Times New Roman" pitchFamily="18" charset="0"/>
                <a:ea typeface="DejaVu Sans"/>
                <a:cs typeface="Times New Roman" pitchFamily="18" charset="0"/>
              </a:rPr>
              <a:t>S. B. JAIN INSTITUTE OF TECHNOLOGY MANAGEMENT AND RESEARCH,NAGPUR</a:t>
            </a:r>
          </a:p>
          <a:p>
            <a:pPr algn="ctr">
              <a:lnSpc>
                <a:spcPct val="93000"/>
              </a:lnSpc>
            </a:pPr>
            <a:r>
              <a:rPr lang="en-IN" sz="2000" b="1" dirty="0">
                <a:solidFill>
                  <a:srgbClr val="000000"/>
                </a:solidFill>
                <a:latin typeface="Times New Roman" pitchFamily="18" charset="0"/>
                <a:cs typeface="Times New Roman" pitchFamily="18" charset="0"/>
              </a:rPr>
              <a:t>An Autonomous Institute, Affiliated to RTMNU, Nagpur</a:t>
            </a:r>
            <a:endParaRPr sz="2000">
              <a:latin typeface="Times New Roman" pitchFamily="18" charset="0"/>
              <a:cs typeface="Times New Roman" pitchFamily="18" charset="0"/>
            </a:endParaRPr>
          </a:p>
        </p:txBody>
      </p:sp>
      <p:pic>
        <p:nvPicPr>
          <p:cNvPr id="1026" name="Picture 2" descr="C:\Users\PROJECT LAB\Desktop\College LOGO.png"/>
          <p:cNvPicPr>
            <a:picLocks noChangeAspect="1" noChangeArrowheads="1"/>
          </p:cNvPicPr>
          <p:nvPr/>
        </p:nvPicPr>
        <p:blipFill>
          <a:blip r:embed="rId2"/>
          <a:srcRect/>
          <a:stretch>
            <a:fillRect/>
          </a:stretch>
        </p:blipFill>
        <p:spPr bwMode="auto">
          <a:xfrm>
            <a:off x="3724275" y="2001181"/>
            <a:ext cx="1466850" cy="170380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1143000"/>
            <a:ext cx="688009" cy="646331"/>
          </a:xfrm>
          <a:prstGeom prst="rect">
            <a:avLst/>
          </a:prstGeom>
          <a:noFill/>
        </p:spPr>
        <p:txBody>
          <a:bodyPr wrap="none" rtlCol="0">
            <a:spAutoFit/>
          </a:bodyPr>
          <a:lstStyle/>
          <a:p>
            <a:r>
              <a:rPr lang="en-US" dirty="0" smtClean="0"/>
              <a:t>Login</a:t>
            </a:r>
          </a:p>
          <a:p>
            <a:endParaRPr lang="en-IN" dirty="0"/>
          </a:p>
        </p:txBody>
      </p:sp>
      <p:pic>
        <p:nvPicPr>
          <p:cNvPr id="5" name="Picture 4"/>
          <p:cNvPicPr>
            <a:picLocks noChangeAspect="1"/>
          </p:cNvPicPr>
          <p:nvPr/>
        </p:nvPicPr>
        <p:blipFill>
          <a:blip r:embed="rId2"/>
          <a:stretch>
            <a:fillRect/>
          </a:stretch>
        </p:blipFill>
        <p:spPr>
          <a:xfrm>
            <a:off x="762000" y="2057400"/>
            <a:ext cx="7840726" cy="3760667"/>
          </a:xfrm>
          <a:prstGeom prst="rect">
            <a:avLst/>
          </a:prstGeom>
        </p:spPr>
      </p:pic>
    </p:spTree>
    <p:extLst>
      <p:ext uri="{BB962C8B-B14F-4D97-AF65-F5344CB8AC3E}">
        <p14:creationId xmlns:p14="http://schemas.microsoft.com/office/powerpoint/2010/main" val="41307623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762000"/>
            <a:ext cx="1673022" cy="646331"/>
          </a:xfrm>
          <a:prstGeom prst="rect">
            <a:avLst/>
          </a:prstGeom>
          <a:noFill/>
        </p:spPr>
        <p:txBody>
          <a:bodyPr wrap="none" rtlCol="0">
            <a:spAutoFit/>
          </a:bodyPr>
          <a:lstStyle/>
          <a:p>
            <a:r>
              <a:rPr lang="en-US" dirty="0" smtClean="0"/>
              <a:t>Customer </a:t>
            </a:r>
            <a:r>
              <a:rPr lang="en-US" dirty="0"/>
              <a:t>detail</a:t>
            </a:r>
            <a:endParaRPr lang="en-IN" dirty="0"/>
          </a:p>
          <a:p>
            <a:endParaRPr lang="en-IN" dirty="0"/>
          </a:p>
        </p:txBody>
      </p:sp>
      <p:pic>
        <p:nvPicPr>
          <p:cNvPr id="3" name="Picture 2"/>
          <p:cNvPicPr>
            <a:picLocks noChangeAspect="1"/>
          </p:cNvPicPr>
          <p:nvPr/>
        </p:nvPicPr>
        <p:blipFill>
          <a:blip r:embed="rId2"/>
          <a:stretch>
            <a:fillRect/>
          </a:stretch>
        </p:blipFill>
        <p:spPr>
          <a:xfrm>
            <a:off x="381000" y="1436040"/>
            <a:ext cx="8305800" cy="4419600"/>
          </a:xfrm>
          <a:prstGeom prst="rect">
            <a:avLst/>
          </a:prstGeom>
        </p:spPr>
      </p:pic>
    </p:spTree>
    <p:extLst>
      <p:ext uri="{BB962C8B-B14F-4D97-AF65-F5344CB8AC3E}">
        <p14:creationId xmlns:p14="http://schemas.microsoft.com/office/powerpoint/2010/main" val="26929744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1066800"/>
            <a:ext cx="1357231" cy="646331"/>
          </a:xfrm>
          <a:prstGeom prst="rect">
            <a:avLst/>
          </a:prstGeom>
          <a:noFill/>
        </p:spPr>
        <p:txBody>
          <a:bodyPr wrap="none" rtlCol="0">
            <a:spAutoFit/>
          </a:bodyPr>
          <a:lstStyle/>
          <a:p>
            <a:r>
              <a:rPr lang="en-US" dirty="0"/>
              <a:t>House detail</a:t>
            </a:r>
            <a:endParaRPr lang="en-IN" dirty="0"/>
          </a:p>
          <a:p>
            <a:endParaRPr lang="en-IN" dirty="0"/>
          </a:p>
        </p:txBody>
      </p:sp>
      <p:pic>
        <p:nvPicPr>
          <p:cNvPr id="3" name="Picture 2"/>
          <p:cNvPicPr>
            <a:picLocks noChangeAspect="1"/>
          </p:cNvPicPr>
          <p:nvPr/>
        </p:nvPicPr>
        <p:blipFill>
          <a:blip r:embed="rId2"/>
          <a:stretch>
            <a:fillRect/>
          </a:stretch>
        </p:blipFill>
        <p:spPr>
          <a:xfrm>
            <a:off x="609600" y="1713131"/>
            <a:ext cx="7391400" cy="4311180"/>
          </a:xfrm>
          <a:prstGeom prst="rect">
            <a:avLst/>
          </a:prstGeom>
        </p:spPr>
      </p:pic>
    </p:spTree>
    <p:extLst>
      <p:ext uri="{BB962C8B-B14F-4D97-AF65-F5344CB8AC3E}">
        <p14:creationId xmlns:p14="http://schemas.microsoft.com/office/powerpoint/2010/main" val="11085910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838200"/>
            <a:ext cx="1241302" cy="646331"/>
          </a:xfrm>
          <a:prstGeom prst="rect">
            <a:avLst/>
          </a:prstGeom>
          <a:noFill/>
        </p:spPr>
        <p:txBody>
          <a:bodyPr wrap="none" rtlCol="0">
            <a:spAutoFit/>
          </a:bodyPr>
          <a:lstStyle/>
          <a:p>
            <a:r>
              <a:rPr lang="en-US" dirty="0"/>
              <a:t>Rent house</a:t>
            </a:r>
            <a:endParaRPr lang="en-IN" dirty="0"/>
          </a:p>
          <a:p>
            <a:endParaRPr lang="en-IN" dirty="0"/>
          </a:p>
        </p:txBody>
      </p:sp>
      <p:pic>
        <p:nvPicPr>
          <p:cNvPr id="3" name="Picture 2"/>
          <p:cNvPicPr>
            <a:picLocks noChangeAspect="1"/>
          </p:cNvPicPr>
          <p:nvPr/>
        </p:nvPicPr>
        <p:blipFill>
          <a:blip r:embed="rId2"/>
          <a:stretch>
            <a:fillRect/>
          </a:stretch>
        </p:blipFill>
        <p:spPr>
          <a:xfrm>
            <a:off x="1066800" y="1484531"/>
            <a:ext cx="6995885" cy="4281715"/>
          </a:xfrm>
          <a:prstGeom prst="rect">
            <a:avLst/>
          </a:prstGeom>
        </p:spPr>
      </p:pic>
    </p:spTree>
    <p:extLst>
      <p:ext uri="{BB962C8B-B14F-4D97-AF65-F5344CB8AC3E}">
        <p14:creationId xmlns:p14="http://schemas.microsoft.com/office/powerpoint/2010/main" val="32088435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457200" y="274680"/>
            <a:ext cx="8226277" cy="639720"/>
          </a:xfrm>
          <a:prstGeom prst="rect">
            <a:avLst/>
          </a:prstGeom>
          <a:noFill/>
          <a:ln>
            <a:noFill/>
          </a:ln>
        </p:spPr>
        <p:txBody>
          <a:bodyPr lIns="90000" tIns="45000" rIns="90000" bIns="45000" anchor="ctr"/>
          <a:lstStyle/>
          <a:p>
            <a:pPr algn="ctr">
              <a:lnSpc>
                <a:spcPct val="100000"/>
              </a:lnSpc>
            </a:pPr>
            <a:r>
              <a:rPr lang="en-IN" sz="3200" b="1" dirty="0">
                <a:solidFill>
                  <a:srgbClr val="000000"/>
                </a:solidFill>
                <a:latin typeface="Times New Roman" pitchFamily="18" charset="0"/>
                <a:ea typeface="DejaVu Sans"/>
                <a:cs typeface="Times New Roman" pitchFamily="18" charset="0"/>
              </a:rPr>
              <a:t>Technology Used</a:t>
            </a:r>
            <a:endParaRPr sz="3200">
              <a:latin typeface="Times New Roman" pitchFamily="18" charset="0"/>
              <a:cs typeface="Times New Roman" pitchFamily="18" charset="0"/>
            </a:endParaRPr>
          </a:p>
        </p:txBody>
      </p:sp>
      <p:sp>
        <p:nvSpPr>
          <p:cNvPr id="153" name="CustomShape 2"/>
          <p:cNvSpPr/>
          <p:nvPr/>
        </p:nvSpPr>
        <p:spPr>
          <a:xfrm>
            <a:off x="457200" y="1143000"/>
            <a:ext cx="8226277" cy="4521600"/>
          </a:xfrm>
          <a:prstGeom prst="rect">
            <a:avLst/>
          </a:prstGeom>
          <a:noFill/>
          <a:ln>
            <a:noFill/>
          </a:ln>
        </p:spPr>
        <p:txBody>
          <a:bodyPr lIns="90000" tIns="45000" rIns="90000" bIns="45000"/>
          <a:lstStyle/>
          <a:p>
            <a:pPr>
              <a:lnSpc>
                <a:spcPct val="100000"/>
              </a:lnSpc>
              <a:buFont typeface="Arial"/>
              <a:buChar char="•"/>
            </a:pPr>
            <a:r>
              <a:rPr lang="en-US" sz="3200" dirty="0">
                <a:solidFill>
                  <a:srgbClr val="0000FF"/>
                </a:solidFill>
                <a:latin typeface="Cambria"/>
                <a:ea typeface="DejaVu Sans"/>
              </a:rPr>
              <a:t>Front </a:t>
            </a:r>
            <a:r>
              <a:rPr lang="en-US" sz="3200" dirty="0" smtClean="0">
                <a:solidFill>
                  <a:srgbClr val="0000FF"/>
                </a:solidFill>
                <a:latin typeface="Cambria"/>
                <a:ea typeface="DejaVu Sans"/>
              </a:rPr>
              <a:t>End : </a:t>
            </a:r>
            <a:r>
              <a:rPr lang="en-US" sz="3200" dirty="0" err="1" smtClean="0">
                <a:latin typeface="Cambria"/>
                <a:ea typeface="DejaVu Sans"/>
              </a:rPr>
              <a:t>c++</a:t>
            </a:r>
            <a:endParaRPr lang="en-US" sz="3200" dirty="0">
              <a:latin typeface="Cambria"/>
              <a:ea typeface="DejaVu Sans"/>
            </a:endParaRPr>
          </a:p>
          <a:p>
            <a:pPr>
              <a:lnSpc>
                <a:spcPct val="100000"/>
              </a:lnSpc>
              <a:buFont typeface="Arial"/>
              <a:buChar char="•"/>
            </a:pPr>
            <a:endParaRPr lang="en-US" sz="3200" dirty="0">
              <a:solidFill>
                <a:srgbClr val="0000FF"/>
              </a:solidFill>
              <a:latin typeface="Cambria"/>
              <a:ea typeface="DejaVu Sans"/>
            </a:endParaRPr>
          </a:p>
          <a:p>
            <a:pPr>
              <a:lnSpc>
                <a:spcPct val="100000"/>
              </a:lnSpc>
              <a:buFont typeface="Arial"/>
              <a:buChar char="•"/>
            </a:pPr>
            <a:r>
              <a:rPr lang="en-US" sz="3200" dirty="0" smtClean="0">
                <a:solidFill>
                  <a:srgbClr val="0000FF"/>
                </a:solidFill>
                <a:latin typeface="Cambria"/>
                <a:ea typeface="DejaVu Sans"/>
              </a:rPr>
              <a:t>IDE: </a:t>
            </a:r>
            <a:r>
              <a:rPr lang="en-US" sz="3200" dirty="0" err="1" smtClean="0">
                <a:latin typeface="Cambria"/>
                <a:ea typeface="DejaVu Sans"/>
              </a:rPr>
              <a:t>turboc</a:t>
            </a:r>
            <a:r>
              <a:rPr lang="en-US" sz="3200" dirty="0" smtClean="0">
                <a:latin typeface="Cambria"/>
                <a:ea typeface="DejaVu Sans"/>
              </a:rPr>
              <a:t>++</a:t>
            </a:r>
          </a:p>
          <a:p>
            <a:pPr>
              <a:lnSpc>
                <a:spcPct val="100000"/>
              </a:lnSpc>
              <a:buFont typeface="Arial"/>
              <a:buChar char="•"/>
            </a:pPr>
            <a:endParaRPr lang="en-US" sz="3200" dirty="0">
              <a:solidFill>
                <a:srgbClr val="0000FF"/>
              </a:solidFill>
              <a:latin typeface="Cambria"/>
            </a:endParaRPr>
          </a:p>
          <a:p>
            <a:pPr>
              <a:lnSpc>
                <a:spcPct val="100000"/>
              </a:lnSpc>
              <a:buFont typeface="Arial"/>
              <a:buChar char="•"/>
            </a:pPr>
            <a:r>
              <a:rPr lang="en-US" sz="3200" dirty="0" smtClean="0">
                <a:solidFill>
                  <a:srgbClr val="0000FF"/>
                </a:solidFill>
                <a:latin typeface="Cambria"/>
              </a:rPr>
              <a:t>Code designed: </a:t>
            </a:r>
            <a:r>
              <a:rPr lang="en-US" sz="3200" dirty="0" smtClean="0">
                <a:latin typeface="Cambria"/>
              </a:rPr>
              <a:t>Rented house management </a:t>
            </a:r>
            <a:endParaRPr dirty="0">
              <a:solidFill>
                <a:srgbClr val="0000FF"/>
              </a:solidFill>
            </a:endParaRPr>
          </a:p>
        </p:txBody>
      </p:sp>
      <p:sp>
        <p:nvSpPr>
          <p:cNvPr id="154" name="CustomShape 3"/>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a:solidFill>
                  <a:srgbClr val="8B8B8B"/>
                </a:solidFill>
                <a:latin typeface="Cambria"/>
                <a:ea typeface="DejaVu Sans"/>
              </a:rPr>
              <a:t>S. B. Jain Institute of Technology Management and research</a:t>
            </a:r>
            <a:endParaRPr/>
          </a:p>
        </p:txBody>
      </p:sp>
      <p:sp>
        <p:nvSpPr>
          <p:cNvPr id="155" name="CustomShape 4"/>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393A6E2F-F190-4D2E-9D17-8A3F64F2E6CC}" type="slidenum">
              <a:rPr lang="en-IN">
                <a:solidFill>
                  <a:srgbClr val="8B8B8B"/>
                </a:solidFill>
                <a:latin typeface="Cambria"/>
                <a:ea typeface="DejaVu Sans"/>
              </a:rPr>
              <a:pPr>
                <a:lnSpc>
                  <a:spcPct val="100000"/>
                </a:lnSpc>
              </a:pPr>
              <a:t>14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457200" y="274680"/>
            <a:ext cx="8226277" cy="792120"/>
          </a:xfrm>
          <a:prstGeom prst="rect">
            <a:avLst/>
          </a:prstGeom>
          <a:noFill/>
          <a:ln>
            <a:noFill/>
          </a:ln>
        </p:spPr>
        <p:txBody>
          <a:bodyPr lIns="90000" tIns="45000" rIns="90000" bIns="45000" anchor="ctr"/>
          <a:lstStyle/>
          <a:p>
            <a:pPr algn="ctr">
              <a:lnSpc>
                <a:spcPct val="100000"/>
              </a:lnSpc>
            </a:pPr>
            <a:r>
              <a:rPr lang="en-IN" sz="3200" b="1" dirty="0">
                <a:solidFill>
                  <a:srgbClr val="000000"/>
                </a:solidFill>
                <a:latin typeface="Times New Roman" pitchFamily="18" charset="0"/>
                <a:ea typeface="DejaVu Sans"/>
                <a:cs typeface="Times New Roman" pitchFamily="18" charset="0"/>
              </a:rPr>
              <a:t>Hardware Details</a:t>
            </a:r>
            <a:endParaRPr sz="3200">
              <a:latin typeface="Times New Roman" pitchFamily="18" charset="0"/>
              <a:cs typeface="Times New Roman" pitchFamily="18" charset="0"/>
            </a:endParaRPr>
          </a:p>
        </p:txBody>
      </p:sp>
      <p:sp>
        <p:nvSpPr>
          <p:cNvPr id="157" name="CustomShape 2"/>
          <p:cNvSpPr/>
          <p:nvPr/>
        </p:nvSpPr>
        <p:spPr>
          <a:xfrm>
            <a:off x="457200" y="1600200"/>
            <a:ext cx="8226277" cy="4521600"/>
          </a:xfrm>
          <a:prstGeom prst="rect">
            <a:avLst/>
          </a:prstGeom>
          <a:noFill/>
          <a:ln>
            <a:noFill/>
          </a:ln>
        </p:spPr>
        <p:txBody>
          <a:bodyPr lIns="90000" tIns="45000" rIns="90000" bIns="45000"/>
          <a:lstStyle/>
          <a:p>
            <a:pPr>
              <a:lnSpc>
                <a:spcPct val="100000"/>
              </a:lnSpc>
              <a:buFont typeface="Arial"/>
              <a:buChar char="•"/>
            </a:pPr>
            <a:r>
              <a:rPr lang="en-IN" sz="3200" dirty="0" smtClean="0">
                <a:solidFill>
                  <a:srgbClr val="000000"/>
                </a:solidFill>
                <a:latin typeface="Cambria"/>
                <a:ea typeface="DejaVu Sans"/>
              </a:rPr>
              <a:t> </a:t>
            </a:r>
            <a:r>
              <a:rPr lang="en-IN" sz="3200" dirty="0">
                <a:solidFill>
                  <a:srgbClr val="000000"/>
                </a:solidFill>
                <a:latin typeface="Cambria"/>
                <a:ea typeface="DejaVu Sans"/>
              </a:rPr>
              <a:t>the names of hardware used in your project</a:t>
            </a:r>
            <a:r>
              <a:rPr lang="en-IN" sz="3200" dirty="0" smtClean="0">
                <a:solidFill>
                  <a:srgbClr val="000000"/>
                </a:solidFill>
                <a:latin typeface="Cambria"/>
                <a:ea typeface="DejaVu Sans"/>
              </a:rPr>
              <a:t>.</a:t>
            </a:r>
          </a:p>
          <a:p>
            <a:pPr marL="514350" indent="-514350">
              <a:lnSpc>
                <a:spcPct val="100000"/>
              </a:lnSpc>
              <a:buFont typeface="+mj-lt"/>
              <a:buAutoNum type="arabicPeriod"/>
            </a:pPr>
            <a:r>
              <a:rPr lang="en-US" sz="3200" dirty="0" smtClean="0">
                <a:solidFill>
                  <a:srgbClr val="000000"/>
                </a:solidFill>
                <a:latin typeface="Cambria"/>
              </a:rPr>
              <a:t>Computer </a:t>
            </a:r>
          </a:p>
          <a:p>
            <a:pPr marL="514350" indent="-514350">
              <a:lnSpc>
                <a:spcPct val="100000"/>
              </a:lnSpc>
              <a:buFont typeface="+mj-lt"/>
              <a:buAutoNum type="arabicPeriod"/>
            </a:pPr>
            <a:r>
              <a:rPr lang="en-US" sz="3200" dirty="0" smtClean="0">
                <a:solidFill>
                  <a:srgbClr val="000000"/>
                </a:solidFill>
                <a:latin typeface="Cambria"/>
              </a:rPr>
              <a:t>Keyboard</a:t>
            </a:r>
          </a:p>
          <a:p>
            <a:pPr marL="514350" indent="-514350">
              <a:lnSpc>
                <a:spcPct val="100000"/>
              </a:lnSpc>
              <a:buFont typeface="+mj-lt"/>
              <a:buAutoNum type="arabicPeriod"/>
            </a:pPr>
            <a:r>
              <a:rPr lang="en-US" sz="3200" dirty="0" smtClean="0">
                <a:solidFill>
                  <a:srgbClr val="000000"/>
                </a:solidFill>
                <a:latin typeface="Cambria"/>
              </a:rPr>
              <a:t>Mouse</a:t>
            </a:r>
          </a:p>
          <a:p>
            <a:pPr marL="514350" indent="-514350">
              <a:lnSpc>
                <a:spcPct val="100000"/>
              </a:lnSpc>
              <a:buFont typeface="+mj-lt"/>
              <a:buAutoNum type="arabicPeriod"/>
            </a:pPr>
            <a:r>
              <a:rPr lang="en-US" sz="3200" dirty="0" smtClean="0">
                <a:solidFill>
                  <a:srgbClr val="000000"/>
                </a:solidFill>
                <a:latin typeface="Cambria"/>
              </a:rPr>
              <a:t>Ram </a:t>
            </a:r>
          </a:p>
          <a:p>
            <a:pPr marL="514350" indent="-514350">
              <a:lnSpc>
                <a:spcPct val="100000"/>
              </a:lnSpc>
              <a:buFont typeface="+mj-lt"/>
              <a:buAutoNum type="arabicPeriod"/>
            </a:pPr>
            <a:endParaRPr lang="en-US" sz="3200" dirty="0">
              <a:solidFill>
                <a:srgbClr val="000000"/>
              </a:solidFill>
              <a:latin typeface="Cambria"/>
            </a:endParaRPr>
          </a:p>
          <a:p>
            <a:pPr>
              <a:lnSpc>
                <a:spcPct val="100000"/>
              </a:lnSpc>
            </a:pPr>
            <a:endParaRPr dirty="0"/>
          </a:p>
        </p:txBody>
      </p:sp>
      <p:sp>
        <p:nvSpPr>
          <p:cNvPr id="158" name="CustomShape 3"/>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a:solidFill>
                  <a:srgbClr val="8B8B8B"/>
                </a:solidFill>
                <a:latin typeface="Cambria"/>
                <a:ea typeface="DejaVu Sans"/>
              </a:rPr>
              <a:t>S. B. Jain Institute of Technology Management and research</a:t>
            </a:r>
            <a:endParaRPr/>
          </a:p>
        </p:txBody>
      </p:sp>
      <p:sp>
        <p:nvSpPr>
          <p:cNvPr id="159" name="CustomShape 4"/>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72F99AA1-F0E4-49BC-B218-6ECCA425585F}" type="slidenum">
              <a:rPr lang="en-IN">
                <a:solidFill>
                  <a:srgbClr val="8B8B8B"/>
                </a:solidFill>
                <a:latin typeface="Cambria"/>
                <a:ea typeface="DejaVu Sans"/>
              </a:rPr>
              <a:pPr>
                <a:lnSpc>
                  <a:spcPct val="100000"/>
                </a:lnSpc>
              </a:pPr>
              <a:t>15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410400" y="0"/>
            <a:ext cx="8226277" cy="1138680"/>
          </a:xfrm>
          <a:prstGeom prst="rect">
            <a:avLst/>
          </a:prstGeom>
          <a:noFill/>
          <a:ln>
            <a:noFill/>
          </a:ln>
        </p:spPr>
        <p:txBody>
          <a:bodyPr lIns="90000" tIns="45000" rIns="90000" bIns="45000" anchor="ctr"/>
          <a:lstStyle/>
          <a:p>
            <a:pPr algn="ctr">
              <a:lnSpc>
                <a:spcPct val="100000"/>
              </a:lnSpc>
            </a:pPr>
            <a:r>
              <a:rPr lang="en-IN" sz="3200" b="1" dirty="0">
                <a:solidFill>
                  <a:srgbClr val="000000"/>
                </a:solidFill>
                <a:latin typeface="Times New Roman" pitchFamily="18" charset="0"/>
                <a:ea typeface="DejaVu Sans"/>
                <a:cs typeface="Times New Roman" pitchFamily="18" charset="0"/>
              </a:rPr>
              <a:t>Advantages </a:t>
            </a:r>
            <a:r>
              <a:rPr lang="en-IN" sz="3200" b="1" dirty="0" smtClean="0">
                <a:solidFill>
                  <a:srgbClr val="000000"/>
                </a:solidFill>
                <a:latin typeface="Times New Roman" pitchFamily="18" charset="0"/>
                <a:ea typeface="DejaVu Sans"/>
                <a:cs typeface="Times New Roman" pitchFamily="18" charset="0"/>
              </a:rPr>
              <a:t> </a:t>
            </a:r>
            <a:endParaRPr sz="3200" dirty="0">
              <a:latin typeface="Times New Roman" pitchFamily="18" charset="0"/>
              <a:cs typeface="Times New Roman" pitchFamily="18" charset="0"/>
            </a:endParaRPr>
          </a:p>
        </p:txBody>
      </p:sp>
      <p:sp>
        <p:nvSpPr>
          <p:cNvPr id="167" name="CustomShape 2"/>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a:solidFill>
                  <a:srgbClr val="8B8B8B"/>
                </a:solidFill>
                <a:latin typeface="Cambria"/>
                <a:ea typeface="DejaVu Sans"/>
              </a:rPr>
              <a:t>S. B. Jain Institute of Technology Management and research</a:t>
            </a:r>
            <a:endParaRPr/>
          </a:p>
        </p:txBody>
      </p:sp>
      <p:sp>
        <p:nvSpPr>
          <p:cNvPr id="168" name="CustomShape 3"/>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16400EEE-C202-420C-880F-2D7F6758A4E0}" type="slidenum">
              <a:rPr lang="en-IN">
                <a:solidFill>
                  <a:srgbClr val="8B8B8B"/>
                </a:solidFill>
                <a:latin typeface="Cambria"/>
                <a:ea typeface="DejaVu Sans"/>
              </a:rPr>
              <a:pPr>
                <a:lnSpc>
                  <a:spcPct val="100000"/>
                </a:lnSpc>
              </a:pPr>
              <a:t>16</a:t>
            </a:fld>
            <a:endParaRPr/>
          </a:p>
        </p:txBody>
      </p:sp>
      <p:sp>
        <p:nvSpPr>
          <p:cNvPr id="3" name="TextBox 2"/>
          <p:cNvSpPr txBox="1"/>
          <p:nvPr/>
        </p:nvSpPr>
        <p:spPr>
          <a:xfrm>
            <a:off x="609600" y="1752600"/>
            <a:ext cx="184731" cy="369332"/>
          </a:xfrm>
          <a:prstGeom prst="rect">
            <a:avLst/>
          </a:prstGeom>
          <a:noFill/>
        </p:spPr>
        <p:txBody>
          <a:bodyPr wrap="none" rtlCol="0">
            <a:spAutoFit/>
          </a:bodyPr>
          <a:lstStyle/>
          <a:p>
            <a:endParaRPr lang="en-IN" dirty="0"/>
          </a:p>
        </p:txBody>
      </p:sp>
      <p:sp>
        <p:nvSpPr>
          <p:cNvPr id="2" name="TextBox 1"/>
          <p:cNvSpPr txBox="1"/>
          <p:nvPr/>
        </p:nvSpPr>
        <p:spPr>
          <a:xfrm>
            <a:off x="1143000" y="2121932"/>
            <a:ext cx="5697009" cy="2554545"/>
          </a:xfrm>
          <a:prstGeom prst="rect">
            <a:avLst/>
          </a:prstGeom>
          <a:noFill/>
        </p:spPr>
        <p:txBody>
          <a:bodyPr wrap="none" rtlCol="0">
            <a:spAutoFit/>
          </a:bodyPr>
          <a:lstStyle/>
          <a:p>
            <a:r>
              <a:rPr lang="en-US" sz="3200" dirty="0"/>
              <a:t>1.Eliminate paper-based process </a:t>
            </a:r>
          </a:p>
          <a:p>
            <a:r>
              <a:rPr lang="en-US" sz="3200" dirty="0"/>
              <a:t>2. Intuitive &amp; user-friendly </a:t>
            </a:r>
          </a:p>
          <a:p>
            <a:r>
              <a:rPr lang="en-US" sz="3200" dirty="0"/>
              <a:t>3. Customization and flexibility </a:t>
            </a:r>
          </a:p>
          <a:p>
            <a:r>
              <a:rPr lang="en-US" sz="3200" dirty="0"/>
              <a:t>4. Optimal resource allocation </a:t>
            </a:r>
          </a:p>
          <a:p>
            <a:r>
              <a:rPr lang="en-US" sz="3200" dirty="0"/>
              <a:t>5. Highly secure</a:t>
            </a:r>
            <a:endParaRPr lang="en-IN" sz="32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559" y="346709"/>
            <a:ext cx="7802880" cy="369332"/>
          </a:xfrm>
        </p:spPr>
        <p:txBody>
          <a:bodyPr/>
          <a:lstStyle/>
          <a:p>
            <a:r>
              <a:rPr lang="en-US" dirty="0" smtClean="0"/>
              <a:t>APPLICATION</a:t>
            </a:r>
            <a:endParaRPr lang="en-IN" dirty="0"/>
          </a:p>
        </p:txBody>
      </p:sp>
      <p:sp>
        <p:nvSpPr>
          <p:cNvPr id="3" name="Text Placeholder 2"/>
          <p:cNvSpPr>
            <a:spLocks noGrp="1"/>
          </p:cNvSpPr>
          <p:nvPr>
            <p:ph type="body" idx="1"/>
          </p:nvPr>
        </p:nvSpPr>
        <p:spPr>
          <a:xfrm>
            <a:off x="762000" y="1828800"/>
            <a:ext cx="7471409" cy="2895600"/>
          </a:xfrm>
        </p:spPr>
        <p:txBody>
          <a:bodyPr/>
          <a:lstStyle/>
          <a:p>
            <a:pPr marL="285750" indent="-285750">
              <a:buFont typeface="Arial" panose="020B0604020202020204" pitchFamily="34" charset="0"/>
              <a:buChar char="•"/>
            </a:pPr>
            <a:r>
              <a:rPr lang="en-US" dirty="0"/>
              <a:t>To analyze the manual system for managing rental houses, outline its flaws and determine the significance of the digital system by the end of August.</a:t>
            </a:r>
          </a:p>
          <a:p>
            <a:pPr marL="285750" indent="-285750">
              <a:buFont typeface="Arial" panose="020B0604020202020204" pitchFamily="34" charset="0"/>
              <a:buChar char="•"/>
            </a:pPr>
            <a:r>
              <a:rPr lang="en-US" dirty="0"/>
              <a:t>To develop more than 50% of the rental house management system which will aim to digitalize the manual management of the rental houses for the landlords and tenants by the end of August.</a:t>
            </a:r>
          </a:p>
          <a:p>
            <a:pPr marL="285750" indent="-285750">
              <a:buFont typeface="Arial" panose="020B0604020202020204" pitchFamily="34" charset="0"/>
              <a:buChar char="•"/>
            </a:pPr>
            <a:r>
              <a:rPr lang="en-US" dirty="0"/>
              <a:t>To reach a significant number of landlords and tenants digitally offering a platform to easily manage their houses and have access to the rental houses respectively by the end of the year.</a:t>
            </a:r>
          </a:p>
          <a:p>
            <a:endParaRPr lang="en-IN" dirty="0"/>
          </a:p>
        </p:txBody>
      </p:sp>
      <p:sp>
        <p:nvSpPr>
          <p:cNvPr id="4" name="Footer Placeholder 3"/>
          <p:cNvSpPr>
            <a:spLocks noGrp="1"/>
          </p:cNvSpPr>
          <p:nvPr>
            <p:ph type="ftr" sz="quarter" idx="5"/>
          </p:nvPr>
        </p:nvSpPr>
        <p:spPr/>
        <p:txBody>
          <a:bodyPr/>
          <a:lstStyle/>
          <a:p>
            <a:pPr marL="12700">
              <a:lnSpc>
                <a:spcPts val="1425"/>
              </a:lnSpc>
            </a:pPr>
            <a:r>
              <a:rPr lang="en-US" spc="-5" smtClean="0"/>
              <a:t>By </a:t>
            </a:r>
            <a:r>
              <a:rPr lang="en-US" smtClean="0"/>
              <a:t>Mr </a:t>
            </a:r>
            <a:r>
              <a:rPr lang="en-US" spc="-5" smtClean="0"/>
              <a:t>Nisarg </a:t>
            </a:r>
            <a:r>
              <a:rPr lang="en-US" smtClean="0"/>
              <a:t>Gandhewar </a:t>
            </a:r>
            <a:r>
              <a:rPr lang="en-US" spc="-5" smtClean="0"/>
              <a:t>Dept </a:t>
            </a:r>
            <a:r>
              <a:rPr lang="en-US" smtClean="0"/>
              <a:t>of </a:t>
            </a:r>
            <a:r>
              <a:rPr lang="en-US" spc="-5" smtClean="0"/>
              <a:t>CSE, SBJITMR,</a:t>
            </a:r>
            <a:r>
              <a:rPr lang="en-US" spc="-10" smtClean="0"/>
              <a:t> </a:t>
            </a:r>
            <a:r>
              <a:rPr lang="en-US" smtClean="0"/>
              <a:t>Nagpur</a:t>
            </a:r>
            <a:endParaRPr lang="en-US" dirty="0"/>
          </a:p>
        </p:txBody>
      </p:sp>
      <p:sp>
        <p:nvSpPr>
          <p:cNvPr id="5" name="Slide Number Placeholder 4"/>
          <p:cNvSpPr>
            <a:spLocks noGrp="1"/>
          </p:cNvSpPr>
          <p:nvPr>
            <p:ph type="sldNum" sz="quarter" idx="7"/>
          </p:nvPr>
        </p:nvSpPr>
        <p:spPr/>
        <p:txBody>
          <a:bodyPr/>
          <a:lstStyle/>
          <a:p>
            <a:pPr marL="38100">
              <a:lnSpc>
                <a:spcPts val="1870"/>
              </a:lnSpc>
            </a:pPr>
            <a:fld id="{81D60167-4931-47E6-BA6A-407CBD079E47}" type="slidenum">
              <a:rPr lang="en-IN" smtClean="0"/>
              <a:pPr marL="38100">
                <a:lnSpc>
                  <a:spcPts val="1870"/>
                </a:lnSpc>
              </a:pPr>
              <a:t>17</a:t>
            </a:fld>
            <a:endParaRPr lang="en-IN" dirty="0"/>
          </a:p>
        </p:txBody>
      </p:sp>
    </p:spTree>
    <p:extLst>
      <p:ext uri="{BB962C8B-B14F-4D97-AF65-F5344CB8AC3E}">
        <p14:creationId xmlns:p14="http://schemas.microsoft.com/office/powerpoint/2010/main" val="4117380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410400" y="0"/>
            <a:ext cx="8226277" cy="762000"/>
          </a:xfrm>
          <a:prstGeom prst="rect">
            <a:avLst/>
          </a:prstGeom>
          <a:noFill/>
          <a:ln>
            <a:noFill/>
          </a:ln>
        </p:spPr>
        <p:txBody>
          <a:bodyPr lIns="90000" tIns="45000" rIns="90000" bIns="45000" anchor="ctr"/>
          <a:lstStyle/>
          <a:p>
            <a:pPr algn="ctr">
              <a:lnSpc>
                <a:spcPct val="100000"/>
              </a:lnSpc>
            </a:pPr>
            <a:r>
              <a:rPr lang="en-IN" sz="3200" b="1" dirty="0">
                <a:solidFill>
                  <a:srgbClr val="000000"/>
                </a:solidFill>
                <a:latin typeface="Times New Roman" pitchFamily="18" charset="0"/>
                <a:ea typeface="DejaVu Sans"/>
                <a:cs typeface="Times New Roman" pitchFamily="18" charset="0"/>
              </a:rPr>
              <a:t>Conclusion</a:t>
            </a:r>
            <a:endParaRPr sz="3200">
              <a:latin typeface="Times New Roman" pitchFamily="18" charset="0"/>
              <a:cs typeface="Times New Roman" pitchFamily="18" charset="0"/>
            </a:endParaRPr>
          </a:p>
        </p:txBody>
      </p:sp>
      <p:sp>
        <p:nvSpPr>
          <p:cNvPr id="170" name="CustomShape 2"/>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a:solidFill>
                  <a:srgbClr val="8B8B8B"/>
                </a:solidFill>
                <a:latin typeface="Cambria"/>
                <a:ea typeface="DejaVu Sans"/>
              </a:rPr>
              <a:t>S. B. Jain Institute of Technology Management and research</a:t>
            </a:r>
            <a:endParaRPr/>
          </a:p>
        </p:txBody>
      </p:sp>
      <p:sp>
        <p:nvSpPr>
          <p:cNvPr id="171" name="CustomShape 3"/>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1EC6D1D8-B24E-4FF7-9275-48478A753778}" type="slidenum">
              <a:rPr lang="en-IN">
                <a:solidFill>
                  <a:srgbClr val="8B8B8B"/>
                </a:solidFill>
                <a:latin typeface="Cambria"/>
                <a:ea typeface="DejaVu Sans"/>
              </a:rPr>
              <a:pPr>
                <a:lnSpc>
                  <a:spcPct val="100000"/>
                </a:lnSpc>
              </a:pPr>
              <a:t>18</a:t>
            </a:fld>
            <a:endParaRPr/>
          </a:p>
        </p:txBody>
      </p:sp>
      <p:sp>
        <p:nvSpPr>
          <p:cNvPr id="2" name="TextBox 1"/>
          <p:cNvSpPr txBox="1"/>
          <p:nvPr/>
        </p:nvSpPr>
        <p:spPr>
          <a:xfrm>
            <a:off x="410400" y="1295400"/>
            <a:ext cx="8009492" cy="2308324"/>
          </a:xfrm>
          <a:prstGeom prst="rect">
            <a:avLst/>
          </a:prstGeom>
          <a:noFill/>
        </p:spPr>
        <p:txBody>
          <a:bodyPr wrap="square" rtlCol="0">
            <a:spAutoFit/>
          </a:bodyPr>
          <a:lstStyle/>
          <a:p>
            <a:r>
              <a:rPr lang="en-US" dirty="0"/>
              <a:t> Effectively resolving the apartment issues is important to the buyer's long-term future, </a:t>
            </a:r>
            <a:r>
              <a:rPr lang="en-US" dirty="0" smtClean="0"/>
              <a:t>the Rental house management </a:t>
            </a:r>
            <a:r>
              <a:rPr lang="en-US" dirty="0"/>
              <a:t>Project will be an important tool for creating rental housing stability by helping tenants speak with </a:t>
            </a:r>
            <a:r>
              <a:rPr lang="en-US" dirty="0" smtClean="0"/>
              <a:t>greater </a:t>
            </a:r>
            <a:r>
              <a:rPr lang="en-US" dirty="0"/>
              <a:t>credibility through initiating and documenting communications and building productive relationships </a:t>
            </a:r>
          </a:p>
          <a:p>
            <a:r>
              <a:rPr lang="en-US" dirty="0"/>
              <a:t>with sellers</a:t>
            </a:r>
            <a:r>
              <a:rPr lang="en-US" dirty="0" smtClean="0"/>
              <a:t>. Rental house management </a:t>
            </a:r>
            <a:r>
              <a:rPr lang="en-US" dirty="0"/>
              <a:t>project provides buyers of specific housing associations and </a:t>
            </a:r>
            <a:r>
              <a:rPr lang="en-US" dirty="0" smtClean="0"/>
              <a:t>social. </a:t>
            </a:r>
            <a:r>
              <a:rPr lang="en-US" dirty="0"/>
              <a:t>Finally, the goal of the project is to create a better relationship between tenants and </a:t>
            </a:r>
            <a:r>
              <a:rPr lang="en-US" dirty="0" smtClean="0"/>
              <a:t>a </a:t>
            </a:r>
            <a:r>
              <a:rPr lang="en-US" dirty="0"/>
              <a:t>sellers which can be achieved through this project.</a:t>
            </a:r>
            <a:endParaRPr lang="en-IN"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410400" y="228600"/>
            <a:ext cx="8226277" cy="457200"/>
          </a:xfrm>
          <a:prstGeom prst="rect">
            <a:avLst/>
          </a:prstGeom>
          <a:noFill/>
          <a:ln>
            <a:noFill/>
          </a:ln>
        </p:spPr>
        <p:txBody>
          <a:bodyPr lIns="90000" tIns="45000" rIns="90000" bIns="45000" anchor="ctr"/>
          <a:lstStyle/>
          <a:p>
            <a:pPr algn="ctr">
              <a:lnSpc>
                <a:spcPct val="100000"/>
              </a:lnSpc>
            </a:pPr>
            <a:r>
              <a:rPr lang="en-IN" sz="3200" b="1" dirty="0">
                <a:solidFill>
                  <a:srgbClr val="000000"/>
                </a:solidFill>
                <a:latin typeface="Times New Roman" pitchFamily="18" charset="0"/>
                <a:ea typeface="DejaVu Sans"/>
                <a:cs typeface="Times New Roman" pitchFamily="18" charset="0"/>
              </a:rPr>
              <a:t>Future Scope</a:t>
            </a:r>
            <a:endParaRPr sz="3200">
              <a:latin typeface="Times New Roman" pitchFamily="18" charset="0"/>
              <a:cs typeface="Times New Roman" pitchFamily="18" charset="0"/>
            </a:endParaRPr>
          </a:p>
        </p:txBody>
      </p:sp>
      <p:sp>
        <p:nvSpPr>
          <p:cNvPr id="173" name="CustomShape 2"/>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a:solidFill>
                  <a:srgbClr val="8B8B8B"/>
                </a:solidFill>
                <a:latin typeface="Cambria"/>
                <a:ea typeface="DejaVu Sans"/>
              </a:rPr>
              <a:t>S. B. Jain Institute of Technology Management and research</a:t>
            </a:r>
            <a:endParaRPr/>
          </a:p>
        </p:txBody>
      </p:sp>
      <p:sp>
        <p:nvSpPr>
          <p:cNvPr id="174" name="CustomShape 3"/>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DF913256-B9BD-4FA2-85F4-E770BE557AE2}" type="slidenum">
              <a:rPr lang="en-IN">
                <a:solidFill>
                  <a:srgbClr val="8B8B8B"/>
                </a:solidFill>
                <a:latin typeface="Cambria"/>
                <a:ea typeface="DejaVu Sans"/>
              </a:rPr>
              <a:pPr>
                <a:lnSpc>
                  <a:spcPct val="100000"/>
                </a:lnSpc>
              </a:pPr>
              <a:t>19</a:t>
            </a:fld>
            <a:endParaRPr/>
          </a:p>
        </p:txBody>
      </p:sp>
      <p:sp>
        <p:nvSpPr>
          <p:cNvPr id="2" name="TextBox 1"/>
          <p:cNvSpPr txBox="1"/>
          <p:nvPr/>
        </p:nvSpPr>
        <p:spPr>
          <a:xfrm>
            <a:off x="447807" y="1201478"/>
            <a:ext cx="8085692" cy="3139321"/>
          </a:xfrm>
          <a:prstGeom prst="rect">
            <a:avLst/>
          </a:prstGeom>
          <a:noFill/>
        </p:spPr>
        <p:txBody>
          <a:bodyPr wrap="square" rtlCol="0">
            <a:spAutoFit/>
          </a:bodyPr>
          <a:lstStyle/>
          <a:p>
            <a:r>
              <a:rPr lang="en-US" dirty="0"/>
              <a:t>In future our project is meant to satisfy the needs of rental house owners. Several user friendly interfaces have </a:t>
            </a:r>
            <a:r>
              <a:rPr lang="en-US" dirty="0" smtClean="0"/>
              <a:t>also </a:t>
            </a:r>
            <a:r>
              <a:rPr lang="en-US" dirty="0"/>
              <a:t>been adopted. This package shall prove to be a powerful in satisfying all the requirements of the users. It is </a:t>
            </a:r>
            <a:r>
              <a:rPr lang="en-US" dirty="0" smtClean="0"/>
              <a:t>with </a:t>
            </a:r>
            <a:r>
              <a:rPr lang="en-US" dirty="0"/>
              <a:t>utmost faith that I present this software to you hoping that it will solve your problems and encourage you to </a:t>
            </a:r>
            <a:r>
              <a:rPr lang="en-US" dirty="0" smtClean="0"/>
              <a:t>continue </a:t>
            </a:r>
            <a:r>
              <a:rPr lang="en-US" dirty="0"/>
              <a:t>appreciating technology because it is meant to change and ease all our work that seems to be very </a:t>
            </a:r>
            <a:r>
              <a:rPr lang="en-US" dirty="0" smtClean="0"/>
              <a:t>difficult</a:t>
            </a:r>
            <a:r>
              <a:rPr lang="en-US" dirty="0"/>
              <a:t>. I don't mean that my project is the best or that I have used the best technology available it just a simple </a:t>
            </a:r>
            <a:r>
              <a:rPr lang="en-US" dirty="0" smtClean="0"/>
              <a:t>and </a:t>
            </a:r>
            <a:r>
              <a:rPr lang="en-US" dirty="0"/>
              <a:t>a humble venture that is easy to understand. In extent we can add GPS system in build and can give live </a:t>
            </a:r>
          </a:p>
          <a:p>
            <a:r>
              <a:rPr lang="en-US" dirty="0"/>
              <a:t>chat online option to users. This project can also be extended to IOS Platform and several state Database can be </a:t>
            </a:r>
            <a:r>
              <a:rPr lang="en-US" dirty="0" smtClean="0"/>
              <a:t>included</a:t>
            </a:r>
            <a:r>
              <a:rPr lang="en-US" dirty="0"/>
              <a:t>. Could also allow local business to push deals/coupons within a certain geographic area.</a:t>
            </a:r>
            <a:endParaRPr lang="en-IN"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457200" y="274680"/>
            <a:ext cx="8226277" cy="715920"/>
          </a:xfrm>
          <a:prstGeom prst="rect">
            <a:avLst/>
          </a:prstGeom>
          <a:noFill/>
          <a:ln>
            <a:noFill/>
          </a:ln>
        </p:spPr>
        <p:txBody>
          <a:bodyPr lIns="90000" tIns="45000" rIns="90000" bIns="45000" anchor="ctr"/>
          <a:lstStyle/>
          <a:p>
            <a:pPr algn="ctr">
              <a:lnSpc>
                <a:spcPct val="100000"/>
              </a:lnSpc>
            </a:pPr>
            <a:r>
              <a:rPr lang="en-IN" sz="4400" b="1" dirty="0">
                <a:solidFill>
                  <a:srgbClr val="000000"/>
                </a:solidFill>
                <a:latin typeface="Calibri"/>
                <a:ea typeface="DejaVu Sans"/>
              </a:rPr>
              <a:t>Contents</a:t>
            </a:r>
            <a:endParaRPr/>
          </a:p>
        </p:txBody>
      </p:sp>
      <p:sp>
        <p:nvSpPr>
          <p:cNvPr id="117" name="CustomShape 2"/>
          <p:cNvSpPr/>
          <p:nvPr/>
        </p:nvSpPr>
        <p:spPr>
          <a:xfrm>
            <a:off x="457200" y="1219200"/>
            <a:ext cx="8226277" cy="5029200"/>
          </a:xfrm>
          <a:prstGeom prst="rect">
            <a:avLst/>
          </a:prstGeom>
          <a:noFill/>
          <a:ln>
            <a:noFill/>
          </a:ln>
        </p:spPr>
        <p:txBody>
          <a:bodyPr lIns="90000" tIns="45000" rIns="90000" bIns="45000"/>
          <a:lstStyle/>
          <a:p>
            <a:pPr>
              <a:lnSpc>
                <a:spcPct val="100000"/>
              </a:lnSpc>
              <a:buFont typeface="Arial"/>
              <a:buChar char="•"/>
            </a:pPr>
            <a:r>
              <a:rPr lang="en-IN" sz="2200" dirty="0">
                <a:solidFill>
                  <a:srgbClr val="0000FF"/>
                </a:solidFill>
                <a:latin typeface="Cambria"/>
                <a:ea typeface="DejaVu Sans"/>
              </a:rPr>
              <a:t>Problem Statement &amp; Objectives</a:t>
            </a:r>
            <a:endParaRPr dirty="0">
              <a:solidFill>
                <a:srgbClr val="0000FF"/>
              </a:solidFill>
            </a:endParaRPr>
          </a:p>
          <a:p>
            <a:pPr>
              <a:lnSpc>
                <a:spcPct val="100000"/>
              </a:lnSpc>
              <a:buFont typeface="Arial"/>
              <a:buChar char="•"/>
            </a:pPr>
            <a:r>
              <a:rPr lang="en-IN" sz="2200" dirty="0">
                <a:solidFill>
                  <a:srgbClr val="0000FF"/>
                </a:solidFill>
                <a:latin typeface="Cambria"/>
                <a:ea typeface="DejaVu Sans"/>
              </a:rPr>
              <a:t>Introduction</a:t>
            </a:r>
            <a:endParaRPr dirty="0">
              <a:solidFill>
                <a:srgbClr val="0000FF"/>
              </a:solidFill>
            </a:endParaRPr>
          </a:p>
          <a:p>
            <a:pPr>
              <a:lnSpc>
                <a:spcPct val="100000"/>
              </a:lnSpc>
              <a:buFont typeface="Arial"/>
              <a:buChar char="•"/>
            </a:pPr>
            <a:r>
              <a:rPr lang="en-IN" sz="2200" dirty="0">
                <a:solidFill>
                  <a:srgbClr val="0000FF"/>
                </a:solidFill>
                <a:latin typeface="Cambria"/>
                <a:ea typeface="DejaVu Sans"/>
              </a:rPr>
              <a:t>Literature Survey</a:t>
            </a:r>
            <a:endParaRPr dirty="0">
              <a:solidFill>
                <a:srgbClr val="0000FF"/>
              </a:solidFill>
            </a:endParaRPr>
          </a:p>
          <a:p>
            <a:pPr>
              <a:lnSpc>
                <a:spcPct val="100000"/>
              </a:lnSpc>
              <a:buFont typeface="Arial"/>
              <a:buChar char="•"/>
            </a:pPr>
            <a:r>
              <a:rPr lang="en-IN" sz="2200" dirty="0">
                <a:solidFill>
                  <a:srgbClr val="0000FF"/>
                </a:solidFill>
                <a:latin typeface="Cambria"/>
                <a:ea typeface="DejaVu Sans"/>
              </a:rPr>
              <a:t>System Design</a:t>
            </a:r>
            <a:endParaRPr dirty="0">
              <a:solidFill>
                <a:srgbClr val="0000FF"/>
              </a:solidFill>
            </a:endParaRPr>
          </a:p>
          <a:p>
            <a:pPr>
              <a:lnSpc>
                <a:spcPct val="100000"/>
              </a:lnSpc>
              <a:buFont typeface="Arial"/>
              <a:buChar char="•"/>
            </a:pPr>
            <a:r>
              <a:rPr lang="en-IN" sz="2200" dirty="0">
                <a:solidFill>
                  <a:srgbClr val="0000FF"/>
                </a:solidFill>
                <a:latin typeface="Cambria"/>
                <a:ea typeface="DejaVu Sans"/>
              </a:rPr>
              <a:t>Developed Modules</a:t>
            </a:r>
            <a:endParaRPr dirty="0">
              <a:solidFill>
                <a:srgbClr val="0000FF"/>
              </a:solidFill>
            </a:endParaRPr>
          </a:p>
          <a:p>
            <a:pPr lvl="1"/>
            <a:r>
              <a:rPr lang="en-IN" sz="2200" dirty="0">
                <a:solidFill>
                  <a:srgbClr val="0000FF"/>
                </a:solidFill>
                <a:latin typeface="Cambria"/>
                <a:ea typeface="DejaVu Sans"/>
              </a:rPr>
              <a:t> Modules Description</a:t>
            </a:r>
            <a:endParaRPr dirty="0">
              <a:solidFill>
                <a:srgbClr val="0000FF"/>
              </a:solidFill>
            </a:endParaRPr>
          </a:p>
          <a:p>
            <a:pPr lvl="1"/>
            <a:r>
              <a:rPr lang="en-IN" sz="2200" dirty="0">
                <a:solidFill>
                  <a:srgbClr val="0000FF"/>
                </a:solidFill>
                <a:latin typeface="Cambria"/>
                <a:ea typeface="DejaVu Sans"/>
              </a:rPr>
              <a:t> Screenshots</a:t>
            </a:r>
            <a:endParaRPr dirty="0">
              <a:solidFill>
                <a:srgbClr val="0000FF"/>
              </a:solidFill>
            </a:endParaRPr>
          </a:p>
          <a:p>
            <a:pPr>
              <a:lnSpc>
                <a:spcPct val="100000"/>
              </a:lnSpc>
              <a:buFont typeface="Arial"/>
              <a:buChar char="•"/>
            </a:pPr>
            <a:r>
              <a:rPr lang="en-IN" sz="2200" dirty="0">
                <a:solidFill>
                  <a:srgbClr val="0000FF"/>
                </a:solidFill>
                <a:latin typeface="Cambria"/>
                <a:ea typeface="DejaVu Sans"/>
              </a:rPr>
              <a:t>Technology Used </a:t>
            </a:r>
            <a:endParaRPr dirty="0">
              <a:solidFill>
                <a:srgbClr val="0000FF"/>
              </a:solidFill>
            </a:endParaRPr>
          </a:p>
          <a:p>
            <a:pPr>
              <a:lnSpc>
                <a:spcPct val="100000"/>
              </a:lnSpc>
              <a:buFont typeface="Arial"/>
              <a:buChar char="•"/>
            </a:pPr>
            <a:r>
              <a:rPr lang="en-IN" sz="2200" dirty="0">
                <a:solidFill>
                  <a:srgbClr val="0000FF"/>
                </a:solidFill>
                <a:latin typeface="Cambria"/>
                <a:ea typeface="DejaVu Sans"/>
              </a:rPr>
              <a:t>Advantages &amp; Applications</a:t>
            </a:r>
            <a:endParaRPr dirty="0">
              <a:solidFill>
                <a:srgbClr val="0000FF"/>
              </a:solidFill>
            </a:endParaRPr>
          </a:p>
          <a:p>
            <a:pPr>
              <a:lnSpc>
                <a:spcPct val="100000"/>
              </a:lnSpc>
              <a:buFont typeface="Arial"/>
              <a:buChar char="•"/>
            </a:pPr>
            <a:r>
              <a:rPr lang="en-IN" sz="2200" dirty="0">
                <a:solidFill>
                  <a:srgbClr val="0000FF"/>
                </a:solidFill>
                <a:latin typeface="Cambria"/>
                <a:ea typeface="DejaVu Sans"/>
              </a:rPr>
              <a:t>Conclusion</a:t>
            </a:r>
            <a:endParaRPr dirty="0">
              <a:solidFill>
                <a:srgbClr val="0000FF"/>
              </a:solidFill>
            </a:endParaRPr>
          </a:p>
          <a:p>
            <a:pPr>
              <a:lnSpc>
                <a:spcPct val="100000"/>
              </a:lnSpc>
              <a:buFont typeface="Arial"/>
              <a:buChar char="•"/>
            </a:pPr>
            <a:r>
              <a:rPr lang="en-IN" sz="2200" dirty="0">
                <a:solidFill>
                  <a:srgbClr val="0000FF"/>
                </a:solidFill>
                <a:latin typeface="Cambria"/>
                <a:ea typeface="DejaVu Sans"/>
              </a:rPr>
              <a:t>Future </a:t>
            </a:r>
            <a:r>
              <a:rPr lang="en-IN" sz="2200" dirty="0" smtClean="0">
                <a:solidFill>
                  <a:srgbClr val="0000FF"/>
                </a:solidFill>
                <a:latin typeface="Cambria"/>
                <a:ea typeface="DejaVu Sans"/>
              </a:rPr>
              <a:t>scope</a:t>
            </a:r>
            <a:endParaRPr dirty="0">
              <a:solidFill>
                <a:srgbClr val="0000FF"/>
              </a:solidFill>
            </a:endParaRPr>
          </a:p>
          <a:p>
            <a:pPr>
              <a:lnSpc>
                <a:spcPct val="100000"/>
              </a:lnSpc>
              <a:buFont typeface="Arial"/>
              <a:buChar char="•"/>
            </a:pPr>
            <a:r>
              <a:rPr lang="en-IN" sz="2200" dirty="0">
                <a:solidFill>
                  <a:srgbClr val="0000FF"/>
                </a:solidFill>
                <a:latin typeface="Cambria"/>
                <a:ea typeface="DejaVu Sans"/>
              </a:rPr>
              <a:t>References</a:t>
            </a:r>
            <a:endParaRPr dirty="0">
              <a:solidFill>
                <a:srgbClr val="0000FF"/>
              </a:solidFill>
            </a:endParaRPr>
          </a:p>
          <a:p>
            <a:pPr>
              <a:lnSpc>
                <a:spcPct val="100000"/>
              </a:lnSpc>
            </a:pPr>
            <a:endParaRPr dirty="0"/>
          </a:p>
          <a:p>
            <a:pPr>
              <a:lnSpc>
                <a:spcPct val="100000"/>
              </a:lnSpc>
            </a:pPr>
            <a:endParaRPr dirty="0"/>
          </a:p>
        </p:txBody>
      </p:sp>
      <p:sp>
        <p:nvSpPr>
          <p:cNvPr id="118" name="CustomShape 3"/>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a:solidFill>
                  <a:srgbClr val="8B8B8B"/>
                </a:solidFill>
                <a:latin typeface="Cambria"/>
                <a:ea typeface="DejaVu Sans"/>
              </a:rPr>
              <a:t>S. B. Jain Institute of Technology Management and Research</a:t>
            </a:r>
            <a:endParaRPr/>
          </a:p>
        </p:txBody>
      </p:sp>
      <p:sp>
        <p:nvSpPr>
          <p:cNvPr id="119" name="CustomShape 4"/>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30D1C077-4385-40BC-8414-190C1BFAFF8E}" type="slidenum">
              <a:rPr lang="en-IN">
                <a:solidFill>
                  <a:srgbClr val="8B8B8B"/>
                </a:solidFill>
                <a:latin typeface="Cambria"/>
                <a:ea typeface="DejaVu Sans"/>
              </a:rPr>
              <a:pPr>
                <a:lnSpc>
                  <a:spcPct val="100000"/>
                </a:lnSpc>
              </a:pPr>
              <a:t>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457200" y="274680"/>
            <a:ext cx="8226277" cy="715920"/>
          </a:xfrm>
          <a:prstGeom prst="rect">
            <a:avLst/>
          </a:prstGeom>
          <a:noFill/>
          <a:ln>
            <a:noFill/>
          </a:ln>
        </p:spPr>
        <p:txBody>
          <a:bodyPr lIns="90000" tIns="45000" rIns="90000" bIns="45000" anchor="ctr"/>
          <a:lstStyle/>
          <a:p>
            <a:pPr algn="ctr">
              <a:lnSpc>
                <a:spcPct val="100000"/>
              </a:lnSpc>
            </a:pPr>
            <a:r>
              <a:rPr lang="en-US" sz="3200" b="1" dirty="0" smtClean="0">
                <a:solidFill>
                  <a:srgbClr val="000000"/>
                </a:solidFill>
                <a:latin typeface="Times New Roman" pitchFamily="18" charset="0"/>
                <a:cs typeface="Times New Roman" pitchFamily="18" charset="0"/>
              </a:rPr>
              <a:t> </a:t>
            </a:r>
            <a:r>
              <a:rPr lang="en-US" sz="3200" dirty="0">
                <a:latin typeface="Times New Roman" panose="02020603050405020304" pitchFamily="18" charset="0"/>
                <a:cs typeface="Times New Roman" panose="02020603050405020304" pitchFamily="18" charset="0"/>
              </a:rPr>
              <a:t> REFERENCES</a:t>
            </a:r>
            <a:endParaRPr sz="3200" dirty="0">
              <a:latin typeface="Times New Roman" pitchFamily="18" charset="0"/>
              <a:cs typeface="Times New Roman" pitchFamily="18" charset="0"/>
            </a:endParaRPr>
          </a:p>
        </p:txBody>
      </p:sp>
      <p:sp>
        <p:nvSpPr>
          <p:cNvPr id="176" name="CustomShape 2"/>
          <p:cNvSpPr/>
          <p:nvPr/>
        </p:nvSpPr>
        <p:spPr>
          <a:xfrm>
            <a:off x="457200" y="1600200"/>
            <a:ext cx="8226277" cy="4521600"/>
          </a:xfrm>
          <a:prstGeom prst="rect">
            <a:avLst/>
          </a:prstGeom>
          <a:noFill/>
          <a:ln>
            <a:noFill/>
          </a:ln>
        </p:spPr>
        <p:txBody>
          <a:bodyPr lIns="90000" tIns="45000" rIns="90000" bIns="45000"/>
          <a:lstStyle/>
          <a:p>
            <a:endParaRPr lang="en-IN" dirty="0"/>
          </a:p>
          <a:p>
            <a:pPr marL="285750" indent="-285750">
              <a:buFont typeface="Arial" panose="020B0604020202020204" pitchFamily="34" charset="0"/>
              <a:buChar char="•"/>
            </a:pPr>
            <a:r>
              <a:rPr lang="en-IN" dirty="0">
                <a:hlinkClick r:id="rId2"/>
              </a:rPr>
              <a:t>https://</a:t>
            </a:r>
            <a:r>
              <a:rPr lang="en-IN" dirty="0" smtClean="0">
                <a:solidFill>
                  <a:srgbClr val="0000FF"/>
                </a:solidFill>
                <a:hlinkClick r:id="rId2"/>
              </a:rPr>
              <a:t>learnitanytime.com/6374/what-are-the-advantages-and-disadvantages-of-c</a:t>
            </a:r>
            <a:r>
              <a:rPr lang="en-IN" dirty="0" smtClean="0">
                <a:hlinkClick r:id="rId2"/>
              </a:rPr>
              <a:t>++/</a:t>
            </a:r>
            <a:endParaRPr lang="en-IN" dirty="0" smtClean="0"/>
          </a:p>
          <a:p>
            <a:pPr marL="285750" indent="-285750">
              <a:buFont typeface="Arial" panose="020B0604020202020204" pitchFamily="34" charset="0"/>
              <a:buChar char="•"/>
            </a:pPr>
            <a:r>
              <a:rPr lang="en-US" dirty="0" smtClean="0">
                <a:solidFill>
                  <a:srgbClr val="0000FF"/>
                </a:solidFill>
              </a:rPr>
              <a:t>Let us </a:t>
            </a:r>
            <a:r>
              <a:rPr lang="en-US" dirty="0" err="1" smtClean="0">
                <a:solidFill>
                  <a:srgbClr val="0000FF"/>
                </a:solidFill>
              </a:rPr>
              <a:t>c++</a:t>
            </a:r>
            <a:r>
              <a:rPr lang="en-US" dirty="0" smtClean="0">
                <a:solidFill>
                  <a:srgbClr val="0000FF"/>
                </a:solidFill>
              </a:rPr>
              <a:t> book</a:t>
            </a:r>
          </a:p>
        </p:txBody>
      </p:sp>
      <p:sp>
        <p:nvSpPr>
          <p:cNvPr id="177" name="CustomShape 3"/>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a:solidFill>
                  <a:srgbClr val="8B8B8B"/>
                </a:solidFill>
                <a:latin typeface="Cambria"/>
                <a:ea typeface="DejaVu Sans"/>
              </a:rPr>
              <a:t>S. B. Jain Institute of Technology Management and research</a:t>
            </a:r>
            <a:endParaRPr/>
          </a:p>
        </p:txBody>
      </p:sp>
      <p:sp>
        <p:nvSpPr>
          <p:cNvPr id="178" name="CustomShape 4"/>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2FABB4AD-511F-41F2-A6BA-D85BDFABECFD}" type="slidenum">
              <a:rPr lang="en-IN">
                <a:solidFill>
                  <a:srgbClr val="8B8B8B"/>
                </a:solidFill>
                <a:latin typeface="Cambria"/>
                <a:ea typeface="DejaVu Sans"/>
              </a:rPr>
              <a:pPr>
                <a:lnSpc>
                  <a:spcPct val="100000"/>
                </a:lnSpc>
              </a:pPr>
              <a:t>20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703384" y="2895480"/>
            <a:ext cx="7626462" cy="1316520"/>
          </a:xfrm>
          <a:prstGeom prst="rect">
            <a:avLst/>
          </a:prstGeom>
          <a:noFill/>
          <a:ln>
            <a:noFill/>
          </a:ln>
        </p:spPr>
        <p:txBody>
          <a:bodyPr lIns="90000" tIns="45000" rIns="90000" bIns="45000"/>
          <a:lstStyle/>
          <a:p>
            <a:pPr>
              <a:lnSpc>
                <a:spcPct val="100000"/>
              </a:lnSpc>
            </a:pPr>
            <a:r>
              <a:rPr lang="en-IN" sz="2800" dirty="0">
                <a:solidFill>
                  <a:srgbClr val="0000FF"/>
                </a:solidFill>
                <a:latin typeface="Arial"/>
              </a:rPr>
              <a:t>                     </a:t>
            </a:r>
            <a:r>
              <a:rPr lang="en-IN" sz="4800" b="1" dirty="0">
                <a:solidFill>
                  <a:srgbClr val="0000FF"/>
                </a:solidFill>
                <a:latin typeface="Arial"/>
              </a:rPr>
              <a:t>Thank You</a:t>
            </a:r>
            <a:endParaRPr/>
          </a:p>
          <a:p>
            <a:pPr>
              <a:lnSpc>
                <a:spcPct val="100000"/>
              </a:lnSpc>
            </a:pPr>
            <a:r>
              <a:rPr lang="en-IN" sz="4800" dirty="0">
                <a:solidFill>
                  <a:srgbClr val="0000FF"/>
                </a:solidFill>
                <a:latin typeface="Arial"/>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457200" y="274680"/>
            <a:ext cx="8226277" cy="563520"/>
          </a:xfrm>
          <a:prstGeom prst="rect">
            <a:avLst/>
          </a:prstGeom>
          <a:noFill/>
          <a:ln>
            <a:noFill/>
          </a:ln>
        </p:spPr>
        <p:txBody>
          <a:bodyPr lIns="90000" tIns="45000" rIns="90000" bIns="45000" anchor="ctr"/>
          <a:lstStyle/>
          <a:p>
            <a:pPr algn="ctr">
              <a:lnSpc>
                <a:spcPct val="100000"/>
              </a:lnSpc>
            </a:pPr>
            <a:r>
              <a:rPr lang="en-IN" sz="3200" b="1" dirty="0">
                <a:solidFill>
                  <a:srgbClr val="000000"/>
                </a:solidFill>
                <a:latin typeface="Times New Roman" pitchFamily="18" charset="0"/>
                <a:ea typeface="DejaVu Sans"/>
                <a:cs typeface="Times New Roman" pitchFamily="18" charset="0"/>
              </a:rPr>
              <a:t>Problem Statement &amp; Objectives</a:t>
            </a:r>
            <a:endParaRPr sz="3200">
              <a:latin typeface="Times New Roman" pitchFamily="18" charset="0"/>
              <a:cs typeface="Times New Roman" pitchFamily="18" charset="0"/>
            </a:endParaRPr>
          </a:p>
        </p:txBody>
      </p:sp>
      <p:sp>
        <p:nvSpPr>
          <p:cNvPr id="121" name="CustomShape 2"/>
          <p:cNvSpPr/>
          <p:nvPr/>
        </p:nvSpPr>
        <p:spPr>
          <a:xfrm>
            <a:off x="457200" y="1066800"/>
            <a:ext cx="8226277" cy="5055000"/>
          </a:xfrm>
          <a:prstGeom prst="rect">
            <a:avLst/>
          </a:prstGeom>
          <a:noFill/>
          <a:ln>
            <a:noFill/>
          </a:ln>
        </p:spPr>
        <p:txBody>
          <a:bodyPr lIns="90000" tIns="45000" rIns="90000" bIns="45000"/>
          <a:lstStyle/>
          <a:p>
            <a:pPr>
              <a:lnSpc>
                <a:spcPct val="100000"/>
              </a:lnSpc>
            </a:pPr>
            <a:r>
              <a:rPr lang="en-IN" sz="2400" b="1" dirty="0">
                <a:solidFill>
                  <a:srgbClr val="000000"/>
                </a:solidFill>
                <a:latin typeface="Cambria"/>
                <a:ea typeface="DejaVu Sans"/>
              </a:rPr>
              <a:t>Problem </a:t>
            </a:r>
            <a:r>
              <a:rPr lang="en-IN" sz="2400" b="1" dirty="0" smtClean="0">
                <a:solidFill>
                  <a:srgbClr val="000000"/>
                </a:solidFill>
                <a:latin typeface="Cambria"/>
                <a:ea typeface="DejaVu Sans"/>
              </a:rPr>
              <a:t>Statement</a:t>
            </a:r>
          </a:p>
          <a:p>
            <a:pPr>
              <a:lnSpc>
                <a:spcPct val="100000"/>
              </a:lnSpc>
            </a:pPr>
            <a:r>
              <a:rPr lang="en-US" dirty="0" smtClean="0"/>
              <a:t>Over the years landlords/property managers have had a problem in maintaining and managing their customers and their own records. data increase day by day. Storing and maintaining all data manually is very difficult . currently most landlords/property managers use the manual system in recording and maintaining their property and customers data. In manual way, data is recorded an the books/papers which may easily get damaged leading to loss of data. Potential of data loss or damage is very high because data is stored on tangible files. Lack of these crucial requirements makes management of the tenants and houses very difficult as some tenants may end up not paying rent.</a:t>
            </a:r>
            <a:endParaRPr dirty="0"/>
          </a:p>
          <a:p>
            <a:pPr>
              <a:lnSpc>
                <a:spcPct val="100000"/>
              </a:lnSpc>
            </a:pPr>
            <a:r>
              <a:rPr lang="en-IN" sz="2400" b="1" dirty="0">
                <a:solidFill>
                  <a:srgbClr val="000000"/>
                </a:solidFill>
                <a:latin typeface="Cambria"/>
                <a:ea typeface="DejaVu Sans"/>
              </a:rPr>
              <a:t>Objectives</a:t>
            </a:r>
            <a:endParaRPr sz="2400" dirty="0"/>
          </a:p>
          <a:p>
            <a:pPr>
              <a:lnSpc>
                <a:spcPct val="100000"/>
              </a:lnSpc>
              <a:buFont typeface="Arial"/>
              <a:buChar char="•"/>
            </a:pPr>
            <a:r>
              <a:rPr lang="en-IN" dirty="0">
                <a:solidFill>
                  <a:srgbClr val="000000"/>
                </a:solidFill>
                <a:latin typeface="Cambria"/>
                <a:ea typeface="DejaVu Sans"/>
              </a:rPr>
              <a:t>To Provide Advance Search facility to user</a:t>
            </a:r>
            <a:r>
              <a:rPr lang="en-IN" dirty="0" smtClean="0">
                <a:solidFill>
                  <a:srgbClr val="000000"/>
                </a:solidFill>
                <a:latin typeface="Cambria"/>
                <a:ea typeface="DejaVu Sans"/>
              </a:rPr>
              <a:t>.</a:t>
            </a:r>
            <a:endParaRPr dirty="0"/>
          </a:p>
          <a:p>
            <a:pPr>
              <a:lnSpc>
                <a:spcPct val="100000"/>
              </a:lnSpc>
              <a:buFont typeface="Arial"/>
              <a:buChar char="•"/>
            </a:pPr>
            <a:r>
              <a:rPr lang="en-IN" dirty="0">
                <a:solidFill>
                  <a:srgbClr val="000000"/>
                </a:solidFill>
                <a:latin typeface="Cambria"/>
                <a:ea typeface="DejaVu Sans"/>
              </a:rPr>
              <a:t>To Reduce affords of user. </a:t>
            </a:r>
            <a:endParaRPr dirty="0"/>
          </a:p>
          <a:p>
            <a:pPr>
              <a:lnSpc>
                <a:spcPct val="100000"/>
              </a:lnSpc>
              <a:buFont typeface="Arial"/>
              <a:buChar char="•"/>
            </a:pPr>
            <a:r>
              <a:rPr lang="en-IN" dirty="0">
                <a:solidFill>
                  <a:srgbClr val="000000"/>
                </a:solidFill>
                <a:latin typeface="Cambria"/>
                <a:ea typeface="DejaVu Sans"/>
              </a:rPr>
              <a:t>To Provide full satisfaction to user</a:t>
            </a:r>
            <a:r>
              <a:rPr lang="en-IN" dirty="0" smtClean="0">
                <a:solidFill>
                  <a:srgbClr val="000000"/>
                </a:solidFill>
                <a:latin typeface="Cambria"/>
                <a:ea typeface="DejaVu Sans"/>
              </a:rPr>
              <a:t>.</a:t>
            </a:r>
          </a:p>
          <a:p>
            <a:pPr>
              <a:lnSpc>
                <a:spcPct val="100000"/>
              </a:lnSpc>
              <a:buFont typeface="Arial"/>
              <a:buChar char="•"/>
            </a:pPr>
            <a:r>
              <a:rPr lang="en-US" dirty="0" smtClean="0">
                <a:solidFill>
                  <a:srgbClr val="000000"/>
                </a:solidFill>
                <a:latin typeface="Cambria"/>
              </a:rPr>
              <a:t>To fulfill the requirement of the renter.</a:t>
            </a:r>
          </a:p>
          <a:p>
            <a:pPr>
              <a:lnSpc>
                <a:spcPct val="100000"/>
              </a:lnSpc>
              <a:buFont typeface="Arial"/>
              <a:buChar char="•"/>
            </a:pPr>
            <a:r>
              <a:rPr lang="en-US" dirty="0" smtClean="0">
                <a:solidFill>
                  <a:srgbClr val="000000"/>
                </a:solidFill>
                <a:latin typeface="Cambria"/>
              </a:rPr>
              <a:t>To provide the detail of the costumer and the house to the renter.</a:t>
            </a:r>
            <a:endParaRPr dirty="0"/>
          </a:p>
          <a:p>
            <a:pPr>
              <a:lnSpc>
                <a:spcPct val="100000"/>
              </a:lnSpc>
            </a:pPr>
            <a:endParaRPr dirty="0"/>
          </a:p>
        </p:txBody>
      </p:sp>
      <p:sp>
        <p:nvSpPr>
          <p:cNvPr id="122" name="CustomShape 3"/>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a:solidFill>
                  <a:srgbClr val="8B8B8B"/>
                </a:solidFill>
                <a:latin typeface="Cambria"/>
                <a:ea typeface="DejaVu Sans"/>
              </a:rPr>
              <a:t>S. B. Jain Institute of Technology Management and research</a:t>
            </a:r>
            <a:endParaRPr/>
          </a:p>
        </p:txBody>
      </p:sp>
      <p:sp>
        <p:nvSpPr>
          <p:cNvPr id="123" name="CustomShape 4"/>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0A8709B1-B7F6-49D4-8B1F-ACE23302328D}" type="slidenum">
              <a:rPr lang="en-IN">
                <a:solidFill>
                  <a:srgbClr val="8B8B8B"/>
                </a:solidFill>
                <a:latin typeface="Cambria"/>
                <a:ea typeface="DejaVu Sans"/>
              </a:rPr>
              <a:pPr>
                <a:lnSpc>
                  <a:spcPct val="100000"/>
                </a:lnSpc>
              </a:pPr>
              <a:t>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457200" y="274680"/>
            <a:ext cx="8226277" cy="639720"/>
          </a:xfrm>
          <a:prstGeom prst="rect">
            <a:avLst/>
          </a:prstGeom>
          <a:noFill/>
          <a:ln>
            <a:noFill/>
          </a:ln>
        </p:spPr>
        <p:txBody>
          <a:bodyPr lIns="90000" tIns="45000" rIns="90000" bIns="45000" anchor="ctr"/>
          <a:lstStyle/>
          <a:p>
            <a:pPr algn="ctr">
              <a:lnSpc>
                <a:spcPct val="100000"/>
              </a:lnSpc>
            </a:pPr>
            <a:r>
              <a:rPr lang="en-IN" sz="3200" b="1" dirty="0">
                <a:solidFill>
                  <a:srgbClr val="000000"/>
                </a:solidFill>
                <a:latin typeface="Times New Roman" pitchFamily="18" charset="0"/>
                <a:ea typeface="DejaVu Sans"/>
                <a:cs typeface="Times New Roman" pitchFamily="18" charset="0"/>
              </a:rPr>
              <a:t>Introduction</a:t>
            </a:r>
            <a:endParaRPr sz="3200" dirty="0">
              <a:latin typeface="Times New Roman" pitchFamily="18" charset="0"/>
              <a:cs typeface="Times New Roman" pitchFamily="18" charset="0"/>
            </a:endParaRPr>
          </a:p>
        </p:txBody>
      </p:sp>
      <p:sp>
        <p:nvSpPr>
          <p:cNvPr id="125" name="CustomShape 2"/>
          <p:cNvSpPr/>
          <p:nvPr/>
        </p:nvSpPr>
        <p:spPr>
          <a:xfrm>
            <a:off x="410400" y="1282500"/>
            <a:ext cx="8273077" cy="4889700"/>
          </a:xfrm>
          <a:prstGeom prst="rect">
            <a:avLst/>
          </a:prstGeom>
          <a:noFill/>
          <a:ln>
            <a:noFill/>
          </a:ln>
        </p:spPr>
        <p:txBody>
          <a:bodyPr/>
          <a:lstStyle/>
          <a:p>
            <a:r>
              <a:rPr lang="en-US" dirty="0" smtClean="0"/>
              <a:t>Rental house management has become important factor in modern society hence the need to have a rental house management system. Housing has a certain importance to quality of life with considerable economic , social, cultural and personal significance. Thought a country’s national prosperity is usually measured in economic terms, increasing wealth is of diminished value unless all can share its benefits and if the growing wealth is not used to redress growing social deficiencies, one of which is housing . Housing plays a huge role in revitalizing economic growth in any country, with shelter being among key indicator of development.</a:t>
            </a:r>
            <a:endParaRPr lang="en-IN" dirty="0"/>
          </a:p>
          <a:p>
            <a:r>
              <a:rPr lang="en-US" dirty="0"/>
              <a:t>The focus of this research project is basically managing housing for low income, medium and high incomes households or what is commonly known as affordable housing. „Affordable‟ is a term used to describe individuals‟ capability to pay for certain products or services because their income is enough to do so. Although the term „affordable housing‟ is often applied to rental housing; that is within the financial means of those in the lower income ranges of a geographical area, the concept is applicable to both middle and high income individuals. Most families choose to rent houses based on their income and family situations; unfortunately, there may not be enough good quality rental housing for these families</a:t>
            </a:r>
            <a:endParaRPr lang="en-IN" dirty="0"/>
          </a:p>
        </p:txBody>
      </p:sp>
      <p:sp>
        <p:nvSpPr>
          <p:cNvPr id="126" name="CustomShape 3"/>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a:solidFill>
                  <a:srgbClr val="8B8B8B"/>
                </a:solidFill>
                <a:latin typeface="Cambria"/>
                <a:ea typeface="DejaVu Sans"/>
              </a:rPr>
              <a:t>S. B. Jain Institute of Technology Management and research</a:t>
            </a:r>
            <a:endParaRPr/>
          </a:p>
        </p:txBody>
      </p:sp>
      <p:sp>
        <p:nvSpPr>
          <p:cNvPr id="127" name="CustomShape 4"/>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26DEB5D4-483D-4972-931E-A2627EF7F03F}" type="slidenum">
              <a:rPr lang="en-IN">
                <a:solidFill>
                  <a:srgbClr val="8B8B8B"/>
                </a:solidFill>
                <a:latin typeface="Cambria"/>
                <a:ea typeface="DejaVu Sans"/>
              </a:rPr>
              <a:pPr>
                <a:lnSpc>
                  <a:spcPct val="100000"/>
                </a:lnSpc>
              </a:pPr>
              <a:t>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457200" y="274680"/>
            <a:ext cx="8226277" cy="715920"/>
          </a:xfrm>
          <a:prstGeom prst="rect">
            <a:avLst/>
          </a:prstGeom>
          <a:noFill/>
          <a:ln>
            <a:noFill/>
          </a:ln>
        </p:spPr>
        <p:txBody>
          <a:bodyPr lIns="90000" tIns="45000" rIns="90000" bIns="45000" anchor="ctr"/>
          <a:lstStyle/>
          <a:p>
            <a:pPr algn="ctr">
              <a:lnSpc>
                <a:spcPct val="100000"/>
              </a:lnSpc>
            </a:pPr>
            <a:r>
              <a:rPr lang="en-IN" sz="3200" b="1" dirty="0">
                <a:solidFill>
                  <a:srgbClr val="000000"/>
                </a:solidFill>
                <a:latin typeface="Calibri"/>
                <a:ea typeface="DejaVu Sans"/>
              </a:rPr>
              <a:t>Literature Survey</a:t>
            </a:r>
            <a:endParaRPr sz="3200"/>
          </a:p>
        </p:txBody>
      </p:sp>
      <p:graphicFrame>
        <p:nvGraphicFramePr>
          <p:cNvPr id="129" name="Table 2"/>
          <p:cNvGraphicFramePr/>
          <p:nvPr>
            <p:extLst>
              <p:ext uri="{D42A27DB-BD31-4B8C-83A1-F6EECF244321}">
                <p14:modId xmlns:p14="http://schemas.microsoft.com/office/powerpoint/2010/main" val="3240050541"/>
              </p:ext>
            </p:extLst>
          </p:nvPr>
        </p:nvGraphicFramePr>
        <p:xfrm>
          <a:off x="456646" y="1600200"/>
          <a:ext cx="8227661" cy="2379960"/>
        </p:xfrm>
        <a:graphic>
          <a:graphicData uri="http://schemas.openxmlformats.org/drawingml/2006/table">
            <a:tbl>
              <a:tblPr/>
              <a:tblGrid>
                <a:gridCol w="4113969">
                  <a:extLst>
                    <a:ext uri="{9D8B030D-6E8A-4147-A177-3AD203B41FA5}">
                      <a16:colId xmlns:a16="http://schemas.microsoft.com/office/drawing/2014/main" xmlns="" val="20000"/>
                    </a:ext>
                  </a:extLst>
                </a:gridCol>
                <a:gridCol w="4113692">
                  <a:extLst>
                    <a:ext uri="{9D8B030D-6E8A-4147-A177-3AD203B41FA5}">
                      <a16:colId xmlns:a16="http://schemas.microsoft.com/office/drawing/2014/main" xmlns="" val="20001"/>
                    </a:ext>
                  </a:extLst>
                </a:gridCol>
              </a:tblGrid>
              <a:tr h="551160">
                <a:tc>
                  <a:txBody>
                    <a:bodyPr/>
                    <a:lstStyle/>
                    <a:p>
                      <a:pPr algn="ctr">
                        <a:lnSpc>
                          <a:spcPct val="71000"/>
                        </a:lnSpc>
                      </a:pPr>
                      <a:endParaRPr dirty="0"/>
                    </a:p>
                    <a:p>
                      <a:pPr algn="ctr">
                        <a:lnSpc>
                          <a:spcPct val="71000"/>
                        </a:lnSpc>
                      </a:pPr>
                      <a:r>
                        <a:rPr lang="en-IN" b="1" dirty="0">
                          <a:solidFill>
                            <a:srgbClr val="FFFFFF"/>
                          </a:solidFill>
                          <a:latin typeface="Arial"/>
                        </a:rPr>
                        <a:t> </a:t>
                      </a:r>
                      <a:r>
                        <a:rPr lang="en-IN" sz="2000" b="1" dirty="0">
                          <a:solidFill>
                            <a:srgbClr val="000000"/>
                          </a:solidFill>
                          <a:latin typeface="Arial"/>
                        </a:rPr>
                        <a:t>Websites / Paper / </a:t>
                      </a:r>
                      <a:r>
                        <a:rPr lang="en-IN" sz="2000" b="1" dirty="0" smtClean="0">
                          <a:solidFill>
                            <a:srgbClr val="000000"/>
                          </a:solidFill>
                          <a:latin typeface="Arial"/>
                        </a:rPr>
                        <a:t>Article/book  </a:t>
                      </a:r>
                      <a:endParaRPr dirty="0"/>
                    </a:p>
                  </a:txBody>
                  <a:tcPr marL="70338" marR="70338"/>
                </a:tc>
                <a:tc>
                  <a:txBody>
                    <a:bodyPr/>
                    <a:lstStyle/>
                    <a:p>
                      <a:pPr algn="ctr">
                        <a:lnSpc>
                          <a:spcPct val="71000"/>
                        </a:lnSpc>
                      </a:pPr>
                      <a:endParaRPr/>
                    </a:p>
                    <a:p>
                      <a:pPr algn="ctr">
                        <a:lnSpc>
                          <a:spcPct val="71000"/>
                        </a:lnSpc>
                      </a:pPr>
                      <a:r>
                        <a:rPr lang="en-IN" sz="2000" b="1" dirty="0">
                          <a:solidFill>
                            <a:srgbClr val="FFFFFF"/>
                          </a:solidFill>
                          <a:latin typeface="Arial"/>
                        </a:rPr>
                        <a:t>  </a:t>
                      </a:r>
                      <a:r>
                        <a:rPr lang="en-IN" sz="2000" b="1" dirty="0">
                          <a:solidFill>
                            <a:srgbClr val="000000"/>
                          </a:solidFill>
                          <a:latin typeface="Arial"/>
                        </a:rPr>
                        <a:t>Reviews / Findings</a:t>
                      </a:r>
                      <a:endParaRPr/>
                    </a:p>
                  </a:txBody>
                  <a:tcPr marL="70338" marR="70338"/>
                </a:tc>
                <a:extLst>
                  <a:ext uri="{0D108BD9-81ED-4DB2-BD59-A6C34878D82A}">
                    <a16:rowId xmlns:a16="http://schemas.microsoft.com/office/drawing/2014/main" xmlns="" val="10000"/>
                  </a:ext>
                </a:extLst>
              </a:tr>
              <a:tr h="431640">
                <a:tc>
                  <a:txBody>
                    <a:bodyPr/>
                    <a:lstStyle/>
                    <a:p>
                      <a:r>
                        <a:rPr lang="en-US" dirty="0" smtClean="0"/>
                        <a:t>Coding classes –for young minds</a:t>
                      </a:r>
                      <a:r>
                        <a:rPr lang="en-US" baseline="0" dirty="0" smtClean="0"/>
                        <a:t>- coding learning platform</a:t>
                      </a:r>
                      <a:endParaRPr lang="en-US" dirty="0"/>
                    </a:p>
                  </a:txBody>
                  <a:tcPr marL="70338" marR="70338"/>
                </a:tc>
                <a:tc>
                  <a:txBody>
                    <a:bodyPr/>
                    <a:lstStyle/>
                    <a:p>
                      <a:r>
                        <a:rPr lang="en-US" dirty="0" smtClean="0"/>
                        <a:t>A Range</a:t>
                      </a:r>
                      <a:r>
                        <a:rPr lang="en-US" baseline="0" dirty="0" smtClean="0"/>
                        <a:t> of online coding courses that makes coding accessible to kids &amp; teenagers. Multiple student projects. </a:t>
                      </a:r>
                      <a:endParaRPr lang="en-US" dirty="0"/>
                    </a:p>
                  </a:txBody>
                  <a:tcPr marL="70338" marR="70338"/>
                </a:tc>
                <a:extLst>
                  <a:ext uri="{0D108BD9-81ED-4DB2-BD59-A6C34878D82A}">
                    <a16:rowId xmlns:a16="http://schemas.microsoft.com/office/drawing/2014/main" xmlns="" val="10001"/>
                  </a:ext>
                </a:extLst>
              </a:tr>
              <a:tr h="431640">
                <a:tc>
                  <a:txBody>
                    <a:bodyPr/>
                    <a:lstStyle/>
                    <a:p>
                      <a:r>
                        <a:rPr lang="en-US" dirty="0" smtClean="0"/>
                        <a:t>Let us </a:t>
                      </a:r>
                      <a:r>
                        <a:rPr lang="en-US" dirty="0" err="1" smtClean="0"/>
                        <a:t>c++</a:t>
                      </a:r>
                      <a:endParaRPr lang="en-US" dirty="0"/>
                    </a:p>
                  </a:txBody>
                  <a:tcPr marL="70338" marR="70338"/>
                </a:tc>
                <a:tc>
                  <a:txBody>
                    <a:bodyPr/>
                    <a:lstStyle/>
                    <a:p>
                      <a:r>
                        <a:rPr lang="en-US" dirty="0" smtClean="0"/>
                        <a:t>This book help us to</a:t>
                      </a:r>
                      <a:r>
                        <a:rPr lang="en-US" baseline="0" dirty="0" smtClean="0"/>
                        <a:t> learn detail of </a:t>
                      </a:r>
                      <a:r>
                        <a:rPr lang="en-US" baseline="0" dirty="0" err="1" smtClean="0"/>
                        <a:t>c++</a:t>
                      </a:r>
                      <a:r>
                        <a:rPr lang="en-US" baseline="0" dirty="0" smtClean="0"/>
                        <a:t> and the uses of particular library functions ,header file etc.</a:t>
                      </a:r>
                      <a:endParaRPr lang="en-US" dirty="0"/>
                    </a:p>
                  </a:txBody>
                  <a:tcPr marL="70338" marR="70338"/>
                </a:tc>
                <a:extLst>
                  <a:ext uri="{0D108BD9-81ED-4DB2-BD59-A6C34878D82A}">
                    <a16:rowId xmlns:a16="http://schemas.microsoft.com/office/drawing/2014/main" xmlns="" val="10002"/>
                  </a:ext>
                </a:extLst>
              </a:tr>
            </a:tbl>
          </a:graphicData>
        </a:graphic>
      </p:graphicFrame>
      <p:sp>
        <p:nvSpPr>
          <p:cNvPr id="130" name="CustomShape 3"/>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a:solidFill>
                  <a:srgbClr val="8B8B8B"/>
                </a:solidFill>
                <a:latin typeface="Cambria"/>
                <a:ea typeface="DejaVu Sans"/>
              </a:rPr>
              <a:t>S. B. Jain Institute of Technology Management and research</a:t>
            </a:r>
            <a:endParaRPr/>
          </a:p>
        </p:txBody>
      </p:sp>
      <p:sp>
        <p:nvSpPr>
          <p:cNvPr id="131" name="CustomShape 4"/>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EF1043CB-33CD-4250-866D-7679505F2C00}" type="slidenum">
              <a:rPr lang="en-IN">
                <a:solidFill>
                  <a:srgbClr val="8B8B8B"/>
                </a:solidFill>
                <a:latin typeface="Cambria"/>
                <a:ea typeface="DejaVu Sans"/>
              </a:rPr>
              <a:pPr>
                <a:lnSpc>
                  <a:spcPct val="100000"/>
                </a:lnSpc>
              </a:pPr>
              <a:t>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457200" y="228600"/>
            <a:ext cx="8226277" cy="609600"/>
          </a:xfrm>
          <a:prstGeom prst="rect">
            <a:avLst/>
          </a:prstGeom>
          <a:noFill/>
          <a:ln>
            <a:noFill/>
          </a:ln>
        </p:spPr>
        <p:txBody>
          <a:bodyPr lIns="90000" tIns="45000" rIns="90000" bIns="45000" anchor="ctr"/>
          <a:lstStyle/>
          <a:p>
            <a:pPr algn="ctr">
              <a:lnSpc>
                <a:spcPct val="100000"/>
              </a:lnSpc>
            </a:pPr>
            <a:r>
              <a:rPr lang="en-IN" sz="3200" b="1" dirty="0">
                <a:solidFill>
                  <a:srgbClr val="000000"/>
                </a:solidFill>
                <a:latin typeface="Times New Roman" pitchFamily="18" charset="0"/>
                <a:ea typeface="DejaVu Sans"/>
                <a:cs typeface="Times New Roman" pitchFamily="18" charset="0"/>
              </a:rPr>
              <a:t>System Design: Flowchart</a:t>
            </a:r>
            <a:r>
              <a:rPr lang="en-IN" sz="4400" b="1" dirty="0">
                <a:solidFill>
                  <a:srgbClr val="000000"/>
                </a:solidFill>
                <a:latin typeface="Calibri"/>
                <a:ea typeface="DejaVu Sans"/>
              </a:rPr>
              <a:t>                 </a:t>
            </a:r>
            <a:endParaRPr/>
          </a:p>
        </p:txBody>
      </p:sp>
      <p:sp>
        <p:nvSpPr>
          <p:cNvPr id="134" name="CustomShape 2"/>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dirty="0">
                <a:solidFill>
                  <a:srgbClr val="8B8B8B"/>
                </a:solidFill>
                <a:latin typeface="Cambria"/>
                <a:ea typeface="DejaVu Sans"/>
              </a:rPr>
              <a:t>S. B. Jain Institute of Technology Management and research</a:t>
            </a:r>
            <a:endParaRPr dirty="0"/>
          </a:p>
        </p:txBody>
      </p:sp>
      <p:sp>
        <p:nvSpPr>
          <p:cNvPr id="135" name="CustomShape 3"/>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9F81C39D-0B5F-4F33-B0D0-B1F3FAE08D60}" type="slidenum">
              <a:rPr lang="en-IN">
                <a:solidFill>
                  <a:srgbClr val="8B8B8B"/>
                </a:solidFill>
                <a:latin typeface="Cambria"/>
                <a:ea typeface="DejaVu Sans"/>
              </a:rPr>
              <a:pPr>
                <a:lnSpc>
                  <a:spcPct val="100000"/>
                </a:lnSpc>
              </a:pPr>
              <a:t>6</a:t>
            </a:fld>
            <a:endParaRPr/>
          </a:p>
        </p:txBody>
      </p:sp>
      <p:sp>
        <p:nvSpPr>
          <p:cNvPr id="2" name="Oval 1"/>
          <p:cNvSpPr/>
          <p:nvPr/>
        </p:nvSpPr>
        <p:spPr>
          <a:xfrm>
            <a:off x="3716633" y="930591"/>
            <a:ext cx="990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IN" dirty="0"/>
          </a:p>
        </p:txBody>
      </p:sp>
      <p:cxnSp>
        <p:nvCxnSpPr>
          <p:cNvPr id="4" name="Straight Arrow Connector 3"/>
          <p:cNvCxnSpPr>
            <a:stCxn id="2" idx="4"/>
          </p:cNvCxnSpPr>
          <p:nvPr/>
        </p:nvCxnSpPr>
        <p:spPr>
          <a:xfrm flipH="1">
            <a:off x="4205698" y="1235391"/>
            <a:ext cx="6235" cy="35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Flowchart: Decision 7"/>
          <p:cNvSpPr/>
          <p:nvPr/>
        </p:nvSpPr>
        <p:spPr>
          <a:xfrm>
            <a:off x="3447529" y="1566950"/>
            <a:ext cx="1484169" cy="73290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registration</a:t>
            </a:r>
            <a:endParaRPr lang="en-IN" dirty="0"/>
          </a:p>
        </p:txBody>
      </p:sp>
      <p:cxnSp>
        <p:nvCxnSpPr>
          <p:cNvPr id="10" name="Straight Arrow Connector 9"/>
          <p:cNvCxnSpPr>
            <a:stCxn id="8" idx="2"/>
          </p:cNvCxnSpPr>
          <p:nvPr/>
        </p:nvCxnSpPr>
        <p:spPr>
          <a:xfrm flipH="1">
            <a:off x="4189613" y="2299856"/>
            <a:ext cx="1" cy="169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1471278" y="2451305"/>
            <a:ext cx="6375862" cy="9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482367" y="2421083"/>
            <a:ext cx="0" cy="452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847140" y="2461003"/>
            <a:ext cx="0" cy="463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470736" y="2384368"/>
            <a:ext cx="0" cy="458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747710" y="2429047"/>
            <a:ext cx="0" cy="458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Flowchart: Data 22"/>
          <p:cNvSpPr/>
          <p:nvPr/>
        </p:nvSpPr>
        <p:spPr>
          <a:xfrm>
            <a:off x="897233" y="2903656"/>
            <a:ext cx="1170267" cy="40351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endParaRPr lang="en-IN" dirty="0"/>
          </a:p>
        </p:txBody>
      </p:sp>
      <p:sp>
        <p:nvSpPr>
          <p:cNvPr id="28" name="Flowchart: Data 27"/>
          <p:cNvSpPr/>
          <p:nvPr/>
        </p:nvSpPr>
        <p:spPr>
          <a:xfrm>
            <a:off x="7199851" y="2821823"/>
            <a:ext cx="1356379" cy="614451"/>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Rent house</a:t>
            </a:r>
            <a:endParaRPr lang="en-IN" dirty="0"/>
          </a:p>
        </p:txBody>
      </p:sp>
      <p:sp>
        <p:nvSpPr>
          <p:cNvPr id="29" name="Flowchart: Data 28"/>
          <p:cNvSpPr/>
          <p:nvPr/>
        </p:nvSpPr>
        <p:spPr>
          <a:xfrm>
            <a:off x="4598047" y="2829315"/>
            <a:ext cx="1824202" cy="41286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House detail</a:t>
            </a:r>
            <a:endParaRPr lang="en-IN" dirty="0"/>
          </a:p>
        </p:txBody>
      </p:sp>
      <p:sp>
        <p:nvSpPr>
          <p:cNvPr id="30" name="Flowchart: Data 29"/>
          <p:cNvSpPr/>
          <p:nvPr/>
        </p:nvSpPr>
        <p:spPr>
          <a:xfrm>
            <a:off x="2517197" y="2821738"/>
            <a:ext cx="1860664" cy="40489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custdetail</a:t>
            </a:r>
            <a:endParaRPr lang="en-IN" dirty="0"/>
          </a:p>
        </p:txBody>
      </p:sp>
      <p:sp>
        <p:nvSpPr>
          <p:cNvPr id="24" name="Oval 23"/>
          <p:cNvSpPr/>
          <p:nvPr/>
        </p:nvSpPr>
        <p:spPr>
          <a:xfrm>
            <a:off x="897233" y="3434805"/>
            <a:ext cx="1020628" cy="344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pass</a:t>
            </a:r>
            <a:endParaRPr lang="en-IN" dirty="0"/>
          </a:p>
        </p:txBody>
      </p:sp>
      <p:sp>
        <p:nvSpPr>
          <p:cNvPr id="32" name="Oval 31"/>
          <p:cNvSpPr/>
          <p:nvPr/>
        </p:nvSpPr>
        <p:spPr>
          <a:xfrm>
            <a:off x="990404" y="3950365"/>
            <a:ext cx="914792" cy="412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en-IN" dirty="0"/>
          </a:p>
        </p:txBody>
      </p:sp>
      <p:sp>
        <p:nvSpPr>
          <p:cNvPr id="33" name="Oval 32"/>
          <p:cNvSpPr/>
          <p:nvPr/>
        </p:nvSpPr>
        <p:spPr>
          <a:xfrm>
            <a:off x="2726602" y="5657248"/>
            <a:ext cx="1251065" cy="450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Phone no</a:t>
            </a:r>
            <a:endParaRPr lang="en-IN" dirty="0"/>
          </a:p>
        </p:txBody>
      </p:sp>
      <p:sp>
        <p:nvSpPr>
          <p:cNvPr id="34" name="Oval 33"/>
          <p:cNvSpPr/>
          <p:nvPr/>
        </p:nvSpPr>
        <p:spPr>
          <a:xfrm>
            <a:off x="2726602" y="5061773"/>
            <a:ext cx="1251065" cy="4496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Email  adder</a:t>
            </a:r>
            <a:endParaRPr lang="en-IN" dirty="0"/>
          </a:p>
        </p:txBody>
      </p:sp>
      <p:sp>
        <p:nvSpPr>
          <p:cNvPr id="35" name="Oval 34"/>
          <p:cNvSpPr/>
          <p:nvPr/>
        </p:nvSpPr>
        <p:spPr>
          <a:xfrm>
            <a:off x="2589565" y="4440565"/>
            <a:ext cx="1616133" cy="4530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Permenent</a:t>
            </a:r>
            <a:r>
              <a:rPr lang="en-US" dirty="0" smtClean="0"/>
              <a:t> add</a:t>
            </a:r>
            <a:endParaRPr lang="en-IN" dirty="0"/>
          </a:p>
        </p:txBody>
      </p:sp>
      <p:sp>
        <p:nvSpPr>
          <p:cNvPr id="36" name="Oval 35"/>
          <p:cNvSpPr/>
          <p:nvPr/>
        </p:nvSpPr>
        <p:spPr>
          <a:xfrm>
            <a:off x="2828953" y="3992859"/>
            <a:ext cx="1212238" cy="2582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a:t>
            </a:r>
            <a:endParaRPr lang="en-IN" dirty="0"/>
          </a:p>
        </p:txBody>
      </p:sp>
      <p:sp>
        <p:nvSpPr>
          <p:cNvPr id="37" name="Oval 36"/>
          <p:cNvSpPr/>
          <p:nvPr/>
        </p:nvSpPr>
        <p:spPr>
          <a:xfrm>
            <a:off x="2589565" y="3434805"/>
            <a:ext cx="1600048" cy="413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 no</a:t>
            </a:r>
            <a:endParaRPr lang="en-IN" dirty="0"/>
          </a:p>
        </p:txBody>
      </p:sp>
      <p:sp>
        <p:nvSpPr>
          <p:cNvPr id="38" name="Oval 37"/>
          <p:cNvSpPr/>
          <p:nvPr/>
        </p:nvSpPr>
        <p:spPr>
          <a:xfrm>
            <a:off x="5222084" y="5700432"/>
            <a:ext cx="1107184" cy="406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addr</a:t>
            </a:r>
            <a:endParaRPr lang="en-IN" dirty="0"/>
          </a:p>
        </p:txBody>
      </p:sp>
      <p:sp>
        <p:nvSpPr>
          <p:cNvPr id="39" name="Oval 38"/>
          <p:cNvSpPr/>
          <p:nvPr/>
        </p:nvSpPr>
        <p:spPr>
          <a:xfrm>
            <a:off x="5029199" y="5126447"/>
            <a:ext cx="1226733" cy="407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colour</a:t>
            </a:r>
            <a:endParaRPr lang="en-IN" dirty="0"/>
          </a:p>
        </p:txBody>
      </p:sp>
      <p:sp>
        <p:nvSpPr>
          <p:cNvPr id="40" name="Oval 39"/>
          <p:cNvSpPr/>
          <p:nvPr/>
        </p:nvSpPr>
        <p:spPr>
          <a:xfrm>
            <a:off x="4993178" y="4574923"/>
            <a:ext cx="1336090" cy="4255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 room</a:t>
            </a:r>
            <a:endParaRPr lang="en-IN" dirty="0"/>
          </a:p>
        </p:txBody>
      </p:sp>
      <p:sp>
        <p:nvSpPr>
          <p:cNvPr id="41" name="Oval 40"/>
          <p:cNvSpPr/>
          <p:nvPr/>
        </p:nvSpPr>
        <p:spPr>
          <a:xfrm>
            <a:off x="5004262" y="4033281"/>
            <a:ext cx="1197645" cy="4072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hname</a:t>
            </a:r>
            <a:endParaRPr lang="en-IN" dirty="0"/>
          </a:p>
        </p:txBody>
      </p:sp>
      <p:sp>
        <p:nvSpPr>
          <p:cNvPr id="42" name="Oval 41"/>
          <p:cNvSpPr/>
          <p:nvPr/>
        </p:nvSpPr>
        <p:spPr>
          <a:xfrm>
            <a:off x="4850415" y="3362539"/>
            <a:ext cx="1405518" cy="485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House no</a:t>
            </a:r>
            <a:endParaRPr lang="en-IN" dirty="0"/>
          </a:p>
        </p:txBody>
      </p:sp>
      <p:sp>
        <p:nvSpPr>
          <p:cNvPr id="43" name="Oval 42"/>
          <p:cNvSpPr/>
          <p:nvPr/>
        </p:nvSpPr>
        <p:spPr>
          <a:xfrm>
            <a:off x="7349589" y="4478821"/>
            <a:ext cx="1333888" cy="475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vacant</a:t>
            </a:r>
            <a:endParaRPr lang="en-IN" dirty="0"/>
          </a:p>
        </p:txBody>
      </p:sp>
      <p:sp>
        <p:nvSpPr>
          <p:cNvPr id="44" name="Oval 43"/>
          <p:cNvSpPr/>
          <p:nvPr/>
        </p:nvSpPr>
        <p:spPr>
          <a:xfrm>
            <a:off x="7349588" y="3797094"/>
            <a:ext cx="1206641" cy="4163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Given </a:t>
            </a:r>
            <a:endParaRPr lang="en-IN" dirty="0"/>
          </a:p>
        </p:txBody>
      </p:sp>
      <p:cxnSp>
        <p:nvCxnSpPr>
          <p:cNvPr id="26" name="Straight Arrow Connector 25"/>
          <p:cNvCxnSpPr>
            <a:stCxn id="24" idx="0"/>
            <a:endCxn id="23" idx="4"/>
          </p:cNvCxnSpPr>
          <p:nvPr/>
        </p:nvCxnSpPr>
        <p:spPr>
          <a:xfrm flipV="1">
            <a:off x="1407547" y="3307170"/>
            <a:ext cx="74820" cy="12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4" idx="4"/>
            <a:endCxn id="32" idx="0"/>
          </p:cNvCxnSpPr>
          <p:nvPr/>
        </p:nvCxnSpPr>
        <p:spPr>
          <a:xfrm>
            <a:off x="1407547" y="3779261"/>
            <a:ext cx="40253" cy="17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0" idx="4"/>
            <a:endCxn id="37" idx="0"/>
          </p:cNvCxnSpPr>
          <p:nvPr/>
        </p:nvCxnSpPr>
        <p:spPr>
          <a:xfrm flipH="1">
            <a:off x="3389589" y="3226637"/>
            <a:ext cx="57940" cy="208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36" idx="0"/>
          </p:cNvCxnSpPr>
          <p:nvPr/>
        </p:nvCxnSpPr>
        <p:spPr>
          <a:xfrm flipH="1">
            <a:off x="3435072" y="3847845"/>
            <a:ext cx="69320" cy="145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6" idx="4"/>
            <a:endCxn id="35" idx="0"/>
          </p:cNvCxnSpPr>
          <p:nvPr/>
        </p:nvCxnSpPr>
        <p:spPr>
          <a:xfrm flipH="1">
            <a:off x="3397632" y="4251117"/>
            <a:ext cx="37440" cy="189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5" idx="4"/>
            <a:endCxn id="34" idx="0"/>
          </p:cNvCxnSpPr>
          <p:nvPr/>
        </p:nvCxnSpPr>
        <p:spPr>
          <a:xfrm flipH="1">
            <a:off x="3352135" y="4893598"/>
            <a:ext cx="45497" cy="168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4" idx="4"/>
            <a:endCxn id="33" idx="0"/>
          </p:cNvCxnSpPr>
          <p:nvPr/>
        </p:nvCxnSpPr>
        <p:spPr>
          <a:xfrm>
            <a:off x="3352135" y="5511462"/>
            <a:ext cx="0" cy="145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2" idx="0"/>
          </p:cNvCxnSpPr>
          <p:nvPr/>
        </p:nvCxnSpPr>
        <p:spPr>
          <a:xfrm flipH="1">
            <a:off x="5553174" y="3242180"/>
            <a:ext cx="85626" cy="12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2" idx="4"/>
            <a:endCxn id="41" idx="0"/>
          </p:cNvCxnSpPr>
          <p:nvPr/>
        </p:nvCxnSpPr>
        <p:spPr>
          <a:xfrm>
            <a:off x="5553174" y="3847845"/>
            <a:ext cx="49911" cy="185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1" idx="4"/>
            <a:endCxn id="40" idx="0"/>
          </p:cNvCxnSpPr>
          <p:nvPr/>
        </p:nvCxnSpPr>
        <p:spPr>
          <a:xfrm>
            <a:off x="5603085" y="4440565"/>
            <a:ext cx="58138" cy="134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40" idx="4"/>
            <a:endCxn id="39" idx="0"/>
          </p:cNvCxnSpPr>
          <p:nvPr/>
        </p:nvCxnSpPr>
        <p:spPr>
          <a:xfrm flipH="1">
            <a:off x="5642566" y="5000506"/>
            <a:ext cx="18657" cy="125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39" idx="4"/>
          </p:cNvCxnSpPr>
          <p:nvPr/>
        </p:nvCxnSpPr>
        <p:spPr>
          <a:xfrm>
            <a:off x="5642566" y="5533467"/>
            <a:ext cx="18657" cy="123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28" idx="4"/>
            <a:endCxn id="44" idx="0"/>
          </p:cNvCxnSpPr>
          <p:nvPr/>
        </p:nvCxnSpPr>
        <p:spPr>
          <a:xfrm>
            <a:off x="7878041" y="3436274"/>
            <a:ext cx="74868" cy="360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44" idx="4"/>
            <a:endCxn id="43" idx="0"/>
          </p:cNvCxnSpPr>
          <p:nvPr/>
        </p:nvCxnSpPr>
        <p:spPr>
          <a:xfrm>
            <a:off x="7952909" y="4213427"/>
            <a:ext cx="63624" cy="265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32" idx="4"/>
          </p:cNvCxnSpPr>
          <p:nvPr/>
        </p:nvCxnSpPr>
        <p:spPr>
          <a:xfrm flipH="1">
            <a:off x="1441884" y="4362796"/>
            <a:ext cx="5916" cy="21904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7" name="Straight Connector 146"/>
          <p:cNvCxnSpPr/>
          <p:nvPr/>
        </p:nvCxnSpPr>
        <p:spPr>
          <a:xfrm>
            <a:off x="1482367" y="6553200"/>
            <a:ext cx="6534166" cy="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p:cNvCxnSpPr>
            <a:endCxn id="154" idx="4"/>
          </p:cNvCxnSpPr>
          <p:nvPr/>
        </p:nvCxnSpPr>
        <p:spPr>
          <a:xfrm flipH="1" flipV="1">
            <a:off x="7984643" y="5867400"/>
            <a:ext cx="9524" cy="685800"/>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Arrow Connector 150"/>
          <p:cNvCxnSpPr>
            <a:stCxn id="33" idx="4"/>
          </p:cNvCxnSpPr>
          <p:nvPr/>
        </p:nvCxnSpPr>
        <p:spPr>
          <a:xfrm>
            <a:off x="3352135" y="6107525"/>
            <a:ext cx="0" cy="4456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3" name="Straight Arrow Connector 152"/>
          <p:cNvCxnSpPr/>
          <p:nvPr/>
        </p:nvCxnSpPr>
        <p:spPr>
          <a:xfrm>
            <a:off x="5747710" y="6172200"/>
            <a:ext cx="0" cy="381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4" name="Oval 153"/>
          <p:cNvSpPr/>
          <p:nvPr/>
        </p:nvSpPr>
        <p:spPr>
          <a:xfrm>
            <a:off x="7349588" y="5334000"/>
            <a:ext cx="127011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exit</a:t>
            </a:r>
            <a:endParaRPr lang="en-IN" dirty="0"/>
          </a:p>
        </p:txBody>
      </p:sp>
      <p:cxnSp>
        <p:nvCxnSpPr>
          <p:cNvPr id="157" name="Straight Arrow Connector 156"/>
          <p:cNvCxnSpPr>
            <a:stCxn id="43" idx="4"/>
            <a:endCxn id="154" idx="0"/>
          </p:cNvCxnSpPr>
          <p:nvPr/>
        </p:nvCxnSpPr>
        <p:spPr>
          <a:xfrm flipH="1">
            <a:off x="7984643" y="4954816"/>
            <a:ext cx="31890" cy="379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457200" y="228600"/>
            <a:ext cx="8226277" cy="685800"/>
          </a:xfrm>
          <a:prstGeom prst="rect">
            <a:avLst/>
          </a:prstGeom>
          <a:noFill/>
          <a:ln>
            <a:noFill/>
          </a:ln>
        </p:spPr>
        <p:txBody>
          <a:bodyPr lIns="90000" tIns="45000" rIns="90000" bIns="45000" anchor="ctr"/>
          <a:lstStyle/>
          <a:p>
            <a:pPr algn="ctr">
              <a:lnSpc>
                <a:spcPct val="100000"/>
              </a:lnSpc>
            </a:pPr>
            <a:r>
              <a:rPr lang="en-IN" sz="3200" b="1" dirty="0" smtClean="0">
                <a:solidFill>
                  <a:srgbClr val="000000"/>
                </a:solidFill>
                <a:latin typeface="Times New Roman" pitchFamily="18" charset="0"/>
                <a:ea typeface="DejaVu Sans"/>
                <a:cs typeface="Times New Roman" pitchFamily="18" charset="0"/>
              </a:rPr>
              <a:t>Use case  </a:t>
            </a:r>
            <a:r>
              <a:rPr lang="en-IN" sz="3200" b="1" dirty="0">
                <a:solidFill>
                  <a:srgbClr val="000000"/>
                </a:solidFill>
                <a:latin typeface="Times New Roman" pitchFamily="18" charset="0"/>
                <a:ea typeface="DejaVu Sans"/>
                <a:cs typeface="Times New Roman" pitchFamily="18" charset="0"/>
              </a:rPr>
              <a:t>Diagram               </a:t>
            </a:r>
            <a:endParaRPr sz="3200" dirty="0">
              <a:latin typeface="Times New Roman" pitchFamily="18" charset="0"/>
              <a:cs typeface="Times New Roman" pitchFamily="18" charset="0"/>
            </a:endParaRPr>
          </a:p>
        </p:txBody>
      </p:sp>
      <p:sp>
        <p:nvSpPr>
          <p:cNvPr id="141" name="CustomShape 2"/>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a:solidFill>
                  <a:srgbClr val="8B8B8B"/>
                </a:solidFill>
                <a:latin typeface="Cambria"/>
                <a:ea typeface="DejaVu Sans"/>
              </a:rPr>
              <a:t>S. B. Jain Institute of Technology Management and research</a:t>
            </a:r>
            <a:endParaRPr/>
          </a:p>
        </p:txBody>
      </p:sp>
      <p:sp>
        <p:nvSpPr>
          <p:cNvPr id="142" name="CustomShape 3"/>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9C5473AD-C25E-4FA7-BB97-275B0A8EF0DD}" type="slidenum">
              <a:rPr lang="en-IN">
                <a:solidFill>
                  <a:srgbClr val="8B8B8B"/>
                </a:solidFill>
                <a:latin typeface="Cambria"/>
                <a:ea typeface="DejaVu Sans"/>
              </a:rPr>
              <a:pPr>
                <a:lnSpc>
                  <a:spcPct val="100000"/>
                </a:lnSpc>
              </a:pPr>
              <a:t>7</a:t>
            </a:fld>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041" t="27906" r="89796" b="36744"/>
          <a:stretch/>
        </p:blipFill>
        <p:spPr>
          <a:xfrm>
            <a:off x="457200" y="2438400"/>
            <a:ext cx="609600" cy="1447800"/>
          </a:xfrm>
          <a:prstGeom prst="rect">
            <a:avLst/>
          </a:prstGeom>
        </p:spPr>
      </p:pic>
      <p:sp>
        <p:nvSpPr>
          <p:cNvPr id="3" name="Oval 2"/>
          <p:cNvSpPr/>
          <p:nvPr/>
        </p:nvSpPr>
        <p:spPr>
          <a:xfrm>
            <a:off x="4114800" y="1295400"/>
            <a:ext cx="1295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r>
              <a:rPr lang="en-US" dirty="0" smtClean="0"/>
              <a:t>ome</a:t>
            </a:r>
            <a:endParaRPr lang="en-IN" dirty="0"/>
          </a:p>
        </p:txBody>
      </p:sp>
      <p:sp>
        <p:nvSpPr>
          <p:cNvPr id="4" name="Oval 3"/>
          <p:cNvSpPr/>
          <p:nvPr/>
        </p:nvSpPr>
        <p:spPr>
          <a:xfrm>
            <a:off x="4114800" y="1998133"/>
            <a:ext cx="1295400" cy="4741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 </a:t>
            </a:r>
            <a:endParaRPr lang="en-IN" dirty="0"/>
          </a:p>
        </p:txBody>
      </p:sp>
      <p:sp>
        <p:nvSpPr>
          <p:cNvPr id="5" name="Oval 4"/>
          <p:cNvSpPr/>
          <p:nvPr/>
        </p:nvSpPr>
        <p:spPr>
          <a:xfrm>
            <a:off x="3839633" y="3338777"/>
            <a:ext cx="1981200" cy="4783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 detail</a:t>
            </a:r>
            <a:endParaRPr lang="en-IN" dirty="0"/>
          </a:p>
        </p:txBody>
      </p:sp>
      <p:sp>
        <p:nvSpPr>
          <p:cNvPr id="6" name="Oval 5"/>
          <p:cNvSpPr/>
          <p:nvPr/>
        </p:nvSpPr>
        <p:spPr>
          <a:xfrm>
            <a:off x="3937000" y="4023784"/>
            <a:ext cx="1790700" cy="5799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House detail</a:t>
            </a:r>
            <a:endParaRPr lang="en-IN" dirty="0"/>
          </a:p>
        </p:txBody>
      </p:sp>
      <p:sp>
        <p:nvSpPr>
          <p:cNvPr id="7" name="Oval 6"/>
          <p:cNvSpPr/>
          <p:nvPr/>
        </p:nvSpPr>
        <p:spPr>
          <a:xfrm>
            <a:off x="4114800" y="5562600"/>
            <a:ext cx="1447800" cy="5405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out</a:t>
            </a:r>
            <a:endParaRPr lang="en-IN" dirty="0"/>
          </a:p>
        </p:txBody>
      </p:sp>
      <p:sp>
        <p:nvSpPr>
          <p:cNvPr id="8" name="Oval 7"/>
          <p:cNvSpPr/>
          <p:nvPr/>
        </p:nvSpPr>
        <p:spPr>
          <a:xfrm>
            <a:off x="3581400" y="2656945"/>
            <a:ext cx="2590800" cy="5259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Search available house</a:t>
            </a:r>
            <a:endParaRPr lang="en-IN" dirty="0"/>
          </a:p>
        </p:txBody>
      </p:sp>
      <p:sp>
        <p:nvSpPr>
          <p:cNvPr id="9" name="Oval 8"/>
          <p:cNvSpPr/>
          <p:nvPr/>
        </p:nvSpPr>
        <p:spPr>
          <a:xfrm>
            <a:off x="4089400" y="4827324"/>
            <a:ext cx="1638300" cy="5582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General detail</a:t>
            </a:r>
            <a:endParaRPr lang="en-IN" dirty="0"/>
          </a:p>
        </p:txBody>
      </p:sp>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l="2041" t="27906" r="89796" b="36744"/>
          <a:stretch/>
        </p:blipFill>
        <p:spPr>
          <a:xfrm>
            <a:off x="7930999" y="2472267"/>
            <a:ext cx="609600" cy="1447800"/>
          </a:xfrm>
          <a:prstGeom prst="rect">
            <a:avLst/>
          </a:prstGeom>
        </p:spPr>
      </p:pic>
      <p:cxnSp>
        <p:nvCxnSpPr>
          <p:cNvPr id="11" name="Straight Arrow Connector 10"/>
          <p:cNvCxnSpPr>
            <a:stCxn id="2" idx="3"/>
          </p:cNvCxnSpPr>
          <p:nvPr/>
        </p:nvCxnSpPr>
        <p:spPr>
          <a:xfrm flipV="1">
            <a:off x="1066800" y="1562100"/>
            <a:ext cx="3022600" cy="160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 idx="3"/>
          </p:cNvCxnSpPr>
          <p:nvPr/>
        </p:nvCxnSpPr>
        <p:spPr>
          <a:xfrm flipV="1">
            <a:off x="1066800" y="2235200"/>
            <a:ext cx="2870200" cy="927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 idx="3"/>
          </p:cNvCxnSpPr>
          <p:nvPr/>
        </p:nvCxnSpPr>
        <p:spPr>
          <a:xfrm flipV="1">
            <a:off x="1066800" y="2919941"/>
            <a:ext cx="2514600" cy="242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 idx="3"/>
          </p:cNvCxnSpPr>
          <p:nvPr/>
        </p:nvCxnSpPr>
        <p:spPr>
          <a:xfrm>
            <a:off x="1066800" y="3162300"/>
            <a:ext cx="2683015" cy="415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 idx="3"/>
            <a:endCxn id="6" idx="2"/>
          </p:cNvCxnSpPr>
          <p:nvPr/>
        </p:nvCxnSpPr>
        <p:spPr>
          <a:xfrm>
            <a:off x="1066800" y="3162300"/>
            <a:ext cx="2870200" cy="1151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 idx="3"/>
          </p:cNvCxnSpPr>
          <p:nvPr/>
        </p:nvCxnSpPr>
        <p:spPr>
          <a:xfrm>
            <a:off x="1066800" y="3162300"/>
            <a:ext cx="2971800" cy="2670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4" idx="1"/>
          </p:cNvCxnSpPr>
          <p:nvPr/>
        </p:nvCxnSpPr>
        <p:spPr>
          <a:xfrm flipH="1" flipV="1">
            <a:off x="5562600" y="1562100"/>
            <a:ext cx="2368399" cy="1634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4" idx="1"/>
          </p:cNvCxnSpPr>
          <p:nvPr/>
        </p:nvCxnSpPr>
        <p:spPr>
          <a:xfrm flipH="1" flipV="1">
            <a:off x="5562600" y="2248693"/>
            <a:ext cx="2368399" cy="947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1"/>
          </p:cNvCxnSpPr>
          <p:nvPr/>
        </p:nvCxnSpPr>
        <p:spPr>
          <a:xfrm flipH="1">
            <a:off x="5867400" y="3196167"/>
            <a:ext cx="2063599" cy="1858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4" idx="1"/>
          </p:cNvCxnSpPr>
          <p:nvPr/>
        </p:nvCxnSpPr>
        <p:spPr>
          <a:xfrm flipH="1" flipV="1">
            <a:off x="6324600" y="2919941"/>
            <a:ext cx="1606399" cy="276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14" idx="1"/>
            <a:endCxn id="5" idx="6"/>
          </p:cNvCxnSpPr>
          <p:nvPr/>
        </p:nvCxnSpPr>
        <p:spPr>
          <a:xfrm flipH="1">
            <a:off x="5820833" y="3196167"/>
            <a:ext cx="2110166" cy="381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14" idx="1"/>
            <a:endCxn id="6" idx="6"/>
          </p:cNvCxnSpPr>
          <p:nvPr/>
        </p:nvCxnSpPr>
        <p:spPr>
          <a:xfrm flipH="1">
            <a:off x="5727700" y="3196167"/>
            <a:ext cx="2203299" cy="1117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14" idx="1"/>
          </p:cNvCxnSpPr>
          <p:nvPr/>
        </p:nvCxnSpPr>
        <p:spPr>
          <a:xfrm flipH="1">
            <a:off x="5727700" y="3196167"/>
            <a:ext cx="2203299" cy="2518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457200" y="274680"/>
            <a:ext cx="8226277" cy="411120"/>
          </a:xfrm>
          <a:prstGeom prst="rect">
            <a:avLst/>
          </a:prstGeom>
          <a:noFill/>
          <a:ln>
            <a:noFill/>
          </a:ln>
        </p:spPr>
        <p:txBody>
          <a:bodyPr lIns="90000" tIns="45000" rIns="90000" bIns="45000" anchor="ctr"/>
          <a:lstStyle/>
          <a:p>
            <a:pPr algn="ctr">
              <a:lnSpc>
                <a:spcPct val="100000"/>
              </a:lnSpc>
            </a:pPr>
            <a:r>
              <a:rPr lang="en-IN" sz="3200" dirty="0">
                <a:solidFill>
                  <a:srgbClr val="000000"/>
                </a:solidFill>
                <a:latin typeface="Times New Roman" pitchFamily="18" charset="0"/>
                <a:ea typeface="DejaVu Sans"/>
                <a:cs typeface="Times New Roman" pitchFamily="18" charset="0"/>
              </a:rPr>
              <a:t>Developed Modules</a:t>
            </a:r>
            <a:endParaRPr sz="3200">
              <a:latin typeface="Times New Roman" pitchFamily="18" charset="0"/>
              <a:cs typeface="Times New Roman" pitchFamily="18" charset="0"/>
            </a:endParaRPr>
          </a:p>
        </p:txBody>
      </p:sp>
      <p:sp>
        <p:nvSpPr>
          <p:cNvPr id="145" name="CustomShape 2"/>
          <p:cNvSpPr/>
          <p:nvPr/>
        </p:nvSpPr>
        <p:spPr>
          <a:xfrm>
            <a:off x="457200" y="1600200"/>
            <a:ext cx="8226277" cy="4521600"/>
          </a:xfrm>
          <a:prstGeom prst="rect">
            <a:avLst/>
          </a:prstGeom>
          <a:noFill/>
          <a:ln>
            <a:noFill/>
          </a:ln>
        </p:spPr>
        <p:txBody>
          <a:bodyPr lIns="90000" tIns="45000" rIns="90000" bIns="45000"/>
          <a:lstStyle/>
          <a:p>
            <a:pPr marL="285750" indent="-285750">
              <a:buFont typeface="Arial" panose="020B0604020202020204" pitchFamily="34" charset="0"/>
              <a:buChar char="•"/>
            </a:pPr>
            <a:r>
              <a:rPr lang="en-US" sz="2400" b="1" dirty="0"/>
              <a:t>Please select </a:t>
            </a:r>
            <a:r>
              <a:rPr lang="en-US" sz="2400" b="1" dirty="0" smtClean="0"/>
              <a:t>option</a:t>
            </a:r>
            <a:endParaRPr lang="en-US" dirty="0" smtClean="0"/>
          </a:p>
          <a:p>
            <a:r>
              <a:rPr lang="en-US" dirty="0" smtClean="0"/>
              <a:t>Select any one option for given </a:t>
            </a:r>
            <a:endParaRPr lang="en-IN" dirty="0"/>
          </a:p>
          <a:p>
            <a:pPr marL="285750" indent="-285750">
              <a:lnSpc>
                <a:spcPct val="100000"/>
              </a:lnSpc>
              <a:buFont typeface="Arial" panose="020B0604020202020204" pitchFamily="34" charset="0"/>
              <a:buChar char="•"/>
            </a:pPr>
            <a:r>
              <a:rPr lang="en-US" sz="2400" b="1" dirty="0" smtClean="0"/>
              <a:t>Login</a:t>
            </a:r>
          </a:p>
          <a:p>
            <a:pPr>
              <a:lnSpc>
                <a:spcPct val="100000"/>
              </a:lnSpc>
            </a:pPr>
            <a:r>
              <a:rPr lang="en-US" dirty="0" smtClean="0"/>
              <a:t>Login the page by using correct user name and password</a:t>
            </a:r>
          </a:p>
          <a:p>
            <a:pPr marL="285750" indent="-285750">
              <a:lnSpc>
                <a:spcPct val="100000"/>
              </a:lnSpc>
              <a:buFont typeface="Arial" panose="020B0604020202020204" pitchFamily="34" charset="0"/>
              <a:buChar char="•"/>
            </a:pPr>
            <a:r>
              <a:rPr lang="en-US" sz="2400" b="1" dirty="0" smtClean="0"/>
              <a:t>Customer detail</a:t>
            </a:r>
          </a:p>
          <a:p>
            <a:pPr>
              <a:lnSpc>
                <a:spcPct val="100000"/>
              </a:lnSpc>
            </a:pPr>
            <a:r>
              <a:rPr lang="en-US" dirty="0" smtClean="0"/>
              <a:t>Fill the detail of the customer correctly</a:t>
            </a:r>
          </a:p>
          <a:p>
            <a:pPr marL="285750" indent="-285750">
              <a:lnSpc>
                <a:spcPct val="100000"/>
              </a:lnSpc>
              <a:buFont typeface="Arial" panose="020B0604020202020204" pitchFamily="34" charset="0"/>
              <a:buChar char="•"/>
            </a:pPr>
            <a:r>
              <a:rPr lang="en-US" sz="2400" b="1" dirty="0" smtClean="0"/>
              <a:t>House detail</a:t>
            </a:r>
          </a:p>
          <a:p>
            <a:pPr>
              <a:lnSpc>
                <a:spcPct val="100000"/>
              </a:lnSpc>
            </a:pPr>
            <a:r>
              <a:rPr lang="en-US" dirty="0" smtClean="0"/>
              <a:t>Fill the house detail as per your requirement</a:t>
            </a:r>
          </a:p>
          <a:p>
            <a:pPr marL="285750" indent="-285750">
              <a:lnSpc>
                <a:spcPct val="100000"/>
              </a:lnSpc>
              <a:buFont typeface="Arial" panose="020B0604020202020204" pitchFamily="34" charset="0"/>
              <a:buChar char="•"/>
            </a:pPr>
            <a:r>
              <a:rPr lang="en-US" sz="2400" b="1" dirty="0" smtClean="0"/>
              <a:t>Rent house</a:t>
            </a:r>
          </a:p>
          <a:p>
            <a:pPr>
              <a:lnSpc>
                <a:spcPct val="100000"/>
              </a:lnSpc>
            </a:pPr>
            <a:r>
              <a:rPr lang="en-US" dirty="0" smtClean="0"/>
              <a:t>Rent the house as per your choose</a:t>
            </a:r>
            <a:endParaRPr dirty="0"/>
          </a:p>
        </p:txBody>
      </p:sp>
      <p:sp>
        <p:nvSpPr>
          <p:cNvPr id="146" name="CustomShape 3"/>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a:solidFill>
                  <a:srgbClr val="8B8B8B"/>
                </a:solidFill>
                <a:latin typeface="Cambria"/>
                <a:ea typeface="DejaVu Sans"/>
              </a:rPr>
              <a:t>S. B. Jain Institute of Technology Management and research</a:t>
            </a:r>
            <a:endParaRPr/>
          </a:p>
        </p:txBody>
      </p:sp>
      <p:sp>
        <p:nvSpPr>
          <p:cNvPr id="147" name="CustomShape 4"/>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952F66A9-43B8-4358-93AB-CA5525392EED}" type="slidenum">
              <a:rPr lang="en-IN">
                <a:solidFill>
                  <a:srgbClr val="8B8B8B"/>
                </a:solidFill>
                <a:latin typeface="Cambria"/>
                <a:ea typeface="DejaVu Sans"/>
              </a:rPr>
              <a:pPr>
                <a:lnSpc>
                  <a:spcPct val="100000"/>
                </a:lnSpc>
              </a:pPr>
              <a:t>8</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457200" y="274680"/>
            <a:ext cx="8226277" cy="639720"/>
          </a:xfrm>
          <a:prstGeom prst="rect">
            <a:avLst/>
          </a:prstGeom>
          <a:noFill/>
          <a:ln>
            <a:noFill/>
          </a:ln>
        </p:spPr>
        <p:txBody>
          <a:bodyPr lIns="90000" tIns="45000" rIns="90000" bIns="45000" anchor="ctr"/>
          <a:lstStyle/>
          <a:p>
            <a:pPr algn="ctr">
              <a:lnSpc>
                <a:spcPct val="100000"/>
              </a:lnSpc>
            </a:pPr>
            <a:r>
              <a:rPr lang="en-IN" sz="3200" dirty="0">
                <a:solidFill>
                  <a:srgbClr val="000000"/>
                </a:solidFill>
                <a:latin typeface="Times New Roman" pitchFamily="18" charset="0"/>
                <a:ea typeface="DejaVu Sans"/>
                <a:cs typeface="Times New Roman" pitchFamily="18" charset="0"/>
              </a:rPr>
              <a:t>Screen Shots</a:t>
            </a:r>
            <a:endParaRPr sz="3200">
              <a:latin typeface="Times New Roman" pitchFamily="18" charset="0"/>
              <a:cs typeface="Times New Roman" pitchFamily="18" charset="0"/>
            </a:endParaRPr>
          </a:p>
        </p:txBody>
      </p:sp>
      <p:sp>
        <p:nvSpPr>
          <p:cNvPr id="149" name="CustomShape 2"/>
          <p:cNvSpPr/>
          <p:nvPr/>
        </p:nvSpPr>
        <p:spPr>
          <a:xfrm>
            <a:off x="457200" y="1600200"/>
            <a:ext cx="8226277" cy="4521600"/>
          </a:xfrm>
          <a:prstGeom prst="rect">
            <a:avLst/>
          </a:prstGeom>
          <a:noFill/>
          <a:ln>
            <a:noFill/>
          </a:ln>
        </p:spPr>
        <p:txBody>
          <a:bodyPr lIns="90000" tIns="45000" rIns="90000" bIns="45000"/>
          <a:lstStyle/>
          <a:p>
            <a:r>
              <a:rPr lang="en-US" dirty="0"/>
              <a:t>Please select option</a:t>
            </a:r>
            <a:endParaRPr lang="en-IN" dirty="0"/>
          </a:p>
          <a:p>
            <a:pPr>
              <a:lnSpc>
                <a:spcPct val="100000"/>
              </a:lnSpc>
            </a:pPr>
            <a:endParaRPr dirty="0"/>
          </a:p>
        </p:txBody>
      </p:sp>
      <p:sp>
        <p:nvSpPr>
          <p:cNvPr id="150" name="CustomShape 3"/>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a:solidFill>
                  <a:srgbClr val="8B8B8B"/>
                </a:solidFill>
                <a:latin typeface="Cambria"/>
                <a:ea typeface="DejaVu Sans"/>
              </a:rPr>
              <a:t>S. B. Jain Institute of Technology Management and research</a:t>
            </a:r>
            <a:endParaRPr/>
          </a:p>
        </p:txBody>
      </p:sp>
      <p:sp>
        <p:nvSpPr>
          <p:cNvPr id="151" name="CustomShape 4"/>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B9AB3EB1-703F-4D33-A282-BD61275BE69C}" type="slidenum">
              <a:rPr lang="en-IN">
                <a:solidFill>
                  <a:srgbClr val="8B8B8B"/>
                </a:solidFill>
                <a:latin typeface="Cambria"/>
                <a:ea typeface="DejaVu Sans"/>
              </a:rPr>
              <a:pPr>
                <a:lnSpc>
                  <a:spcPct val="100000"/>
                </a:lnSpc>
              </a:pPr>
              <a:t>9</a:t>
            </a:fld>
            <a:endParaRPr/>
          </a:p>
        </p:txBody>
      </p:sp>
      <p:pic>
        <p:nvPicPr>
          <p:cNvPr id="6" name="Picture 5"/>
          <p:cNvPicPr>
            <a:picLocks noChangeAspect="1"/>
          </p:cNvPicPr>
          <p:nvPr/>
        </p:nvPicPr>
        <p:blipFill>
          <a:blip r:embed="rId2"/>
          <a:stretch>
            <a:fillRect/>
          </a:stretch>
        </p:blipFill>
        <p:spPr>
          <a:xfrm>
            <a:off x="1143000" y="2209800"/>
            <a:ext cx="6150429" cy="3658383"/>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1970</TotalTime>
  <Words>1259</Words>
  <Application>Microsoft Office PowerPoint</Application>
  <PresentationFormat>On-screen Show (4:3)</PresentationFormat>
  <Paragraphs>154</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Cambria</vt:lpstr>
      <vt:lpstr>DejaVu Sans</vt:lpstr>
      <vt:lpstr>Perpetua</vt:lpstr>
      <vt:lpstr>Times New Roman</vt:lpstr>
      <vt:lpstr>Office Theme</vt:lpstr>
      <vt:lpstr>Project Seminar on  Rented House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Acer</dc:creator>
  <cp:lastModifiedBy>Microsoft account</cp:lastModifiedBy>
  <cp:revision>139</cp:revision>
  <dcterms:created xsi:type="dcterms:W3CDTF">2021-03-08T15:20:31Z</dcterms:created>
  <dcterms:modified xsi:type="dcterms:W3CDTF">2021-06-24T19:55:02Z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2017-11-07T00:00:00Z</vt:filetime>
  </property>
  <property fmtid="{D5CDD505-2E9C-101B-9397-08002B2CF9AE}" pid="3" name="Creator">
    <vt:lpwstr>Impress</vt:lpwstr>
  </property>
  <property fmtid="{D5CDD505-2E9C-101B-9397-08002B2CF9AE}" pid="4" name="LastSaved">
    <vt:filetime>2021-03-08T00:00:00Z</vt:filetime>
  </property>
</Properties>
</file>