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Economica"/>
      <p:regular r:id="rId18"/>
      <p:bold r:id="rId19"/>
      <p:italic r:id="rId20"/>
      <p:boldItalic r:id="rId21"/>
    </p:embeddedFont>
    <p:embeddedFont>
      <p:font typeface="Open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conomica-italic.fntdata"/><Relationship Id="rId22" Type="http://schemas.openxmlformats.org/officeDocument/2006/relationships/font" Target="fonts/OpenSans-regular.fntdata"/><Relationship Id="rId21" Type="http://schemas.openxmlformats.org/officeDocument/2006/relationships/font" Target="fonts/Economica-boldItalic.fntdata"/><Relationship Id="rId24" Type="http://schemas.openxmlformats.org/officeDocument/2006/relationships/font" Target="fonts/OpenSans-italic.fntdata"/><Relationship Id="rId23" Type="http://schemas.openxmlformats.org/officeDocument/2006/relationships/font" Target="fonts/OpenSan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Economica-bold.fntdata"/><Relationship Id="rId18" Type="http://schemas.openxmlformats.org/officeDocument/2006/relationships/font" Target="fonts/Economica-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b4ea863c04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b4ea863c04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bcf196839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bcf196839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bcf196839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bcf196839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bcf196839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bcf196839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b4ea863c04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b4ea863c04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b4ea863c04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b4ea863c04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b4ea863c04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b4ea863c04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b4ea863c04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b4ea863c04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b4ea863c04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b4ea863c04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b4ea863c04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b4ea863c04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b733167d4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b733167d4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bcf196839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bcf196839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Active Control of a vehicle Anti-Roll Bar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Without control input</a:t>
            </a:r>
            <a:endParaRPr/>
          </a:p>
        </p:txBody>
      </p:sp>
      <p:pic>
        <p:nvPicPr>
          <p:cNvPr id="121" name="Google Shape;121;p22"/>
          <p:cNvPicPr preferRelativeResize="0"/>
          <p:nvPr/>
        </p:nvPicPr>
        <p:blipFill>
          <a:blip r:embed="rId3">
            <a:alphaModFix/>
          </a:blip>
          <a:stretch>
            <a:fillRect/>
          </a:stretch>
        </p:blipFill>
        <p:spPr>
          <a:xfrm>
            <a:off x="4781825" y="1147225"/>
            <a:ext cx="3909324" cy="2031575"/>
          </a:xfrm>
          <a:prstGeom prst="rect">
            <a:avLst/>
          </a:prstGeom>
          <a:noFill/>
          <a:ln>
            <a:noFill/>
          </a:ln>
        </p:spPr>
      </p:pic>
      <p:pic>
        <p:nvPicPr>
          <p:cNvPr id="122" name="Google Shape;122;p22"/>
          <p:cNvPicPr preferRelativeResize="0"/>
          <p:nvPr/>
        </p:nvPicPr>
        <p:blipFill>
          <a:blip r:embed="rId4">
            <a:alphaModFix/>
          </a:blip>
          <a:stretch>
            <a:fillRect/>
          </a:stretch>
        </p:blipFill>
        <p:spPr>
          <a:xfrm>
            <a:off x="147550" y="1147225"/>
            <a:ext cx="4000149" cy="2031575"/>
          </a:xfrm>
          <a:prstGeom prst="rect">
            <a:avLst/>
          </a:prstGeom>
          <a:noFill/>
          <a:ln>
            <a:noFill/>
          </a:ln>
        </p:spPr>
      </p:pic>
      <p:sp>
        <p:nvSpPr>
          <p:cNvPr id="123" name="Google Shape;123;p22"/>
          <p:cNvSpPr txBox="1"/>
          <p:nvPr/>
        </p:nvSpPr>
        <p:spPr>
          <a:xfrm>
            <a:off x="1419525" y="3292800"/>
            <a:ext cx="1456200" cy="49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Open Sans"/>
                <a:ea typeface="Open Sans"/>
                <a:cs typeface="Open Sans"/>
                <a:sym typeface="Open Sans"/>
              </a:rPr>
              <a:t>Roll Angle</a:t>
            </a:r>
            <a:endParaRPr sz="1800">
              <a:solidFill>
                <a:schemeClr val="dk1"/>
              </a:solidFill>
              <a:latin typeface="Open Sans"/>
              <a:ea typeface="Open Sans"/>
              <a:cs typeface="Open Sans"/>
              <a:sym typeface="Open Sans"/>
            </a:endParaRPr>
          </a:p>
        </p:txBody>
      </p:sp>
      <p:sp>
        <p:nvSpPr>
          <p:cNvPr id="124" name="Google Shape;124;p22"/>
          <p:cNvSpPr txBox="1"/>
          <p:nvPr/>
        </p:nvSpPr>
        <p:spPr>
          <a:xfrm>
            <a:off x="6008405" y="3292800"/>
            <a:ext cx="2073300" cy="49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Open Sans"/>
                <a:ea typeface="Open Sans"/>
                <a:cs typeface="Open Sans"/>
                <a:sym typeface="Open Sans"/>
              </a:rPr>
              <a:t>Vertical</a:t>
            </a:r>
            <a:r>
              <a:rPr lang="en" sz="1800">
                <a:solidFill>
                  <a:schemeClr val="dk1"/>
                </a:solidFill>
                <a:latin typeface="Open Sans"/>
                <a:ea typeface="Open Sans"/>
                <a:cs typeface="Open Sans"/>
                <a:sym typeface="Open Sans"/>
              </a:rPr>
              <a:t> Heave</a:t>
            </a:r>
            <a:endParaRPr sz="1800">
              <a:solidFill>
                <a:schemeClr val="dk1"/>
              </a:solidFill>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With control input</a:t>
            </a:r>
            <a:endParaRPr/>
          </a:p>
        </p:txBody>
      </p:sp>
      <p:sp>
        <p:nvSpPr>
          <p:cNvPr id="130" name="Google Shape;130;p23"/>
          <p:cNvSpPr txBox="1"/>
          <p:nvPr/>
        </p:nvSpPr>
        <p:spPr>
          <a:xfrm>
            <a:off x="1419525" y="3292800"/>
            <a:ext cx="1456200" cy="49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Open Sans"/>
                <a:ea typeface="Open Sans"/>
                <a:cs typeface="Open Sans"/>
                <a:sym typeface="Open Sans"/>
              </a:rPr>
              <a:t>Roll Angle</a:t>
            </a:r>
            <a:endParaRPr sz="1800">
              <a:solidFill>
                <a:schemeClr val="dk1"/>
              </a:solidFill>
              <a:latin typeface="Open Sans"/>
              <a:ea typeface="Open Sans"/>
              <a:cs typeface="Open Sans"/>
              <a:sym typeface="Open Sans"/>
            </a:endParaRPr>
          </a:p>
        </p:txBody>
      </p:sp>
      <p:sp>
        <p:nvSpPr>
          <p:cNvPr id="131" name="Google Shape;131;p23"/>
          <p:cNvSpPr txBox="1"/>
          <p:nvPr/>
        </p:nvSpPr>
        <p:spPr>
          <a:xfrm>
            <a:off x="6008405" y="3292800"/>
            <a:ext cx="2073300" cy="49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Open Sans"/>
                <a:ea typeface="Open Sans"/>
                <a:cs typeface="Open Sans"/>
                <a:sym typeface="Open Sans"/>
              </a:rPr>
              <a:t>Vertical Heave</a:t>
            </a:r>
            <a:endParaRPr sz="1800">
              <a:solidFill>
                <a:schemeClr val="dk1"/>
              </a:solidFill>
              <a:latin typeface="Open Sans"/>
              <a:ea typeface="Open Sans"/>
              <a:cs typeface="Open Sans"/>
              <a:sym typeface="Open Sans"/>
            </a:endParaRPr>
          </a:p>
        </p:txBody>
      </p:sp>
      <p:pic>
        <p:nvPicPr>
          <p:cNvPr id="132" name="Google Shape;132;p23"/>
          <p:cNvPicPr preferRelativeResize="0"/>
          <p:nvPr/>
        </p:nvPicPr>
        <p:blipFill>
          <a:blip r:embed="rId3">
            <a:alphaModFix/>
          </a:blip>
          <a:stretch>
            <a:fillRect/>
          </a:stretch>
        </p:blipFill>
        <p:spPr>
          <a:xfrm>
            <a:off x="4896625" y="1229175"/>
            <a:ext cx="4075518" cy="1840776"/>
          </a:xfrm>
          <a:prstGeom prst="rect">
            <a:avLst/>
          </a:prstGeom>
          <a:noFill/>
          <a:ln>
            <a:noFill/>
          </a:ln>
        </p:spPr>
      </p:pic>
      <p:pic>
        <p:nvPicPr>
          <p:cNvPr id="133" name="Google Shape;133;p23"/>
          <p:cNvPicPr preferRelativeResize="0"/>
          <p:nvPr/>
        </p:nvPicPr>
        <p:blipFill>
          <a:blip r:embed="rId4">
            <a:alphaModFix/>
          </a:blip>
          <a:stretch>
            <a:fillRect/>
          </a:stretch>
        </p:blipFill>
        <p:spPr>
          <a:xfrm>
            <a:off x="496493" y="1299625"/>
            <a:ext cx="4075518" cy="18407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00" y="2156100"/>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Active Roll Control Suspension System</a:t>
            </a:r>
            <a:endParaRPr/>
          </a:p>
        </p:txBody>
      </p:sp>
      <p:pic>
        <p:nvPicPr>
          <p:cNvPr id="68" name="Google Shape;68;p14"/>
          <p:cNvPicPr preferRelativeResize="0"/>
          <p:nvPr/>
        </p:nvPicPr>
        <p:blipFill>
          <a:blip r:embed="rId3">
            <a:alphaModFix/>
          </a:blip>
          <a:stretch>
            <a:fillRect/>
          </a:stretch>
        </p:blipFill>
        <p:spPr>
          <a:xfrm>
            <a:off x="0" y="1264375"/>
            <a:ext cx="9144001" cy="355833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14 DOF Vehicle Model</a:t>
            </a:r>
            <a:endParaRPr/>
          </a:p>
        </p:txBody>
      </p:sp>
      <p:pic>
        <p:nvPicPr>
          <p:cNvPr id="74" name="Google Shape;74;p15"/>
          <p:cNvPicPr preferRelativeResize="0"/>
          <p:nvPr/>
        </p:nvPicPr>
        <p:blipFill>
          <a:blip r:embed="rId3">
            <a:alphaModFix/>
          </a:blip>
          <a:stretch>
            <a:fillRect/>
          </a:stretch>
        </p:blipFill>
        <p:spPr>
          <a:xfrm>
            <a:off x="5023553" y="1378650"/>
            <a:ext cx="3808747" cy="3082400"/>
          </a:xfrm>
          <a:prstGeom prst="rect">
            <a:avLst/>
          </a:prstGeom>
          <a:noFill/>
          <a:ln>
            <a:noFill/>
          </a:ln>
        </p:spPr>
      </p:pic>
      <p:sp>
        <p:nvSpPr>
          <p:cNvPr id="75" name="Google Shape;75;p15"/>
          <p:cNvSpPr txBox="1"/>
          <p:nvPr/>
        </p:nvSpPr>
        <p:spPr>
          <a:xfrm>
            <a:off x="311700" y="1070350"/>
            <a:ext cx="4668900" cy="37491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Font typeface="Open Sans"/>
              <a:buChar char="●"/>
            </a:pPr>
            <a:r>
              <a:rPr lang="en" sz="2000">
                <a:solidFill>
                  <a:schemeClr val="dk1"/>
                </a:solidFill>
                <a:latin typeface="Open Sans"/>
                <a:ea typeface="Open Sans"/>
                <a:cs typeface="Open Sans"/>
                <a:sym typeface="Open Sans"/>
              </a:rPr>
              <a:t>Single sprung mass connected to four unsprung masses</a:t>
            </a:r>
            <a:endParaRPr sz="2000">
              <a:solidFill>
                <a:schemeClr val="dk1"/>
              </a:solidFill>
              <a:latin typeface="Open Sans"/>
              <a:ea typeface="Open Sans"/>
              <a:cs typeface="Open Sans"/>
              <a:sym typeface="Open Sans"/>
            </a:endParaRPr>
          </a:p>
          <a:p>
            <a:pPr indent="-355600" lvl="0" marL="457200" rtl="0" algn="l">
              <a:spcBef>
                <a:spcPts val="0"/>
              </a:spcBef>
              <a:spcAft>
                <a:spcPts val="0"/>
              </a:spcAft>
              <a:buClr>
                <a:schemeClr val="dk1"/>
              </a:buClr>
              <a:buSzPts val="2000"/>
              <a:buFont typeface="Open Sans"/>
              <a:buChar char="●"/>
            </a:pPr>
            <a:r>
              <a:rPr lang="en" sz="2000">
                <a:solidFill>
                  <a:schemeClr val="dk1"/>
                </a:solidFill>
                <a:latin typeface="Open Sans"/>
                <a:ea typeface="Open Sans"/>
                <a:cs typeface="Open Sans"/>
                <a:sym typeface="Open Sans"/>
              </a:rPr>
              <a:t>Sprung mass is allowed to pitch, roll, yaw and to displace in vertical, lateral and longitudinal directions</a:t>
            </a:r>
            <a:endParaRPr sz="2000">
              <a:solidFill>
                <a:schemeClr val="dk1"/>
              </a:solidFill>
              <a:latin typeface="Open Sans"/>
              <a:ea typeface="Open Sans"/>
              <a:cs typeface="Open Sans"/>
              <a:sym typeface="Open Sans"/>
            </a:endParaRPr>
          </a:p>
          <a:p>
            <a:pPr indent="-355600" lvl="0" marL="457200" rtl="0" algn="l">
              <a:spcBef>
                <a:spcPts val="0"/>
              </a:spcBef>
              <a:spcAft>
                <a:spcPts val="0"/>
              </a:spcAft>
              <a:buClr>
                <a:schemeClr val="dk1"/>
              </a:buClr>
              <a:buSzPts val="2000"/>
              <a:buFont typeface="Open Sans"/>
              <a:buChar char="●"/>
            </a:pPr>
            <a:r>
              <a:rPr lang="en" sz="2000">
                <a:solidFill>
                  <a:schemeClr val="dk1"/>
                </a:solidFill>
                <a:latin typeface="Open Sans"/>
                <a:ea typeface="Open Sans"/>
                <a:cs typeface="Open Sans"/>
                <a:sym typeface="Open Sans"/>
              </a:rPr>
              <a:t>Unsprung masses are allowed to bounce vertically wrt sprung mass</a:t>
            </a:r>
            <a:endParaRPr sz="2000">
              <a:solidFill>
                <a:schemeClr val="dk1"/>
              </a:solidFill>
              <a:latin typeface="Open Sans"/>
              <a:ea typeface="Open Sans"/>
              <a:cs typeface="Open Sans"/>
              <a:sym typeface="Open Sans"/>
            </a:endParaRPr>
          </a:p>
          <a:p>
            <a:pPr indent="-355600" lvl="0" marL="457200" rtl="0" algn="l">
              <a:spcBef>
                <a:spcPts val="0"/>
              </a:spcBef>
              <a:spcAft>
                <a:spcPts val="0"/>
              </a:spcAft>
              <a:buClr>
                <a:schemeClr val="dk1"/>
              </a:buClr>
              <a:buSzPts val="2000"/>
              <a:buFont typeface="Open Sans"/>
              <a:buChar char="●"/>
            </a:pPr>
            <a:r>
              <a:rPr lang="en" sz="2000">
                <a:solidFill>
                  <a:schemeClr val="dk1"/>
                </a:solidFill>
                <a:latin typeface="Open Sans"/>
                <a:ea typeface="Open Sans"/>
                <a:cs typeface="Open Sans"/>
                <a:sym typeface="Open Sans"/>
              </a:rPr>
              <a:t>Each wheel is also allowed to rotate along its axis and two front wheels are free to steer</a:t>
            </a:r>
            <a:endParaRPr sz="2000">
              <a:solidFill>
                <a:schemeClr val="dk1"/>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Vehicle Ride Model	</a:t>
            </a:r>
            <a:endParaRPr/>
          </a:p>
        </p:txBody>
      </p:sp>
      <p:sp>
        <p:nvSpPr>
          <p:cNvPr id="81" name="Google Shape;81;p1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7 DOF System: Sprung mass is free to heave, pitch and roll (3), unsprung masses free to bounce vertically wrt sprung mass (4)</a:t>
            </a:r>
            <a:endParaRPr/>
          </a:p>
          <a:p>
            <a:pPr indent="-342900" lvl="0" marL="457200" rtl="0" algn="l">
              <a:spcBef>
                <a:spcPts val="0"/>
              </a:spcBef>
              <a:spcAft>
                <a:spcPts val="0"/>
              </a:spcAft>
              <a:buSzPts val="1800"/>
              <a:buChar char="●"/>
            </a:pPr>
            <a:r>
              <a:rPr lang="en"/>
              <a:t>Suspension between Sprung and unsprung masses are modelled as passive viscous dampers and spring element</a:t>
            </a:r>
            <a:endParaRPr/>
          </a:p>
          <a:p>
            <a:pPr indent="-342900" lvl="0" marL="457200" rtl="0" algn="l">
              <a:spcBef>
                <a:spcPts val="0"/>
              </a:spcBef>
              <a:spcAft>
                <a:spcPts val="0"/>
              </a:spcAft>
              <a:buSzPts val="1800"/>
              <a:buChar char="●"/>
            </a:pPr>
            <a:r>
              <a:rPr lang="en"/>
              <a:t>Tires are modelled as simple linear springs without damping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Vehicle Handling Model</a:t>
            </a:r>
            <a:endParaRPr/>
          </a:p>
        </p:txBody>
      </p:sp>
      <p:sp>
        <p:nvSpPr>
          <p:cNvPr id="87" name="Google Shape;87;p17"/>
          <p:cNvSpPr txBox="1"/>
          <p:nvPr>
            <p:ph idx="1" type="body"/>
          </p:nvPr>
        </p:nvSpPr>
        <p:spPr>
          <a:xfrm>
            <a:off x="311700" y="1225225"/>
            <a:ext cx="42603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7-DOF system: three degrees of freedom for the vehicle body in lateral and longitudinal motions as well as yaw motion (r) and one degree of freedom due to the rotational motion of each tire. </a:t>
            </a:r>
            <a:endParaRPr/>
          </a:p>
          <a:p>
            <a:pPr indent="-342900" lvl="0" marL="457200" rtl="0" algn="l">
              <a:spcBef>
                <a:spcPts val="0"/>
              </a:spcBef>
              <a:spcAft>
                <a:spcPts val="0"/>
              </a:spcAft>
              <a:buSzPts val="1800"/>
              <a:buChar char="●"/>
            </a:pPr>
            <a:r>
              <a:rPr lang="en"/>
              <a:t>In vehicle handling model, it is assumed that the vehicle is moving on a flat road.</a:t>
            </a:r>
            <a:endParaRPr/>
          </a:p>
        </p:txBody>
      </p:sp>
      <p:pic>
        <p:nvPicPr>
          <p:cNvPr id="88" name="Google Shape;88;p17"/>
          <p:cNvPicPr preferRelativeResize="0"/>
          <p:nvPr/>
        </p:nvPicPr>
        <p:blipFill>
          <a:blip r:embed="rId3">
            <a:alphaModFix/>
          </a:blip>
          <a:stretch>
            <a:fillRect/>
          </a:stretch>
        </p:blipFill>
        <p:spPr>
          <a:xfrm>
            <a:off x="4805300" y="1418613"/>
            <a:ext cx="4186299" cy="2967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Calspan Tire Model</a:t>
            </a:r>
            <a:endParaRPr/>
          </a:p>
        </p:txBody>
      </p:sp>
      <p:sp>
        <p:nvSpPr>
          <p:cNvPr id="94" name="Google Shape;94;p1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longitudinal and lateral forces generated by a tire are a function of the slip angle and longitudinal slip of the tire relative to the road.</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Inner loop : Roll Moment Rejection Loop</a:t>
            </a:r>
            <a:endParaRPr/>
          </a:p>
        </p:txBody>
      </p:sp>
      <p:sp>
        <p:nvSpPr>
          <p:cNvPr id="100" name="Google Shape;100;p19"/>
          <p:cNvSpPr txBox="1"/>
          <p:nvPr>
            <p:ph idx="1" type="body"/>
          </p:nvPr>
        </p:nvSpPr>
        <p:spPr>
          <a:xfrm>
            <a:off x="311700" y="1225225"/>
            <a:ext cx="5186400" cy="3354000"/>
          </a:xfrm>
          <a:prstGeom prst="rect">
            <a:avLst/>
          </a:prstGeom>
        </p:spPr>
        <p:txBody>
          <a:bodyPr anchorCtr="0" anchor="t" bIns="91425" lIns="91425" spcFirstLastPara="1" rIns="91425" wrap="square" tIns="91425">
            <a:normAutofit fontScale="85000" lnSpcReduction="10000"/>
          </a:bodyPr>
          <a:lstStyle/>
          <a:p>
            <a:pPr indent="0" lvl="0" marL="0" rtl="0" algn="just">
              <a:spcBef>
                <a:spcPts val="0"/>
              </a:spcBef>
              <a:spcAft>
                <a:spcPts val="0"/>
              </a:spcAft>
              <a:buNone/>
            </a:pPr>
            <a:r>
              <a:rPr lang="en"/>
              <a:t>D</a:t>
            </a:r>
            <a:r>
              <a:rPr lang="en"/>
              <a:t>uring cornering, a vehicle will produce a sideway force namely cornering force at the body center of gravity. </a:t>
            </a:r>
            <a:endParaRPr/>
          </a:p>
          <a:p>
            <a:pPr indent="0" lvl="0" marL="0" rtl="0" algn="just">
              <a:spcBef>
                <a:spcPts val="1200"/>
              </a:spcBef>
              <a:spcAft>
                <a:spcPts val="0"/>
              </a:spcAft>
              <a:buNone/>
            </a:pPr>
            <a:r>
              <a:rPr lang="en"/>
              <a:t>The cornering force generates roll moment to the roll center causing the body center of gravity to shift outward. </a:t>
            </a:r>
            <a:endParaRPr/>
          </a:p>
          <a:p>
            <a:pPr indent="0" lvl="0" marL="0" rtl="0" algn="just">
              <a:spcBef>
                <a:spcPts val="1200"/>
              </a:spcBef>
              <a:spcAft>
                <a:spcPts val="0"/>
              </a:spcAft>
              <a:buNone/>
            </a:pPr>
            <a:r>
              <a:rPr lang="en"/>
              <a:t>Shifting the body center of gravity causes a weight transfer from the inside toward the outside wheels. </a:t>
            </a:r>
            <a:endParaRPr/>
          </a:p>
          <a:p>
            <a:pPr indent="0" lvl="0" marL="0" rtl="0" algn="just">
              <a:spcBef>
                <a:spcPts val="1200"/>
              </a:spcBef>
              <a:spcAft>
                <a:spcPts val="1200"/>
              </a:spcAft>
              <a:buNone/>
            </a:pPr>
            <a:r>
              <a:rPr lang="en"/>
              <a:t>The two necessary forces to cancel out the unwanted roll moments are consider on the outside wheels whereas the forces at inside wheels are set to zero.</a:t>
            </a:r>
            <a:endParaRPr/>
          </a:p>
        </p:txBody>
      </p:sp>
      <p:pic>
        <p:nvPicPr>
          <p:cNvPr id="101" name="Google Shape;101;p19"/>
          <p:cNvPicPr preferRelativeResize="0"/>
          <p:nvPr/>
        </p:nvPicPr>
        <p:blipFill>
          <a:blip r:embed="rId3">
            <a:alphaModFix/>
          </a:blip>
          <a:stretch>
            <a:fillRect/>
          </a:stretch>
        </p:blipFill>
        <p:spPr>
          <a:xfrm>
            <a:off x="5907309" y="1225225"/>
            <a:ext cx="2727091" cy="3354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210250"/>
            <a:ext cx="8520600" cy="9570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Outer Loop : Stabilize heave and roll from steering inpu</a:t>
            </a:r>
            <a:r>
              <a:rPr lang="en"/>
              <a:t>t</a:t>
            </a:r>
            <a:endParaRPr/>
          </a:p>
        </p:txBody>
      </p:sp>
      <p:sp>
        <p:nvSpPr>
          <p:cNvPr id="107" name="Google Shape;107;p20"/>
          <p:cNvSpPr txBox="1"/>
          <p:nvPr>
            <p:ph idx="1" type="body"/>
          </p:nvPr>
        </p:nvSpPr>
        <p:spPr>
          <a:xfrm>
            <a:off x="311700" y="1261225"/>
            <a:ext cx="4106100" cy="3318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The outputs are vertical forces to stabilize body bounce (F</a:t>
            </a:r>
            <a:r>
              <a:rPr baseline="-25000" lang="en"/>
              <a:t>z</a:t>
            </a:r>
            <a:r>
              <a:rPr lang="en"/>
              <a:t>) and moment to stabilize roll (M</a:t>
            </a:r>
            <a:r>
              <a:rPr baseline="-25000" lang="en"/>
              <a:t>∅</a:t>
            </a:r>
            <a:r>
              <a:rPr lang="en"/>
              <a:t>) which are calculated using PID controllers.</a:t>
            </a:r>
            <a:endParaRPr/>
          </a:p>
          <a:p>
            <a:pPr indent="-342900" lvl="0" marL="457200" rtl="0" algn="l">
              <a:spcBef>
                <a:spcPts val="0"/>
              </a:spcBef>
              <a:spcAft>
                <a:spcPts val="0"/>
              </a:spcAft>
              <a:buSzPts val="1800"/>
              <a:buChar char="●"/>
            </a:pPr>
            <a:r>
              <a:rPr lang="en"/>
              <a:t>These forces and moments are then distributed into target forces calculated using decoupling transformation.</a:t>
            </a:r>
            <a:endParaRPr/>
          </a:p>
          <a:p>
            <a:pPr indent="0" lvl="0" marL="0" rtl="0" algn="l">
              <a:spcBef>
                <a:spcPts val="1200"/>
              </a:spcBef>
              <a:spcAft>
                <a:spcPts val="1200"/>
              </a:spcAft>
              <a:buNone/>
            </a:pPr>
            <a:r>
              <a:t/>
            </a:r>
            <a:endParaRPr/>
          </a:p>
        </p:txBody>
      </p:sp>
      <p:pic>
        <p:nvPicPr>
          <p:cNvPr id="108" name="Google Shape;108;p20"/>
          <p:cNvPicPr preferRelativeResize="0"/>
          <p:nvPr/>
        </p:nvPicPr>
        <p:blipFill rotWithShape="1">
          <a:blip r:embed="rId3">
            <a:alphaModFix/>
          </a:blip>
          <a:srcRect b="21459" l="-664" r="69177" t="14020"/>
          <a:stretch/>
        </p:blipFill>
        <p:spPr>
          <a:xfrm>
            <a:off x="4473851" y="1167250"/>
            <a:ext cx="3871749" cy="3087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Step Steer Test</a:t>
            </a:r>
            <a:endParaRPr/>
          </a:p>
        </p:txBody>
      </p:sp>
      <p:sp>
        <p:nvSpPr>
          <p:cNvPr id="114" name="Google Shape;114;p2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Steering Input:</a:t>
            </a:r>
            <a:endParaRPr/>
          </a:p>
        </p:txBody>
      </p:sp>
      <p:pic>
        <p:nvPicPr>
          <p:cNvPr id="115" name="Google Shape;115;p21"/>
          <p:cNvPicPr preferRelativeResize="0"/>
          <p:nvPr/>
        </p:nvPicPr>
        <p:blipFill>
          <a:blip r:embed="rId3">
            <a:alphaModFix/>
          </a:blip>
          <a:stretch>
            <a:fillRect/>
          </a:stretch>
        </p:blipFill>
        <p:spPr>
          <a:xfrm>
            <a:off x="2127250" y="1323748"/>
            <a:ext cx="7016749" cy="3156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