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Project%20all\Project%205%20-%20Aviation%20(6%20PM%20-%207%20PM)\Project%205%20-%20Aviation%20(6%20PM%20-%207%20PM)\Aviation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Project%20all\Project%205%20-%20Aviation%20(6%20PM%20-%207%20PM)\Project%205%20-%20Aviation%20(6%20PM%20-%207%20PM)\Aviation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Project%20all\Project%205%20-%20Aviation%20(6%20PM%20-%207%20PM)\Project%205%20-%20Aviation%20(6%20PM%20-%207%20PM)\Aviation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[Aviation_data.xlsx]KPI-1!PivotTable1</c:name>
    <c:fmtId val="9"/>
  </c:pivotSource>
  <c:chart>
    <c:autoTitleDeleted val="1"/>
    <c:pivotFmts>
      <c:pivotFmt>
        <c:idx val="0"/>
        <c:spPr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5.5555555555555558E-3"/>
              <c:y val="-4.6296296296296294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D1A12CE-E824-4DFC-BDB9-5BD705D10F20}" type="VALUE">
                  <a:rPr lang="en-US">
                    <a:solidFill>
                      <a:srgbClr val="0070C0"/>
                    </a:solidFill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spPr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3AD1B157-29E9-4967-A639-666E436BC212}" type="VALUE">
                  <a:rPr lang="en-US">
                    <a:solidFill>
                      <a:srgbClr val="0070C0"/>
                    </a:solidFill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5.5555555555555558E-3"/>
              <c:y val="-4.6296296296296294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D1A12CE-E824-4DFC-BDB9-5BD705D10F20}" type="VALUE">
                  <a:rPr lang="en-US">
                    <a:solidFill>
                      <a:srgbClr val="0070C0"/>
                    </a:solidFill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3AD1B157-29E9-4967-A639-666E436BC212}" type="VALUE">
                  <a:rPr lang="en-US">
                    <a:solidFill>
                      <a:srgbClr val="0070C0"/>
                    </a:solidFill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5.5555555555555558E-3"/>
              <c:y val="-4.6296296296296294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D1A12CE-E824-4DFC-BDB9-5BD705D10F20}" type="VALUE">
                  <a:rPr lang="en-US">
                    <a:solidFill>
                      <a:srgbClr val="0070C0"/>
                    </a:solidFill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3AD1B157-29E9-4967-A639-666E436BC212}" type="VALUE">
                  <a:rPr lang="en-US">
                    <a:solidFill>
                      <a:srgbClr val="0070C0"/>
                    </a:solidFill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17506144014819616"/>
          <c:y val="0.29080413815435147"/>
          <c:w val="0.77984052933961268"/>
          <c:h val="0.572233768493767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'KPI-1'!$C$10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C314-4CCA-A35A-268D9E73C6B1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C314-4CCA-A35A-268D9E73C6B1}"/>
              </c:ext>
            </c:extLst>
          </c:dPt>
          <c:dLbls>
            <c:dLbl>
              <c:idx val="0"/>
              <c:layout>
                <c:manualLayout>
                  <c:x val="5.5555555555555558E-3"/>
                  <c:y val="-4.6296296296296294E-3"/>
                </c:manualLayout>
              </c:layout>
              <c:tx>
                <c:rich>
                  <a:bodyPr/>
                  <a:lstStyle/>
                  <a:p>
                    <a:fld id="{8D1A12CE-E824-4DFC-BDB9-5BD705D10F20}" type="VALUE">
                      <a:rPr lang="en-US">
                        <a:solidFill>
                          <a:srgbClr val="0070C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314-4CCA-A35A-268D9E73C6B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AD1B157-29E9-4967-A639-666E436BC212}" type="VALUE">
                      <a:rPr lang="en-US">
                        <a:solidFill>
                          <a:srgbClr val="0070C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314-4CCA-A35A-268D9E73C6B1}"/>
                </c:ext>
              </c:extLst>
            </c:dLbl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'KPI-1'!$B$11:$B$13</c:f>
              <c:strCache>
                <c:ptCount val="2"/>
                <c:pt idx="0">
                  <c:v>Weekday</c:v>
                </c:pt>
                <c:pt idx="1">
                  <c:v>Weekend</c:v>
                </c:pt>
              </c:strCache>
            </c:strRef>
          </c:cat>
          <c:val>
            <c:numRef>
              <c:f>'KPI-1'!$C$11:$C$13</c:f>
              <c:numCache>
                <c:formatCode>General</c:formatCode>
                <c:ptCount val="2"/>
                <c:pt idx="0">
                  <c:v>770857</c:v>
                </c:pt>
                <c:pt idx="1">
                  <c:v>277718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314-4CCA-A35A-268D9E73C6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54227231"/>
        <c:axId val="1354236383"/>
      </c:barChart>
      <c:catAx>
        <c:axId val="1354227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rgbClr val="0070C0"/>
          </a:solidFill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4236383"/>
        <c:crosses val="autoZero"/>
        <c:auto val="1"/>
        <c:lblAlgn val="ctr"/>
        <c:lblOffset val="100"/>
        <c:noMultiLvlLbl val="0"/>
      </c:catAx>
      <c:valAx>
        <c:axId val="135423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accent1"/>
          </a:solidFill>
          <a:ln>
            <a:solidFill>
              <a:srgbClr val="0070C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4227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26000">
          <a:schemeClr val="accent1">
            <a:lumMod val="40000"/>
            <a:lumOff val="60000"/>
          </a:schemeClr>
        </a:gs>
        <a:gs pos="100000">
          <a:srgbClr val="00B0F0"/>
        </a:gs>
        <a:gs pos="100000">
          <a:schemeClr val="accent1">
            <a:lumMod val="60000"/>
          </a:schemeClr>
        </a:gs>
      </a:gsLst>
      <a:path path="circle">
        <a:fillToRect l="50000" t="130000" r="50000" b="-3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[Aviation_data.xlsx]Sheet1!PivotTable1</c:name>
    <c:fmtId val="3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1.4587888698314651E-2"/>
              <c:y val="-9.2592592592592587E-3"/>
            </c:manualLayout>
          </c:layout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0"/>
              <c:y val="6.9444444444444364E-2"/>
            </c:manualLayout>
          </c:layout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0"/>
              <c:y val="6.9444444444444364E-2"/>
            </c:manualLayout>
          </c:layout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1.4587888698314651E-2"/>
              <c:y val="-9.2592592592592587E-3"/>
            </c:manualLayout>
          </c:layout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1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0"/>
              <c:y val="6.9444444444444364E-2"/>
            </c:manualLayout>
          </c:layout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1.4587888698314651E-2"/>
              <c:y val="-9.2592592592592587E-3"/>
            </c:manualLayout>
          </c:layout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75780207458534E-2"/>
          <c:y val="7.407407407407407E-2"/>
          <c:w val="0.91793703821291706"/>
          <c:h val="0.744851268591426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AC86-4516-806D-9D7BA1D5FCDD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AC86-4516-806D-9D7BA1D5FCDD}"/>
              </c:ext>
            </c:extLst>
          </c:dPt>
          <c:dLbls>
            <c:dLbl>
              <c:idx val="6"/>
              <c:layout>
                <c:manualLayout>
                  <c:x val="0"/>
                  <c:y val="6.94444444444443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C86-4516-806D-9D7BA1D5FCDD}"/>
                </c:ext>
              </c:extLst>
            </c:dLbl>
            <c:dLbl>
              <c:idx val="10"/>
              <c:layout>
                <c:manualLayout>
                  <c:x val="1.4587888698314651E-2"/>
                  <c:y val="-9.25925925925925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C86-4516-806D-9D7BA1D5FCDD}"/>
                </c:ext>
              </c:extLst>
            </c:dLbl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Sheet1!$B$8:$B$19</c:f>
              <c:strCache>
                <c:ptCount val="11"/>
                <c:pt idx="0">
                  <c:v>Week-1</c:v>
                </c:pt>
                <c:pt idx="1">
                  <c:v>Week-10</c:v>
                </c:pt>
                <c:pt idx="2">
                  <c:v>Week-11</c:v>
                </c:pt>
                <c:pt idx="3">
                  <c:v>Week-2</c:v>
                </c:pt>
                <c:pt idx="4">
                  <c:v>Week-3</c:v>
                </c:pt>
                <c:pt idx="5">
                  <c:v>Week-4</c:v>
                </c:pt>
                <c:pt idx="6">
                  <c:v>Week-5</c:v>
                </c:pt>
                <c:pt idx="7">
                  <c:v>Week-6</c:v>
                </c:pt>
                <c:pt idx="8">
                  <c:v>Week-7</c:v>
                </c:pt>
                <c:pt idx="9">
                  <c:v>Week-8</c:v>
                </c:pt>
                <c:pt idx="10">
                  <c:v>Week-9</c:v>
                </c:pt>
              </c:strCache>
            </c:strRef>
          </c:cat>
          <c:val>
            <c:numRef>
              <c:f>Sheet1!$C$8:$C$19</c:f>
              <c:numCache>
                <c:formatCode>General</c:formatCode>
                <c:ptCount val="11"/>
                <c:pt idx="0">
                  <c:v>255873</c:v>
                </c:pt>
                <c:pt idx="1">
                  <c:v>607614</c:v>
                </c:pt>
                <c:pt idx="2">
                  <c:v>131598</c:v>
                </c:pt>
                <c:pt idx="3">
                  <c:v>608133</c:v>
                </c:pt>
                <c:pt idx="4">
                  <c:v>347162</c:v>
                </c:pt>
                <c:pt idx="5">
                  <c:v>248913</c:v>
                </c:pt>
                <c:pt idx="6">
                  <c:v>248074</c:v>
                </c:pt>
                <c:pt idx="7">
                  <c:v>384552</c:v>
                </c:pt>
                <c:pt idx="8">
                  <c:v>310684</c:v>
                </c:pt>
                <c:pt idx="9">
                  <c:v>494468</c:v>
                </c:pt>
                <c:pt idx="10">
                  <c:v>522956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C86-4516-806D-9D7BA1D5FCD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895055184"/>
        <c:axId val="895077648"/>
      </c:barChart>
      <c:catAx>
        <c:axId val="895055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077648"/>
        <c:crosses val="autoZero"/>
        <c:auto val="1"/>
        <c:lblAlgn val="ctr"/>
        <c:lblOffset val="100"/>
        <c:noMultiLvlLbl val="0"/>
      </c:catAx>
      <c:valAx>
        <c:axId val="895077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95055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5">
            <a:lumMod val="0"/>
            <a:lumOff val="100000"/>
          </a:schemeClr>
        </a:gs>
        <a:gs pos="0">
          <a:schemeClr val="accent5">
            <a:lumMod val="0"/>
            <a:lumOff val="100000"/>
          </a:schemeClr>
        </a:gs>
        <a:gs pos="100000">
          <a:schemeClr val="accent5">
            <a:lumMod val="100000"/>
          </a:schemeClr>
        </a:gs>
      </a:gsLst>
      <a:path path="circle">
        <a:fillToRect l="50000" t="-80000" r="50000" b="18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96988112139564"/>
          <c:y val="8.407620149345589E-2"/>
          <c:w val="0.8160242408060504"/>
          <c:h val="0.469778637946380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'KPI-4'!$C$24</c:f>
              <c:strCache>
                <c:ptCount val="1"/>
                <c:pt idx="0">
                  <c:v>Count of DEPARTURE_DELAY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'KPI-4'!$B$25:$B$33</c:f>
              <c:strCache>
                <c:ptCount val="9"/>
                <c:pt idx="0">
                  <c:v>AA</c:v>
                </c:pt>
                <c:pt idx="1">
                  <c:v>AS</c:v>
                </c:pt>
                <c:pt idx="2">
                  <c:v>B6</c:v>
                </c:pt>
                <c:pt idx="3">
                  <c:v>DL</c:v>
                </c:pt>
                <c:pt idx="4">
                  <c:v>HA</c:v>
                </c:pt>
                <c:pt idx="5">
                  <c:v>UA</c:v>
                </c:pt>
                <c:pt idx="6">
                  <c:v>US</c:v>
                </c:pt>
                <c:pt idx="7">
                  <c:v>VX</c:v>
                </c:pt>
                <c:pt idx="8">
                  <c:v>Grand Total</c:v>
                </c:pt>
              </c:strCache>
            </c:strRef>
          </c:cat>
          <c:val>
            <c:numRef>
              <c:f>'KPI-4'!$C$25:$C$33</c:f>
              <c:numCache>
                <c:formatCode>General</c:formatCode>
                <c:ptCount val="9"/>
                <c:pt idx="0">
                  <c:v>1528</c:v>
                </c:pt>
                <c:pt idx="1">
                  <c:v>1820</c:v>
                </c:pt>
                <c:pt idx="2">
                  <c:v>1085</c:v>
                </c:pt>
                <c:pt idx="3">
                  <c:v>1401</c:v>
                </c:pt>
                <c:pt idx="4">
                  <c:v>1057</c:v>
                </c:pt>
                <c:pt idx="5">
                  <c:v>1721</c:v>
                </c:pt>
                <c:pt idx="6">
                  <c:v>687</c:v>
                </c:pt>
                <c:pt idx="7">
                  <c:v>883</c:v>
                </c:pt>
                <c:pt idx="8">
                  <c:v>10182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01-4DE8-9702-1A4582974AC8}"/>
            </c:ext>
          </c:extLst>
        </c:ser>
        <c:ser>
          <c:idx val="1"/>
          <c:order val="1"/>
          <c:tx>
            <c:strRef>
              <c:f>'KPI-4'!$D$24</c:f>
              <c:strCache>
                <c:ptCount val="1"/>
                <c:pt idx="0">
                  <c:v>Count of ARRIVAL_DELAY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'KPI-4'!$B$25:$B$33</c:f>
              <c:strCache>
                <c:ptCount val="9"/>
                <c:pt idx="0">
                  <c:v>AA</c:v>
                </c:pt>
                <c:pt idx="1">
                  <c:v>AS</c:v>
                </c:pt>
                <c:pt idx="2">
                  <c:v>B6</c:v>
                </c:pt>
                <c:pt idx="3">
                  <c:v>DL</c:v>
                </c:pt>
                <c:pt idx="4">
                  <c:v>HA</c:v>
                </c:pt>
                <c:pt idx="5">
                  <c:v>UA</c:v>
                </c:pt>
                <c:pt idx="6">
                  <c:v>US</c:v>
                </c:pt>
                <c:pt idx="7">
                  <c:v>VX</c:v>
                </c:pt>
                <c:pt idx="8">
                  <c:v>Grand Total</c:v>
                </c:pt>
              </c:strCache>
            </c:strRef>
          </c:cat>
          <c:val>
            <c:numRef>
              <c:f>'KPI-4'!$D$25:$D$33</c:f>
              <c:numCache>
                <c:formatCode>General</c:formatCode>
                <c:ptCount val="9"/>
                <c:pt idx="0">
                  <c:v>1378</c:v>
                </c:pt>
                <c:pt idx="1">
                  <c:v>1708</c:v>
                </c:pt>
                <c:pt idx="2">
                  <c:v>1036</c:v>
                </c:pt>
                <c:pt idx="3">
                  <c:v>1332</c:v>
                </c:pt>
                <c:pt idx="4">
                  <c:v>785</c:v>
                </c:pt>
                <c:pt idx="5">
                  <c:v>2498</c:v>
                </c:pt>
                <c:pt idx="6">
                  <c:v>619</c:v>
                </c:pt>
                <c:pt idx="7">
                  <c:v>927</c:v>
                </c:pt>
                <c:pt idx="8">
                  <c:v>10283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01-4DE8-9702-1A4582974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93422624"/>
        <c:axId val="93427200"/>
      </c:barChart>
      <c:catAx>
        <c:axId val="9342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427200"/>
        <c:crosses val="autoZero"/>
        <c:auto val="1"/>
        <c:lblAlgn val="ctr"/>
        <c:lblOffset val="100"/>
        <c:noMultiLvlLbl val="0"/>
      </c:catAx>
      <c:valAx>
        <c:axId val="93427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42262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38100" cap="rnd" cmpd="sng" algn="ctr">
      <a:solidFill>
        <a:schemeClr val="accent2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9D98-12D6-4112-83EE-3C3848F146D7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EF1C-FEF9-43CC-85E3-70B96F186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81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9D98-12D6-4112-83EE-3C3848F146D7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EF1C-FEF9-43CC-85E3-70B96F186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93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9D98-12D6-4112-83EE-3C3848F146D7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EF1C-FEF9-43CC-85E3-70B96F186B8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8574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9D98-12D6-4112-83EE-3C3848F146D7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EF1C-FEF9-43CC-85E3-70B96F186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499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9D98-12D6-4112-83EE-3C3848F146D7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EF1C-FEF9-43CC-85E3-70B96F186B8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88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9D98-12D6-4112-83EE-3C3848F146D7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EF1C-FEF9-43CC-85E3-70B96F186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816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9D98-12D6-4112-83EE-3C3848F146D7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EF1C-FEF9-43CC-85E3-70B96F186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55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9D98-12D6-4112-83EE-3C3848F146D7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EF1C-FEF9-43CC-85E3-70B96F186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85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9D98-12D6-4112-83EE-3C3848F146D7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EF1C-FEF9-43CC-85E3-70B96F186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22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9D98-12D6-4112-83EE-3C3848F146D7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EF1C-FEF9-43CC-85E3-70B96F186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15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9D98-12D6-4112-83EE-3C3848F146D7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EF1C-FEF9-43CC-85E3-70B96F186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64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9D98-12D6-4112-83EE-3C3848F146D7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EF1C-FEF9-43CC-85E3-70B96F186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54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9D98-12D6-4112-83EE-3C3848F146D7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EF1C-FEF9-43CC-85E3-70B96F186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10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9D98-12D6-4112-83EE-3C3848F146D7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EF1C-FEF9-43CC-85E3-70B96F186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35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9D98-12D6-4112-83EE-3C3848F146D7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EF1C-FEF9-43CC-85E3-70B96F186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73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EF1C-FEF9-43CC-85E3-70B96F186B8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9D98-12D6-4112-83EE-3C3848F146D7}" type="datetimeFigureOut">
              <a:rPr lang="en-IN" smtClean="0"/>
              <a:t>08-10-2022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68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D9D98-12D6-4112-83EE-3C3848F146D7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5FEF1C-FEF9-43CC-85E3-70B96F186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15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5E5BE1-760D-6A21-A2E7-F43BC59ED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57670"/>
            <a:ext cx="9144000" cy="2700130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AutoNum type="arabicParenR"/>
            </a:pPr>
            <a:r>
              <a:rPr lang="en-IN" sz="9600" dirty="0">
                <a:latin typeface="+mj-lt"/>
              </a:rPr>
              <a:t>Weekday Vs Weekend total flights statistics</a:t>
            </a:r>
          </a:p>
          <a:p>
            <a:pPr marL="342900" indent="-342900" algn="l">
              <a:buAutoNum type="arabicParenR"/>
            </a:pPr>
            <a:endParaRPr lang="en-IN" sz="9600" dirty="0">
              <a:latin typeface="+mj-lt"/>
            </a:endParaRPr>
          </a:p>
          <a:p>
            <a:pPr marL="342900" indent="-342900" algn="l">
              <a:buAutoNum type="arabicParenR"/>
            </a:pPr>
            <a:r>
              <a:rPr lang="en-IN" sz="9600" dirty="0">
                <a:latin typeface="+mj-lt"/>
              </a:rPr>
              <a:t>Total number of cancelled flights for JetBlue Airways on first date of every month</a:t>
            </a:r>
          </a:p>
          <a:p>
            <a:pPr marL="342900" indent="-342900" algn="l">
              <a:buAutoNum type="arabicParenR"/>
            </a:pPr>
            <a:endParaRPr lang="en-IN" sz="9600" dirty="0">
              <a:latin typeface="+mj-lt"/>
            </a:endParaRPr>
          </a:p>
          <a:p>
            <a:pPr marL="342900" indent="-342900" algn="l">
              <a:buAutoNum type="arabicParenR"/>
            </a:pPr>
            <a:r>
              <a:rPr lang="en-IN" sz="9600" dirty="0">
                <a:latin typeface="+mj-lt"/>
              </a:rPr>
              <a:t>Week wise, State wise and City wise statistics of delay of flights with airline details</a:t>
            </a:r>
          </a:p>
          <a:p>
            <a:pPr marL="342900" indent="-342900" algn="l">
              <a:buAutoNum type="arabicParenR"/>
            </a:pPr>
            <a:endParaRPr lang="en-IN" sz="9600" dirty="0">
              <a:latin typeface="+mj-lt"/>
            </a:endParaRPr>
          </a:p>
          <a:p>
            <a:pPr marL="342900" indent="-342900" algn="l">
              <a:buAutoNum type="arabicParenR"/>
            </a:pPr>
            <a:r>
              <a:rPr lang="en-IN" sz="9600" dirty="0">
                <a:latin typeface="+mj-lt"/>
              </a:rPr>
              <a:t>Number of airlines with No departure/arrival delay with distance covered between 2500 and 3000</a:t>
            </a:r>
          </a:p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C5FA26-35BF-A331-D31F-5FEEEC6D0719}"/>
              </a:ext>
            </a:extLst>
          </p:cNvPr>
          <p:cNvSpPr/>
          <p:nvPr/>
        </p:nvSpPr>
        <p:spPr>
          <a:xfrm>
            <a:off x="1033670" y="175591"/>
            <a:ext cx="8216348" cy="1232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3600" b="1" dirty="0">
                <a:ln/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Domain : Aviation</a:t>
            </a:r>
            <a:br>
              <a:rPr lang="en-IN" sz="2800" b="1" dirty="0">
                <a:ln/>
                <a:solidFill>
                  <a:schemeClr val="accent4"/>
                </a:solidFill>
                <a:latin typeface="+mj-lt"/>
              </a:rPr>
            </a:br>
            <a:r>
              <a:rPr lang="en-IN" sz="3200" b="1" dirty="0">
                <a:ln/>
                <a:solidFill>
                  <a:srgbClr val="0070C0"/>
                </a:solidFill>
                <a:latin typeface="Arial Rounded MT Bold" panose="020F0704030504030204" pitchFamily="34" charset="0"/>
              </a:rPr>
              <a:t>Project Name: Flight Delay Analysis</a:t>
            </a:r>
            <a:endParaRPr lang="en-IN" sz="2800" b="1" dirty="0">
              <a:ln/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7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58479A-03DD-33E7-0E34-CADBD93A4D2B}"/>
              </a:ext>
            </a:extLst>
          </p:cNvPr>
          <p:cNvSpPr/>
          <p:nvPr/>
        </p:nvSpPr>
        <p:spPr>
          <a:xfrm>
            <a:off x="437321" y="145774"/>
            <a:ext cx="8799443" cy="503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AutoNum type="arabicParenR"/>
            </a:pPr>
            <a:r>
              <a:rPr lang="en-IN" sz="2400" b="1" dirty="0">
                <a:latin typeface="+mj-lt"/>
              </a:rPr>
              <a:t>Weekday Vs Weekend total flights statistics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8B6F9B4-3F55-7FE0-AAC2-BEBADBA959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0709406"/>
              </p:ext>
            </p:extLst>
          </p:nvPr>
        </p:nvGraphicFramePr>
        <p:xfrm>
          <a:off x="172277" y="795751"/>
          <a:ext cx="3472070" cy="1510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CE5173-E04A-B21C-332A-F4853EAB6DEF}"/>
              </a:ext>
            </a:extLst>
          </p:cNvPr>
          <p:cNvSpPr txBox="1"/>
          <p:nvPr/>
        </p:nvSpPr>
        <p:spPr>
          <a:xfrm>
            <a:off x="3644347" y="490715"/>
            <a:ext cx="584420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sz="1400" b="1" i="0" dirty="0">
                <a:solidFill>
                  <a:srgbClr val="002060"/>
                </a:solidFill>
                <a:effectLst/>
                <a:latin typeface="Segoe UI" panose="020B0502040204020203" pitchFamily="34" charset="0"/>
              </a:rPr>
            </a:br>
            <a:r>
              <a:rPr lang="en-US" sz="1400" b="1" i="0" dirty="0">
                <a:solidFill>
                  <a:srgbClr val="002060"/>
                </a:solidFill>
                <a:effectLst/>
                <a:latin typeface="Segoe UI" panose="020B0502040204020203" pitchFamily="34" charset="0"/>
              </a:rPr>
              <a:t>1) Weekday had 7,70,857 Total Flights and Weekend had 2,77,718.﻿﻿﻿﻿</a:t>
            </a:r>
            <a:endParaRPr lang="en-US" sz="1400" b="0" i="0" dirty="0">
              <a:solidFill>
                <a:srgbClr val="002060"/>
              </a:solidFill>
              <a:effectLst/>
              <a:latin typeface="Segoe UI" panose="020B0502040204020203" pitchFamily="34" charset="0"/>
            </a:endParaRPr>
          </a:p>
          <a:p>
            <a:pPr algn="l"/>
            <a:br>
              <a:rPr lang="en-US" sz="1400" b="0" i="0" dirty="0">
                <a:solidFill>
                  <a:srgbClr val="002060"/>
                </a:solidFill>
                <a:effectLst/>
                <a:latin typeface="Segoe UI" panose="020B0502040204020203" pitchFamily="34" charset="0"/>
              </a:rPr>
            </a:br>
            <a:endParaRPr lang="en-US" sz="1400" b="0" i="0" dirty="0">
              <a:solidFill>
                <a:srgbClr val="00206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400" b="1" i="0" dirty="0">
                <a:solidFill>
                  <a:srgbClr val="002060"/>
                </a:solidFill>
                <a:effectLst/>
                <a:latin typeface="Segoe UI" panose="020B0502040204020203" pitchFamily="34" charset="0"/>
              </a:rPr>
              <a:t>2) Total Flights for Weekday (7,70,857) was higher than Weekend (2,77,718).﻿﻿</a:t>
            </a:r>
            <a:endParaRPr lang="en-US" sz="1400" b="0" i="0" dirty="0">
              <a:solidFill>
                <a:srgbClr val="00206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400" b="1" i="0" dirty="0">
                <a:solidFill>
                  <a:srgbClr val="002060"/>
                </a:solidFill>
                <a:effectLst/>
                <a:latin typeface="Segoe UI" panose="020B0502040204020203" pitchFamily="34" charset="0"/>
              </a:rPr>
              <a:t>﻿﻿</a:t>
            </a:r>
            <a:endParaRPr lang="en-US" sz="1400" b="0" i="0" dirty="0">
              <a:solidFill>
                <a:srgbClr val="00206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400" b="1" i="0" dirty="0">
                <a:solidFill>
                  <a:srgbClr val="002060"/>
                </a:solidFill>
                <a:effectLst/>
                <a:latin typeface="Segoe UI" panose="020B0502040204020203" pitchFamily="34" charset="0"/>
              </a:rPr>
              <a:t>﻿3) ﻿Weekday has contributed around 73.51% of Total Flights.﻿﻿</a:t>
            </a:r>
            <a:endParaRPr lang="en-US" sz="1400" b="0" i="0" dirty="0">
              <a:solidFill>
                <a:srgbClr val="00206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524592-7858-8E8F-8D81-1008310F375A}"/>
              </a:ext>
            </a:extLst>
          </p:cNvPr>
          <p:cNvSpPr/>
          <p:nvPr/>
        </p:nvSpPr>
        <p:spPr>
          <a:xfrm>
            <a:off x="39755" y="2452991"/>
            <a:ext cx="6149009" cy="1974574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4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1)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﻿At </a:t>
            </a:r>
            <a:r>
              <a:rPr lang="en-US" sz="14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1,63,836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Southwest Airlines Co. had the highest Weekday Flights and was </a:t>
            </a:r>
            <a:r>
              <a:rPr lang="en-US" sz="14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2,029.95% 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higher than Virgin America, which had the lowest Weekday Flights at </a:t>
            </a:r>
            <a:r>
              <a:rPr lang="en-US" sz="14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7,692.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﻿﻿</a:t>
            </a:r>
          </a:p>
          <a:p>
            <a:pPr algn="l"/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</a:p>
          <a:p>
            <a:pPr algn="l"/>
            <a:r>
              <a:rPr lang="en-US" sz="14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2)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﻿Southwest Airlines Co. accounted for </a:t>
            </a:r>
            <a:r>
              <a:rPr lang="en-US" sz="14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21.25% 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of Weekday Flights.﻿﻿</a:t>
            </a:r>
          </a:p>
          <a:p>
            <a:pPr algn="l"/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﻿﻿</a:t>
            </a:r>
          </a:p>
          <a:p>
            <a:pPr algn="l"/>
            <a:r>
              <a:rPr lang="en-US" sz="14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﻿3)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﻿Across all </a:t>
            </a:r>
            <a:r>
              <a:rPr lang="en-US" sz="14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14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Airline, Weekday Flights ranged from </a:t>
            </a:r>
            <a:r>
              <a:rPr lang="en-US" sz="14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7,692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to </a:t>
            </a:r>
            <a:r>
              <a:rPr lang="en-US" sz="14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1,63,836.</a:t>
            </a:r>
            <a:endParaRPr lang="en-US" sz="14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61C472-A5AF-79BE-A5AF-81C018B5A924}"/>
              </a:ext>
            </a:extLst>
          </p:cNvPr>
          <p:cNvSpPr/>
          <p:nvPr/>
        </p:nvSpPr>
        <p:spPr>
          <a:xfrm>
            <a:off x="39755" y="4638261"/>
            <a:ext cx="6149009" cy="2219739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4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1)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﻿At </a:t>
            </a:r>
            <a:r>
              <a:rPr lang="en-US" sz="14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57,750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Southwest Airlines Co. had the highest Weekend Flights and was </a:t>
            </a:r>
            <a:r>
              <a:rPr lang="en-US" sz="14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2,030.21%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higher than Virgin America, which had the lowest Weekend Flights at </a:t>
            </a:r>
            <a:r>
              <a:rPr lang="en-US" sz="14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2,711.﻿﻿</a:t>
            </a:r>
            <a:endParaRPr lang="en-US" sz="14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﻿﻿</a:t>
            </a:r>
          </a:p>
          <a:p>
            <a:pPr algn="l"/>
            <a:r>
              <a:rPr lang="en-US" sz="14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2)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﻿﻿Southwest Airlines Co. accounted for </a:t>
            </a:r>
            <a:r>
              <a:rPr lang="en-US" sz="14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20.79%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of Weekend Flights.﻿﻿</a:t>
            </a:r>
          </a:p>
          <a:p>
            <a:pPr algn="l"/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﻿﻿</a:t>
            </a:r>
          </a:p>
          <a:p>
            <a:pPr algn="l"/>
            <a:r>
              <a:rPr lang="en-US" sz="14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3)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﻿﻿Across all 14 Airlines, Weekend Flights ranged from </a:t>
            </a:r>
            <a:r>
              <a:rPr lang="en-US" sz="14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2,711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to </a:t>
            </a:r>
            <a:r>
              <a:rPr lang="en-US" sz="14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57,750.</a:t>
            </a:r>
            <a:endParaRPr lang="en-US" sz="14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753B07-4E74-F981-F977-BA25CEE1B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6" y="2306597"/>
            <a:ext cx="5844209" cy="2244807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69F136-F741-0857-89D6-55900230C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6" y="4614497"/>
            <a:ext cx="5844209" cy="2219739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9593C59E-D10D-0616-7457-B834406652FF}"/>
              </a:ext>
            </a:extLst>
          </p:cNvPr>
          <p:cNvSpPr/>
          <p:nvPr/>
        </p:nvSpPr>
        <p:spPr>
          <a:xfrm>
            <a:off x="5539409" y="3278256"/>
            <a:ext cx="649355" cy="3014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297484E-47E8-362C-6687-8B2B8F9399BC}"/>
              </a:ext>
            </a:extLst>
          </p:cNvPr>
          <p:cNvSpPr/>
          <p:nvPr/>
        </p:nvSpPr>
        <p:spPr>
          <a:xfrm>
            <a:off x="5539408" y="5573622"/>
            <a:ext cx="649355" cy="30148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78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9B5CF6B-7D92-848F-7B80-1201074BCAA0}"/>
              </a:ext>
            </a:extLst>
          </p:cNvPr>
          <p:cNvSpPr/>
          <p:nvPr/>
        </p:nvSpPr>
        <p:spPr>
          <a:xfrm flipH="1">
            <a:off x="159025" y="119270"/>
            <a:ext cx="9117496" cy="728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AutoNum type="arabicParenR"/>
            </a:pPr>
            <a:r>
              <a:rPr lang="en-IN" sz="1800">
                <a:latin typeface="+mj-lt"/>
              </a:rPr>
              <a:t>Total number of cancelled flights for JetBlue Airways on first date of every month</a:t>
            </a:r>
            <a:endParaRPr lang="en-IN" sz="1800" dirty="0">
              <a:latin typeface="+mj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D42C68E-A26D-A3FA-376C-D5068255893F}"/>
              </a:ext>
            </a:extLst>
          </p:cNvPr>
          <p:cNvSpPr/>
          <p:nvPr/>
        </p:nvSpPr>
        <p:spPr>
          <a:xfrm>
            <a:off x="666657" y="4413375"/>
            <a:ext cx="10858686" cy="2442573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l">
              <a:buAutoNum type="arabicParenR"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</a:rPr>
              <a:t>Total flights cancelled by JetBlue Airways are </a:t>
            </a:r>
            <a:r>
              <a:rPr lang="en-US" sz="1800" b="1" i="0" dirty="0">
                <a:solidFill>
                  <a:srgbClr val="252423"/>
                </a:solidFill>
                <a:effectLst/>
                <a:latin typeface="Calibri" panose="020F0502020204030204" pitchFamily="34" charset="0"/>
              </a:rPr>
              <a:t>55.</a:t>
            </a:r>
          </a:p>
          <a:p>
            <a:pPr marL="342900" indent="-342900" algn="l">
              <a:buAutoNum type="arabicParenR"/>
            </a:pP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800" b="1" i="0" dirty="0">
                <a:solidFill>
                  <a:srgbClr val="252423"/>
                </a:solidFill>
                <a:effectLst/>
                <a:latin typeface="Calibri" panose="020F0502020204030204" pitchFamily="34" charset="0"/>
              </a:rPr>
              <a:t>2)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</a:rPr>
              <a:t> If we observe flights cancelled are in only weekends in 2nd and 3rd month.</a:t>
            </a:r>
          </a:p>
          <a:p>
            <a:pPr algn="l"/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800" b="1" i="0" dirty="0">
                <a:solidFill>
                  <a:srgbClr val="252423"/>
                </a:solidFill>
                <a:effectLst/>
                <a:latin typeface="Calibri" panose="020F0502020204030204" pitchFamily="34" charset="0"/>
              </a:rPr>
              <a:t>3)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</a:rPr>
              <a:t> In the 2nd month the cancelled flights are around </a:t>
            </a:r>
            <a:r>
              <a:rPr lang="en-US" sz="1800" b="1" i="0" dirty="0">
                <a:solidFill>
                  <a:srgbClr val="252423"/>
                </a:solidFill>
                <a:effectLst/>
                <a:latin typeface="Calibri" panose="020F0502020204030204" pitchFamily="34" charset="0"/>
              </a:rPr>
              <a:t>76%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</a:rPr>
              <a:t> which are considered to be the highest cancelled flights than the 3rd month which is </a:t>
            </a:r>
            <a:r>
              <a:rPr lang="en-US" sz="1800" b="1" i="0" dirty="0">
                <a:solidFill>
                  <a:srgbClr val="252423"/>
                </a:solidFill>
                <a:effectLst/>
                <a:latin typeface="Calibri" panose="020F0502020204030204" pitchFamily="34" charset="0"/>
              </a:rPr>
              <a:t>24%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</a:rPr>
              <a:t>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D524F5-B2A3-1DDC-8F78-0B8B3AF9E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7" y="1035097"/>
            <a:ext cx="4956313" cy="31913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B7B520-0AFD-2C06-E4E4-B2F5E8876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44011"/>
            <a:ext cx="5372285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5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71DC88-B6DB-250C-FB78-58F6B0DD052C}"/>
              </a:ext>
            </a:extLst>
          </p:cNvPr>
          <p:cNvSpPr/>
          <p:nvPr/>
        </p:nvSpPr>
        <p:spPr>
          <a:xfrm>
            <a:off x="159025" y="79508"/>
            <a:ext cx="10124662" cy="490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AutoNum type="arabicParenR"/>
            </a:pPr>
            <a:r>
              <a:rPr lang="en-IN" sz="1800" dirty="0">
                <a:latin typeface="+mj-lt"/>
              </a:rPr>
              <a:t>Week wise, State wise and City wise statistics of delay of flights with airline details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98F2CF-1506-20B1-B711-730A7FBE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70" y="3803373"/>
            <a:ext cx="6149007" cy="305462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AF792A-BC9B-8F6E-554F-DB2D1C74369F}"/>
              </a:ext>
            </a:extLst>
          </p:cNvPr>
          <p:cNvSpPr/>
          <p:nvPr/>
        </p:nvSpPr>
        <p:spPr>
          <a:xfrm>
            <a:off x="159025" y="3849758"/>
            <a:ext cx="3008245" cy="3008242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1) </a:t>
            </a:r>
            <a:r>
              <a:rPr lang="en-US" sz="1400" dirty="0"/>
              <a:t>At </a:t>
            </a:r>
            <a:r>
              <a:rPr lang="en-US" sz="1400" b="1" dirty="0">
                <a:solidFill>
                  <a:schemeClr val="accent6"/>
                </a:solidFill>
              </a:rPr>
              <a:t>26,838</a:t>
            </a:r>
            <a:r>
              <a:rPr lang="en-US" sz="1400" dirty="0"/>
              <a:t> Southwest Airlines Co. had the highest Delays and was </a:t>
            </a:r>
            <a:r>
              <a:rPr lang="en-US" sz="1400" b="1" dirty="0">
                <a:solidFill>
                  <a:schemeClr val="accent6"/>
                </a:solidFill>
              </a:rPr>
              <a:t>3,483 </a:t>
            </a:r>
            <a:r>
              <a:rPr lang="en-US" sz="1400" dirty="0">
                <a:solidFill>
                  <a:schemeClr val="tx1"/>
                </a:solidFill>
              </a:rPr>
              <a:t>Which is </a:t>
            </a:r>
            <a:r>
              <a:rPr lang="en-US" sz="1400" b="1" dirty="0"/>
              <a:t>18%</a:t>
            </a:r>
            <a:r>
              <a:rPr lang="en-US" sz="1400" dirty="0"/>
              <a:t> higher than Virgin America, which had the lowest Delays at </a:t>
            </a:r>
            <a:r>
              <a:rPr lang="en-US" sz="1400" b="1" dirty="0"/>
              <a:t>749</a:t>
            </a:r>
            <a:r>
              <a:rPr lang="en-US" sz="1400" dirty="0"/>
              <a:t>.﻿﻿</a:t>
            </a:r>
          </a:p>
          <a:p>
            <a:r>
              <a:rPr lang="en-US" sz="1400" dirty="0"/>
              <a:t>﻿﻿</a:t>
            </a:r>
          </a:p>
          <a:p>
            <a:r>
              <a:rPr lang="en-US" sz="1400" dirty="0"/>
              <a:t>﻿﻿</a:t>
            </a:r>
            <a:r>
              <a:rPr lang="en-US" sz="1400" b="1" dirty="0"/>
              <a:t>2)</a:t>
            </a:r>
            <a:r>
              <a:rPr lang="en-US" sz="1400" dirty="0"/>
              <a:t> Southwest Airlines Co. accounted for </a:t>
            </a:r>
            <a:r>
              <a:rPr lang="en-US" sz="1400" b="1" dirty="0"/>
              <a:t>21.96%</a:t>
            </a:r>
            <a:r>
              <a:rPr lang="en-US" sz="1400" dirty="0"/>
              <a:t> of Delays.﻿﻿</a:t>
            </a:r>
          </a:p>
          <a:p>
            <a:r>
              <a:rPr lang="en-US" sz="1400" dirty="0"/>
              <a:t>﻿﻿</a:t>
            </a:r>
          </a:p>
          <a:p>
            <a:r>
              <a:rPr lang="en-US" sz="1400" b="1" dirty="0"/>
              <a:t>3)</a:t>
            </a:r>
            <a:r>
              <a:rPr lang="en-US" sz="1400" dirty="0"/>
              <a:t> ﻿﻿Across all </a:t>
            </a:r>
            <a:r>
              <a:rPr lang="en-US" sz="1400" b="1" dirty="0"/>
              <a:t>14</a:t>
            </a:r>
            <a:r>
              <a:rPr lang="en-US" sz="1400" dirty="0"/>
              <a:t> Airlines, Delays ranged from </a:t>
            </a:r>
            <a:r>
              <a:rPr lang="en-US" sz="1400" b="1" dirty="0"/>
              <a:t>749 </a:t>
            </a:r>
            <a:r>
              <a:rPr lang="en-US" sz="1400" dirty="0"/>
              <a:t>to </a:t>
            </a:r>
            <a:r>
              <a:rPr lang="en-US" sz="1400" b="1" dirty="0"/>
              <a:t>26,838</a:t>
            </a:r>
            <a:r>
              <a:rPr lang="en-US" sz="1400" dirty="0"/>
              <a:t>.﻿﻿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BD0EA7-0B16-FB09-AEBA-7FD481923328}"/>
              </a:ext>
            </a:extLst>
          </p:cNvPr>
          <p:cNvSpPr/>
          <p:nvPr/>
        </p:nvSpPr>
        <p:spPr>
          <a:xfrm>
            <a:off x="9316280" y="3763616"/>
            <a:ext cx="2875720" cy="3087756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u="sng" dirty="0"/>
              <a:t>Conclusion- </a:t>
            </a:r>
          </a:p>
          <a:p>
            <a:r>
              <a:rPr lang="en-US" sz="1400" u="sng" dirty="0"/>
              <a:t>1.  </a:t>
            </a:r>
            <a:r>
              <a:rPr lang="en-US" sz="1400" dirty="0"/>
              <a:t>Spirit airlines delayed the most due to airline delay and Southwest Airlines co. cancelled the most due to bad weather. </a:t>
            </a:r>
          </a:p>
          <a:p>
            <a:r>
              <a:rPr lang="en-US" sz="1400" dirty="0"/>
              <a:t>2.    Mostly all airlines got cancelled due to        bad weather. </a:t>
            </a:r>
          </a:p>
          <a:p>
            <a:r>
              <a:rPr lang="en-US" sz="1400" dirty="0"/>
              <a:t>3.    According to the state, on an average max. delays were in Delaware(DE) because it is a small regional airport</a:t>
            </a:r>
            <a:r>
              <a:rPr lang="en-US" sz="1600" dirty="0"/>
              <a:t>.</a:t>
            </a:r>
            <a:endParaRPr lang="en-IN" sz="1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6EBAF35-8F7D-19DC-6908-EB181F9C633D}"/>
              </a:ext>
            </a:extLst>
          </p:cNvPr>
          <p:cNvSpPr/>
          <p:nvPr/>
        </p:nvSpPr>
        <p:spPr>
          <a:xfrm>
            <a:off x="9710113" y="622850"/>
            <a:ext cx="2481886" cy="824943"/>
          </a:xfrm>
          <a:prstGeom prst="round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***Airlines Wise Details***</a:t>
            </a:r>
          </a:p>
          <a:p>
            <a:r>
              <a:rPr lang="en-US" sz="1200" dirty="0"/>
              <a:t>Virgin </a:t>
            </a:r>
            <a:r>
              <a:rPr lang="en-US" sz="1200" dirty="0" err="1"/>
              <a:t>america</a:t>
            </a:r>
            <a:r>
              <a:rPr lang="en-US" sz="1200" dirty="0"/>
              <a:t> has less delays </a:t>
            </a:r>
            <a:r>
              <a:rPr lang="en-US" sz="1200" b="1" u="sng" dirty="0" err="1"/>
              <a:t>i.e</a:t>
            </a:r>
            <a:r>
              <a:rPr lang="en-US" sz="1200" b="1" u="sng" dirty="0"/>
              <a:t> 24002 </a:t>
            </a:r>
            <a:r>
              <a:rPr lang="en-US" sz="1200" dirty="0"/>
              <a:t>Southwest airlines has max delays </a:t>
            </a:r>
            <a:r>
              <a:rPr lang="en-US" sz="1200" b="1" u="sng" dirty="0" err="1"/>
              <a:t>i.e</a:t>
            </a:r>
            <a:r>
              <a:rPr lang="en-US" sz="1200" b="1" u="sng" dirty="0"/>
              <a:t> 636422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5A4E3-481F-5F44-99D1-C50A7C722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615" y="1577008"/>
            <a:ext cx="2915480" cy="2179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BD0343-1E99-23A0-80E9-33B9DBFF2AB5}"/>
              </a:ext>
            </a:extLst>
          </p:cNvPr>
          <p:cNvSpPr/>
          <p:nvPr/>
        </p:nvSpPr>
        <p:spPr>
          <a:xfrm>
            <a:off x="3684103" y="619534"/>
            <a:ext cx="3008245" cy="82826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***CITY WISE Details***</a:t>
            </a:r>
          </a:p>
          <a:p>
            <a:pPr algn="ctr"/>
            <a:r>
              <a:rPr lang="en-US" sz="1100" b="1" dirty="0"/>
              <a:t> </a:t>
            </a:r>
          </a:p>
          <a:p>
            <a:pPr algn="ctr"/>
            <a:r>
              <a:rPr lang="en-US" sz="1100" dirty="0"/>
              <a:t>Chicago city has max delays </a:t>
            </a:r>
            <a:r>
              <a:rPr lang="en-US" sz="1100" b="1" u="sng" dirty="0"/>
              <a:t>– 371867</a:t>
            </a:r>
          </a:p>
          <a:p>
            <a:pPr algn="ctr"/>
            <a:r>
              <a:rPr lang="en-US" sz="1100" dirty="0"/>
              <a:t>Below Mention cities has </a:t>
            </a:r>
            <a:r>
              <a:rPr lang="en-US" sz="1100" b="1" dirty="0"/>
              <a:t>no delay </a:t>
            </a:r>
            <a:r>
              <a:rPr lang="en-US" sz="1100" dirty="0"/>
              <a:t>in flights</a:t>
            </a:r>
            <a:endParaRPr lang="en-IN" sz="1100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1D3F1A6-7C4B-1D79-37D1-78B6FFBE6D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2053521"/>
              </p:ext>
            </p:extLst>
          </p:nvPr>
        </p:nvGraphicFramePr>
        <p:xfrm>
          <a:off x="0" y="1577009"/>
          <a:ext cx="3485323" cy="2226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472BF4-8F96-A2D6-0B31-D97A11FC0F28}"/>
              </a:ext>
            </a:extLst>
          </p:cNvPr>
          <p:cNvSpPr/>
          <p:nvPr/>
        </p:nvSpPr>
        <p:spPr>
          <a:xfrm>
            <a:off x="0" y="619533"/>
            <a:ext cx="3670852" cy="957475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***WEEK WISE Details*** </a:t>
            </a:r>
          </a:p>
          <a:p>
            <a:pPr algn="ctr"/>
            <a:endParaRPr lang="en-US" sz="1100" b="1" dirty="0"/>
          </a:p>
          <a:p>
            <a:r>
              <a:rPr lang="en-US" sz="1100" dirty="0"/>
              <a:t> In week 11 - Virgin </a:t>
            </a:r>
            <a:r>
              <a:rPr lang="en-US" sz="1100" dirty="0" err="1"/>
              <a:t>america</a:t>
            </a:r>
            <a:r>
              <a:rPr lang="en-US" sz="1100" dirty="0"/>
              <a:t> has least delays </a:t>
            </a:r>
            <a:r>
              <a:rPr lang="en-US" sz="1100" b="1" u="sng" dirty="0" err="1"/>
              <a:t>i.e</a:t>
            </a:r>
            <a:r>
              <a:rPr lang="en-US" sz="1100" b="1" u="sng" dirty="0"/>
              <a:t> 247 </a:t>
            </a:r>
            <a:r>
              <a:rPr lang="en-US" sz="1100" dirty="0"/>
              <a:t>And In week 10 - Delta airlines Inc. has most delays</a:t>
            </a:r>
            <a:r>
              <a:rPr lang="en-US" sz="1100" b="1" u="sng" dirty="0"/>
              <a:t> </a:t>
            </a:r>
            <a:r>
              <a:rPr lang="en-US" sz="1100" b="1" u="sng" dirty="0" err="1"/>
              <a:t>i.e</a:t>
            </a:r>
            <a:r>
              <a:rPr lang="en-US" sz="1100" b="1" u="sng" dirty="0"/>
              <a:t> 92056</a:t>
            </a:r>
            <a:endParaRPr lang="en-IN" sz="11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9493F8-DF33-6A27-C2B8-7C947EF59239}"/>
              </a:ext>
            </a:extLst>
          </p:cNvPr>
          <p:cNvSpPr/>
          <p:nvPr/>
        </p:nvSpPr>
        <p:spPr>
          <a:xfrm>
            <a:off x="6798365" y="609596"/>
            <a:ext cx="2805732" cy="838198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***STATE WISE Details*** </a:t>
            </a:r>
          </a:p>
          <a:p>
            <a:pPr algn="ctr"/>
            <a:endParaRPr lang="en-US" sz="1100" b="1" dirty="0"/>
          </a:p>
          <a:p>
            <a:r>
              <a:rPr lang="en-US" sz="1100" dirty="0"/>
              <a:t>Tx state has maximum delays – </a:t>
            </a:r>
            <a:r>
              <a:rPr lang="en-US" sz="1100" b="1" u="sng" dirty="0"/>
              <a:t>530185</a:t>
            </a:r>
          </a:p>
          <a:p>
            <a:r>
              <a:rPr lang="en-US" sz="1100" dirty="0"/>
              <a:t>AS state has minimum flights delays </a:t>
            </a:r>
            <a:r>
              <a:rPr lang="en-US" sz="1100" b="1" u="sng" dirty="0"/>
              <a:t>– 267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CDB920-F998-AF56-7B72-1868468E0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65" y="1542220"/>
            <a:ext cx="2805732" cy="22263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D5A997-D792-51D4-28DE-BDF885F80B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114" y="1530622"/>
            <a:ext cx="2481886" cy="22263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330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7B8E37-2E94-299E-C39F-C3169C99B909}"/>
              </a:ext>
            </a:extLst>
          </p:cNvPr>
          <p:cNvSpPr/>
          <p:nvPr/>
        </p:nvSpPr>
        <p:spPr>
          <a:xfrm>
            <a:off x="132522" y="132522"/>
            <a:ext cx="9104243" cy="781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AutoNum type="arabicParenR"/>
            </a:pPr>
            <a:endParaRPr lang="en-IN" sz="1800" dirty="0">
              <a:latin typeface="+mj-lt"/>
            </a:endParaRPr>
          </a:p>
          <a:p>
            <a:pPr marL="342900" indent="-342900" algn="l">
              <a:buAutoNum type="arabicParenR"/>
            </a:pPr>
            <a:r>
              <a:rPr lang="en-IN" sz="1800" dirty="0">
                <a:latin typeface="+mj-lt"/>
              </a:rPr>
              <a:t>Number of airlines with No departure/arrival delay with distance covered between 2500 and 3000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51E62-B52A-AF53-78DC-8677D173F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3813313"/>
            <a:ext cx="2756452" cy="3044687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99A45DF-0826-F988-54B3-175376DAF3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311199"/>
              </p:ext>
            </p:extLst>
          </p:nvPr>
        </p:nvGraphicFramePr>
        <p:xfrm>
          <a:off x="132522" y="1140452"/>
          <a:ext cx="7988207" cy="2672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B1C1447-BADB-D74C-E2D4-7DC6D0ADA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35" y="3914130"/>
            <a:ext cx="9104243" cy="294386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7DE710-33BE-CBEC-4684-3791A263CED9}"/>
              </a:ext>
            </a:extLst>
          </p:cNvPr>
          <p:cNvSpPr/>
          <p:nvPr/>
        </p:nvSpPr>
        <p:spPr>
          <a:xfrm>
            <a:off x="8229600" y="1039633"/>
            <a:ext cx="3962400" cy="2874498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4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1) 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Alaska Airlines Inc. stands in the first place with no departure and arrival delays which contributes </a:t>
            </a:r>
            <a:r>
              <a:rPr lang="en-US" sz="14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20.52% 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of total flights.</a:t>
            </a:r>
          </a:p>
          <a:p>
            <a:pPr algn="l"/>
            <a:endParaRPr lang="en-US" sz="140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sz="14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2) 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Hawaiian Airlines Inc. has the highest departure and arrival delays which contributes around </a:t>
            </a:r>
            <a:r>
              <a:rPr lang="en-US" sz="14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7.65% 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out of total flights.</a:t>
            </a:r>
          </a:p>
          <a:p>
            <a:pPr algn="l"/>
            <a:b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sz="14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3) 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Total Flights with No departure and arrival delays are </a:t>
            </a:r>
            <a:r>
              <a:rPr lang="en-US" sz="14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8920.</a:t>
            </a:r>
            <a:endParaRPr lang="en-US" sz="14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7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86EB30-A26D-D5F6-11AD-6AFEACBEF140}"/>
              </a:ext>
            </a:extLst>
          </p:cNvPr>
          <p:cNvSpPr/>
          <p:nvPr/>
        </p:nvSpPr>
        <p:spPr>
          <a:xfrm>
            <a:off x="145774" y="172278"/>
            <a:ext cx="2769704" cy="556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8B83F3-6A0E-E5A6-528E-EA2A23FEF60A}"/>
              </a:ext>
            </a:extLst>
          </p:cNvPr>
          <p:cNvSpPr/>
          <p:nvPr/>
        </p:nvSpPr>
        <p:spPr>
          <a:xfrm>
            <a:off x="508001" y="993912"/>
            <a:ext cx="8662503" cy="5300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1)   Weekday had </a:t>
            </a:r>
            <a:r>
              <a:rPr lang="en-US" sz="20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7,70,857 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Total Flights and Weekend had </a:t>
            </a:r>
            <a:r>
              <a:rPr lang="en-US" sz="20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2,77,718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.﻿﻿﻿﻿</a:t>
            </a:r>
          </a:p>
          <a:p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AutoNum type="arabicParenR" startAt="2"/>
            </a:pP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Total flights cancelled by JetBlue Airways are </a:t>
            </a:r>
            <a:r>
              <a:rPr lang="en-US" sz="20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55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.</a:t>
            </a:r>
          </a:p>
          <a:p>
            <a:pPr marL="342900" indent="-342900">
              <a:buAutoNum type="arabicParenR" startAt="2"/>
            </a:pP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AutoNum type="arabicParenR" startAt="3"/>
            </a:pPr>
            <a:r>
              <a:rPr lang="en-US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According to the 3</a:t>
            </a:r>
            <a:r>
              <a:rPr lang="en-US" b="1" baseline="30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rd</a:t>
            </a:r>
            <a:r>
              <a:rPr lang="en-US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 KPI, </a:t>
            </a:r>
            <a:r>
              <a:rPr lang="en-US" b="1" dirty="0"/>
              <a:t>Southwest Airlines Co. had the highest Delays and was </a:t>
            </a:r>
          </a:p>
          <a:p>
            <a:r>
              <a:rPr lang="en-US" b="1" dirty="0"/>
              <a:t>     </a:t>
            </a:r>
            <a:r>
              <a:rPr lang="en-US" b="1" dirty="0">
                <a:solidFill>
                  <a:schemeClr val="accent6"/>
                </a:solidFill>
              </a:rPr>
              <a:t>3,483</a:t>
            </a:r>
            <a:r>
              <a:rPr lang="en-US" b="1" dirty="0"/>
              <a:t>.18% higher than Virgin America, which had the lowest Delays at 749.﻿﻿</a:t>
            </a:r>
          </a:p>
          <a:p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     </a:t>
            </a:r>
            <a:r>
              <a:rPr lang="en-US" dirty="0"/>
              <a:t>﻿﻿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Most common reason for Airline delay is bad weather.</a:t>
            </a:r>
          </a:p>
          <a:p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lang="en-US" b="1" dirty="0"/>
              <a:t> </a:t>
            </a:r>
            <a:r>
              <a:rPr lang="en-US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4) </a:t>
            </a:r>
            <a:r>
              <a:rPr lang="en-US" b="1" u="sng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There are total of </a:t>
            </a:r>
            <a:r>
              <a:rPr lang="en-US" b="1" u="sng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8 </a:t>
            </a:r>
            <a:r>
              <a:rPr lang="en-US" b="1" u="sng" dirty="0">
                <a:solidFill>
                  <a:schemeClr val="tx1"/>
                </a:solidFill>
                <a:latin typeface="Arial Rounded MT Bold" panose="020F0704030504030204" pitchFamily="34" charset="0"/>
              </a:rPr>
              <a:t>airlines </a:t>
            </a:r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0"/>
              </a:rPr>
              <a:t>with No departure/arrival delay  with distance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      </a:t>
            </a:r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0"/>
              </a:rPr>
              <a:t>covered between 2500 and 3000</a:t>
            </a:r>
            <a:r>
              <a:rPr lang="en-IN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. </a:t>
            </a:r>
            <a:r>
              <a:rPr lang="en-US" b="1" dirty="0"/>
              <a:t>Alaska Airlines Inc. stands in the first place with no</a:t>
            </a:r>
          </a:p>
          <a:p>
            <a:r>
              <a:rPr lang="en-US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      </a:t>
            </a:r>
            <a:r>
              <a:rPr lang="en-US" b="1" dirty="0"/>
              <a:t>departure and arrival delays which contributes </a:t>
            </a:r>
            <a:r>
              <a:rPr lang="en-US" b="1" dirty="0">
                <a:solidFill>
                  <a:srgbClr val="92D050"/>
                </a:solidFill>
              </a:rPr>
              <a:t>20.52% </a:t>
            </a:r>
            <a:r>
              <a:rPr lang="en-US" b="1" dirty="0"/>
              <a:t>of total flights.</a:t>
            </a:r>
          </a:p>
          <a:p>
            <a:endParaRPr lang="en-IN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endParaRPr lang="en-IN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1481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574</TotalTime>
  <Words>743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Arial Rounded MT Bold</vt:lpstr>
      <vt:lpstr>Calibri</vt:lpstr>
      <vt:lpstr>Segoe UI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PRANALI</dc:creator>
  <cp:lastModifiedBy>PRANALI</cp:lastModifiedBy>
  <cp:revision>9</cp:revision>
  <dcterms:created xsi:type="dcterms:W3CDTF">2022-10-04T15:54:54Z</dcterms:created>
  <dcterms:modified xsi:type="dcterms:W3CDTF">2022-10-08T09:30:23Z</dcterms:modified>
</cp:coreProperties>
</file>