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8" r:id="rId8"/>
    <p:sldId id="259" r:id="rId9"/>
    <p:sldId id="261" r:id="rId10"/>
    <p:sldId id="263" r:id="rId11"/>
    <p:sldId id="264" r:id="rId12"/>
    <p:sldId id="269" r:id="rId13"/>
    <p:sldId id="270" r:id="rId14"/>
  </p:sldIdLst>
  <p:sldSz cx="12709525" cy="73152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84" y="92"/>
      </p:cViewPr>
      <p:guideLst>
        <p:guide orient="horz" pos="2304"/>
        <p:guide pos="40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709525" cy="73152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239571" y="5992292"/>
            <a:ext cx="10261767" cy="573024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5965" y="1084790"/>
            <a:ext cx="9979331" cy="515375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6867" y="1076962"/>
            <a:ext cx="9979331" cy="515375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69581" y="748876"/>
            <a:ext cx="789246" cy="605685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1010141" y="708069"/>
            <a:ext cx="604723" cy="7879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689" y="1914599"/>
            <a:ext cx="7955223" cy="1949963"/>
          </a:xfrm>
        </p:spPr>
        <p:txBody>
          <a:bodyPr anchor="b"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689" y="3985730"/>
            <a:ext cx="7939532" cy="162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10770" y="5714767"/>
            <a:ext cx="1687127" cy="389467"/>
          </a:xfrm>
        </p:spPr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1841" y="5714767"/>
            <a:ext cx="6998085" cy="3894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6932" y="5714767"/>
            <a:ext cx="770053" cy="389467"/>
          </a:xfrm>
        </p:spPr>
        <p:txBody>
          <a:bodyPr/>
          <a:lstStyle>
            <a:lvl1pPr algn="ctr">
              <a:defRPr/>
            </a:lvl1pPr>
          </a:lstStyle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4409" y="987405"/>
            <a:ext cx="1988805" cy="508150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4437" y="1180067"/>
            <a:ext cx="7198144" cy="4696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421" y="2388726"/>
            <a:ext cx="8692687" cy="1452880"/>
          </a:xfrm>
        </p:spPr>
        <p:txBody>
          <a:bodyPr anchor="b"/>
          <a:lstStyle>
            <a:lvl1pPr algn="ctr">
              <a:defRPr sz="45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4112" y="3973690"/>
            <a:ext cx="8661306" cy="1396812"/>
          </a:xfrm>
        </p:spPr>
        <p:txBody>
          <a:bodyPr anchor="t"/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04753" y="2262834"/>
            <a:ext cx="4448334" cy="38429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81858" y="2260603"/>
            <a:ext cx="4448334" cy="384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332" y="2263801"/>
            <a:ext cx="4085730" cy="874889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5489" y="2263798"/>
            <a:ext cx="4092467" cy="877824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</a:defRPr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04753" y="3140659"/>
            <a:ext cx="4486462" cy="2965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56439" y="3141134"/>
            <a:ext cx="4486462" cy="2965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709525" cy="73152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78684" y="6461907"/>
            <a:ext cx="10732489" cy="573024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6211422" y="645507"/>
            <a:ext cx="5266365" cy="610378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6214958" y="643738"/>
            <a:ext cx="5266365" cy="610378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1041342" y="615326"/>
            <a:ext cx="5266365" cy="610378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1042182" y="614477"/>
            <a:ext cx="5266365" cy="610378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295672" y="313552"/>
            <a:ext cx="789246" cy="605685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819908" y="263742"/>
            <a:ext cx="604723" cy="7879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541401" y="2154714"/>
            <a:ext cx="4259896" cy="1603239"/>
          </a:xfrm>
        </p:spPr>
        <p:txBody>
          <a:bodyPr anchor="b">
            <a:normAutofit/>
          </a:bodyPr>
          <a:lstStyle>
            <a:lvl1pPr algn="ctr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747129" y="1227728"/>
            <a:ext cx="4198691" cy="4933855"/>
          </a:xfrm>
        </p:spPr>
        <p:txBody>
          <a:bodyPr anchor="ctr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95816" y="3865333"/>
            <a:ext cx="4237747" cy="2240427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814520" y="6278053"/>
            <a:ext cx="1687127" cy="389467"/>
          </a:xfrm>
        </p:spPr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71168" y="6217881"/>
            <a:ext cx="4896179" cy="38946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504142" y="6290094"/>
            <a:ext cx="770053" cy="389467"/>
          </a:xfrm>
        </p:spPr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709525" cy="73152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78684" y="6461907"/>
            <a:ext cx="10732489" cy="573024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1041342" y="615326"/>
            <a:ext cx="5266365" cy="610378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1035579" y="614154"/>
            <a:ext cx="5266365" cy="610378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6211422" y="645507"/>
            <a:ext cx="5266365" cy="610378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6205718" y="644182"/>
            <a:ext cx="5266365" cy="610378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295672" y="313552"/>
            <a:ext cx="789246" cy="605685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819908" y="263742"/>
            <a:ext cx="604723" cy="78799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537853" y="2155546"/>
            <a:ext cx="4257691" cy="1599590"/>
          </a:xfrm>
        </p:spPr>
        <p:txBody>
          <a:bodyPr anchor="b">
            <a:normAutofit/>
          </a:bodyPr>
          <a:lstStyle>
            <a:lvl1pPr algn="ctr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808736" y="1287758"/>
            <a:ext cx="4050067" cy="484203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601402" y="3862426"/>
            <a:ext cx="4232272" cy="224332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820411" y="6281322"/>
            <a:ext cx="1687127" cy="389467"/>
          </a:xfrm>
        </p:spPr>
        <p:txBody>
          <a:bodyPr/>
          <a:lstStyle/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71188" y="6219775"/>
            <a:ext cx="4613239" cy="38946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510780" y="6293363"/>
            <a:ext cx="770053" cy="389467"/>
          </a:xfrm>
        </p:spPr>
        <p:txBody>
          <a:bodyPr/>
          <a:lstStyle/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709525" cy="73152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73780" y="6473952"/>
            <a:ext cx="11009628" cy="573024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6762" y="613664"/>
            <a:ext cx="10697184" cy="6096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762" y="614477"/>
            <a:ext cx="10697184" cy="6096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55763" y="291299"/>
            <a:ext cx="789246" cy="605685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1371031" y="226409"/>
            <a:ext cx="604723" cy="78799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007" y="872090"/>
            <a:ext cx="9681207" cy="1282651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524" y="2260541"/>
            <a:ext cx="8612573" cy="3844066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1430" y="6196431"/>
            <a:ext cx="1687127" cy="389467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3A3DAAB-5F7F-4EC7-BF71-4E8CC2885270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0953" y="6196431"/>
            <a:ext cx="7700477" cy="389467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6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1049" y="6196431"/>
            <a:ext cx="770053" cy="389467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6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D8B2B5-3587-4E05-B82E-C5935ACF9D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647" indent="-305647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77" indent="-305647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5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3388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141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8944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6473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4003" indent="-254706" algn="l" defTabSz="1018824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sz="3600" dirty="0" smtClean="0"/>
              <a:t>Pranali Yenkar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59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38" y="1752600"/>
            <a:ext cx="4953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402614" y="1991452"/>
            <a:ext cx="4800600" cy="3276600"/>
            <a:chOff x="1776" y="1824"/>
            <a:chExt cx="3024" cy="206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975576" y="4125052"/>
            <a:ext cx="2971800" cy="533400"/>
            <a:chOff x="1392" y="3168"/>
            <a:chExt cx="1872" cy="336"/>
          </a:xfrm>
        </p:grpSpPr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i="1" baseline="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0090376" y="2220052"/>
            <a:ext cx="1752600" cy="1066800"/>
            <a:chOff x="3984" y="1968"/>
            <a:chExt cx="1104" cy="672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0" baseline="0">
                  <a:solidFill>
                    <a:srgbClr val="FF66FF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3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58962" y="5791200"/>
            <a:ext cx="46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58962" y="26670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4-Point Star 6"/>
          <p:cNvSpPr/>
          <p:nvPr/>
        </p:nvSpPr>
        <p:spPr>
          <a:xfrm>
            <a:off x="2269478" y="46482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2421878" y="48006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626853" y="4488051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773362" y="47244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55278" y="4503549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160253" y="41910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3306762" y="4427349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3488678" y="39624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3641078" y="41148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846053" y="3802251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3992562" y="40386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4174478" y="3817749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4525962" y="3741549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3312653" y="37338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2779253" y="49530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3459162" y="4892298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3793478" y="4579749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3998453" y="4267200"/>
            <a:ext cx="228600" cy="152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858962" y="3505200"/>
            <a:ext cx="2895600" cy="20574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1"/>
          </p:cNvCxnSpPr>
          <p:nvPr/>
        </p:nvCxnSpPr>
        <p:spPr>
          <a:xfrm flipV="1">
            <a:off x="2269478" y="3505200"/>
            <a:ext cx="3094684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4553" y="3048000"/>
            <a:ext cx="1937209" cy="2362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54762" y="60960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6962" y="264789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11962" y="19050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m=0.4 ,c=2,4</a:t>
            </a:r>
          </a:p>
          <a:p>
            <a:r>
              <a:rPr lang="en-US" dirty="0" smtClean="0"/>
              <a:t>Y=0.4x+2.4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67368"/>
              </p:ext>
            </p:extLst>
          </p:nvPr>
        </p:nvGraphicFramePr>
        <p:xfrm>
          <a:off x="7116762" y="2865531"/>
          <a:ext cx="3810000" cy="249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3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 descr="https://miro.medium.com/max/560/1*EjMnICEPkm0VzoLetqeYb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2" y="2971800"/>
            <a:ext cx="7543800" cy="34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11562" y="1864962"/>
                <a:ext cx="2379311" cy="74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𝑦𝑚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62" y="1864962"/>
                <a:ext cx="2379311" cy="7422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82762" y="2057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Squared Error=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26162" y="2036034"/>
            <a:ext cx="432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yp=predicted, </a:t>
            </a:r>
            <a:r>
              <a:rPr lang="en-US" dirty="0" err="1" smtClean="0"/>
              <a:t>ym</a:t>
            </a:r>
            <a:r>
              <a:rPr lang="en-US" dirty="0" smtClean="0"/>
              <a:t>=mean, y=actual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7275" y="1832676"/>
            <a:ext cx="10222878" cy="4504407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>
            <a:lvl1pPr marL="305647" indent="-305647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177" indent="-305647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635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388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141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894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6473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4003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Real Estate</a:t>
            </a:r>
          </a:p>
          <a:p>
            <a:r>
              <a:rPr lang="en-US" dirty="0" smtClean="0"/>
              <a:t>Marketing</a:t>
            </a:r>
            <a:endParaRPr lang="en-US" dirty="0"/>
          </a:p>
          <a:p>
            <a:r>
              <a:rPr lang="en-US" dirty="0" smtClean="0"/>
              <a:t>Forecasting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5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Types of Regression</a:t>
            </a:r>
          </a:p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569" y="1600200"/>
            <a:ext cx="9946585" cy="4504407"/>
          </a:xfrm>
        </p:spPr>
        <p:txBody>
          <a:bodyPr/>
          <a:lstStyle/>
          <a:p>
            <a:r>
              <a:rPr lang="en-US" dirty="0"/>
              <a:t>Machine learning algorithms build a model based on sample data, known as </a:t>
            </a:r>
            <a:r>
              <a:rPr lang="en-US" dirty="0" smtClean="0"/>
              <a:t>training data, </a:t>
            </a:r>
            <a:r>
              <a:rPr lang="en-US" dirty="0"/>
              <a:t>in order to make </a:t>
            </a:r>
            <a:r>
              <a:rPr lang="en-US" dirty="0">
                <a:solidFill>
                  <a:srgbClr val="FF0000"/>
                </a:solidFill>
              </a:rPr>
              <a:t>predictions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decisions</a:t>
            </a:r>
            <a:r>
              <a:rPr lang="en-US" dirty="0"/>
              <a:t> without being </a:t>
            </a:r>
            <a:r>
              <a:rPr lang="en-US" dirty="0">
                <a:solidFill>
                  <a:srgbClr val="FF0000"/>
                </a:solidFill>
              </a:rPr>
              <a:t>explicitly programmed </a:t>
            </a:r>
            <a:r>
              <a:rPr lang="en-US" dirty="0"/>
              <a:t>to do </a:t>
            </a:r>
            <a:r>
              <a:rPr lang="en-US" dirty="0" smtClean="0"/>
              <a:t>so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2" y="3048000"/>
            <a:ext cx="5943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Classification and Regression in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5" descr="Classification and Regression in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2" y="2057400"/>
            <a:ext cx="7315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4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AutoShape 5" descr="Classification and Regression in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06" y="1600200"/>
            <a:ext cx="583465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What are Regression Algorithms in Supervised Machine Learning? | by Micro  Learning | Bite-Sized Knowledge Delivery |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99" y="3733800"/>
            <a:ext cx="4172463" cy="279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4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569" y="1600200"/>
            <a:ext cx="9946585" cy="4504407"/>
          </a:xfrm>
        </p:spPr>
        <p:txBody>
          <a:bodyPr>
            <a:normAutofit/>
          </a:bodyPr>
          <a:lstStyle/>
          <a:p>
            <a:r>
              <a:rPr lang="en-US" dirty="0" smtClean="0"/>
              <a:t>Form of predictive analytics</a:t>
            </a:r>
          </a:p>
          <a:p>
            <a:r>
              <a:rPr lang="en-US" dirty="0" smtClean="0"/>
              <a:t>Predicting one variable on the basis of one or more variables</a:t>
            </a:r>
          </a:p>
          <a:p>
            <a:pPr lvl="1"/>
            <a:r>
              <a:rPr lang="en-US" dirty="0" smtClean="0"/>
              <a:t>The variable we predict is –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Dependent Variable</a:t>
            </a:r>
          </a:p>
          <a:p>
            <a:pPr lvl="1"/>
            <a:r>
              <a:rPr lang="en-US" dirty="0" smtClean="0"/>
              <a:t>Base variables		  -</a:t>
            </a:r>
            <a:r>
              <a:rPr lang="en-US" b="1" dirty="0" smtClean="0">
                <a:solidFill>
                  <a:schemeClr val="accent4"/>
                </a:solidFill>
              </a:rPr>
              <a:t>Independent Variables</a:t>
            </a:r>
          </a:p>
          <a:p>
            <a:pPr lvl="1"/>
            <a:endParaRPr lang="en-US" b="1" dirty="0">
              <a:solidFill>
                <a:schemeClr val="accent4"/>
              </a:solidFill>
            </a:endParaRPr>
          </a:p>
          <a:p>
            <a:pPr lvl="1"/>
            <a:endParaRPr lang="en-US" b="1" dirty="0" smtClean="0">
              <a:solidFill>
                <a:schemeClr val="accent4"/>
              </a:solidFill>
            </a:endParaRPr>
          </a:p>
          <a:p>
            <a:pPr marL="407530" lvl="1" indent="0">
              <a:buNone/>
            </a:pPr>
            <a:endParaRPr lang="en-US" dirty="0" smtClean="0"/>
          </a:p>
        </p:txBody>
      </p:sp>
      <p:sp>
        <p:nvSpPr>
          <p:cNvPr id="4" name="AutoShape 2" descr="Regression Algorithms | 5 Regression Algorithm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gression Algorithms | 5 Regression Algorithms you should kn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2" y="3614805"/>
            <a:ext cx="5486400" cy="30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04928"/>
              </p:ext>
            </p:extLst>
          </p:nvPr>
        </p:nvGraphicFramePr>
        <p:xfrm>
          <a:off x="9250362" y="3632886"/>
          <a:ext cx="1981200" cy="249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4164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7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569" y="1600200"/>
            <a:ext cx="9946585" cy="4504407"/>
          </a:xfrm>
        </p:spPr>
        <p:txBody>
          <a:bodyPr>
            <a:normAutofit/>
          </a:bodyPr>
          <a:lstStyle/>
          <a:p>
            <a:r>
              <a:rPr lang="en-US" dirty="0" smtClean="0"/>
              <a:t>Form of predictive analytics</a:t>
            </a:r>
          </a:p>
          <a:p>
            <a:r>
              <a:rPr lang="en-US" dirty="0" smtClean="0"/>
              <a:t>Predicting one variable on the basis of one or more variables</a:t>
            </a:r>
          </a:p>
          <a:p>
            <a:pPr lvl="1"/>
            <a:r>
              <a:rPr lang="en-US" dirty="0" smtClean="0"/>
              <a:t>The variable we predict is –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Dependent Variable</a:t>
            </a:r>
          </a:p>
          <a:p>
            <a:pPr lvl="1"/>
            <a:r>
              <a:rPr lang="en-US" dirty="0" smtClean="0"/>
              <a:t>Base variables		  -</a:t>
            </a:r>
            <a:r>
              <a:rPr lang="en-US" b="1" dirty="0" smtClean="0">
                <a:solidFill>
                  <a:schemeClr val="accent4"/>
                </a:solidFill>
              </a:rPr>
              <a:t>Independent Variables</a:t>
            </a:r>
          </a:p>
          <a:p>
            <a:pPr lvl="1"/>
            <a:endParaRPr lang="en-US" b="1" dirty="0">
              <a:solidFill>
                <a:schemeClr val="accent4"/>
              </a:solidFill>
            </a:endParaRPr>
          </a:p>
          <a:p>
            <a:pPr lvl="1"/>
            <a:endParaRPr lang="en-US" b="1" dirty="0" smtClean="0">
              <a:solidFill>
                <a:schemeClr val="accent4"/>
              </a:solidFill>
            </a:endParaRPr>
          </a:p>
          <a:p>
            <a:pPr marL="407530" lvl="1" indent="0">
              <a:buNone/>
            </a:pPr>
            <a:endParaRPr lang="en-US" dirty="0" smtClean="0"/>
          </a:p>
        </p:txBody>
      </p:sp>
      <p:sp>
        <p:nvSpPr>
          <p:cNvPr id="4" name="AutoShape 2" descr="Regression Algorithms | 5 Regression Algorithms you should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Regression Algorithms | 5 Regression Algorithms you should kn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2" y="3733800"/>
            <a:ext cx="4343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1" y="3733800"/>
            <a:ext cx="40386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of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7275" y="1832676"/>
            <a:ext cx="10222878" cy="4504407"/>
          </a:xfrm>
          <a:prstGeom prst="rect">
            <a:avLst/>
          </a:prstGeom>
        </p:spPr>
        <p:txBody>
          <a:bodyPr vert="horz" lIns="101882" tIns="50941" rIns="101882" bIns="50941" rtlCol="0" anchor="t">
            <a:normAutofit/>
          </a:bodyPr>
          <a:lstStyle>
            <a:lvl1pPr marL="305647" indent="-305647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177" indent="-305647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635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388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141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8944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6473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4003" indent="-254706" algn="l" defTabSz="1018824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Simple Linear Regression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Linear Regression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98" y="1981200"/>
            <a:ext cx="2844674" cy="129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55" y="4053882"/>
            <a:ext cx="2878062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5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AutoShape 2" descr="Linear Regression in Machine learning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2" y="1676400"/>
            <a:ext cx="449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176" y="1524000"/>
            <a:ext cx="2886028" cy="216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04" y="3948846"/>
            <a:ext cx="2895600" cy="223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2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132</TotalTime>
  <Words>161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Brush Script MT</vt:lpstr>
      <vt:lpstr>Cambria Math</vt:lpstr>
      <vt:lpstr>Constantia</vt:lpstr>
      <vt:lpstr>Franklin Gothic Book</vt:lpstr>
      <vt:lpstr>Rage Italic</vt:lpstr>
      <vt:lpstr>Pushpin</vt:lpstr>
      <vt:lpstr>Linear Regression</vt:lpstr>
      <vt:lpstr>Agenda</vt:lpstr>
      <vt:lpstr>Machine Learning </vt:lpstr>
      <vt:lpstr>Machine Learning </vt:lpstr>
      <vt:lpstr>Supervised Machine Learning </vt:lpstr>
      <vt:lpstr>Regression Analysis </vt:lpstr>
      <vt:lpstr>Linear Regression </vt:lpstr>
      <vt:lpstr>Type of Regression </vt:lpstr>
      <vt:lpstr>Linear Regression </vt:lpstr>
      <vt:lpstr>Linear Regression </vt:lpstr>
      <vt:lpstr>Linear Regression </vt:lpstr>
      <vt:lpstr>Linear Regression </vt:lpstr>
      <vt:lpstr>Use Cases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PRANALI</dc:creator>
  <cp:lastModifiedBy>Microsoft account</cp:lastModifiedBy>
  <cp:revision>32</cp:revision>
  <dcterms:created xsi:type="dcterms:W3CDTF">2022-11-24T19:28:24Z</dcterms:created>
  <dcterms:modified xsi:type="dcterms:W3CDTF">2023-02-10T13:26:59Z</dcterms:modified>
</cp:coreProperties>
</file>