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9" r:id="rId4"/>
    <p:sldId id="258" r:id="rId5"/>
    <p:sldId id="281" r:id="rId6"/>
    <p:sldId id="260" r:id="rId7"/>
    <p:sldId id="263" r:id="rId8"/>
    <p:sldId id="264" r:id="rId9"/>
    <p:sldId id="265" r:id="rId10"/>
    <p:sldId id="266" r:id="rId11"/>
    <p:sldId id="267" r:id="rId12"/>
    <p:sldId id="279" r:id="rId13"/>
    <p:sldId id="270" r:id="rId14"/>
    <p:sldId id="269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0" d="100"/>
          <a:sy n="80" d="100"/>
        </p:scale>
        <p:origin x="-1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21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501" y="311281"/>
            <a:ext cx="10768084" cy="83099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4800" b="1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BANK</a:t>
            </a:r>
            <a:r>
              <a:rPr lang="en-US" sz="48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 MANAGEMENT SYSTEM</a:t>
            </a:r>
            <a:r>
              <a:rPr lang="en-US" sz="4400" dirty="0">
                <a:latin typeface="Times New Roman" panose="02020603050405020304"/>
                <a:cs typeface="Times New Roman" panose="02020603050405020304"/>
              </a:rPr>
              <a:t>​</a:t>
            </a:r>
            <a:endParaRPr lang="en-US" sz="4400" dirty="0">
              <a:cs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5545" y="1486385"/>
            <a:ext cx="8882332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dirty="0">
                <a:latin typeface="Britannic Bold" panose="020B0903060703020204" pitchFamily="34" charset="0"/>
                <a:cs typeface="Segoe UI" panose="020B0502040204020203"/>
              </a:rPr>
              <a:t>Project Member </a:t>
            </a:r>
            <a:r>
              <a:rPr lang="en-US" sz="3600" b="1" dirty="0" smtClean="0">
                <a:latin typeface="Britannic Bold" panose="020B0903060703020204" pitchFamily="34" charset="0"/>
                <a:cs typeface="Segoe UI" panose="020B0502040204020203"/>
              </a:rPr>
              <a:t>:</a:t>
            </a:r>
            <a:endParaRPr lang="en-US" sz="2800" dirty="0">
              <a:latin typeface="Arial Black" panose="020B0A04020102020204" pitchFamily="34" charset="0"/>
              <a:cs typeface="Segoe UI" panose="020B0502040204020203"/>
            </a:endParaRPr>
          </a:p>
          <a:p>
            <a:r>
              <a:rPr lang="en-US" sz="2800" dirty="0">
                <a:latin typeface="Arial Black" panose="020B0A04020102020204" pitchFamily="34" charset="0"/>
                <a:cs typeface="Segoe UI" panose="020B0502040204020203"/>
              </a:rPr>
              <a:t>                  </a:t>
            </a:r>
            <a:r>
              <a:rPr lang="en-US" sz="2800" dirty="0" smtClean="0">
                <a:latin typeface="Arial Black" panose="020B0A04020102020204" pitchFamily="34" charset="0"/>
                <a:cs typeface="Segoe UI" panose="020B0502040204020203"/>
              </a:rPr>
              <a:t>Mr</a:t>
            </a:r>
            <a:r>
              <a:rPr lang="en-US" sz="2800" dirty="0">
                <a:latin typeface="Arial Black" panose="020B0A04020102020204" pitchFamily="34" charset="0"/>
                <a:cs typeface="Segoe UI" panose="020B0502040204020203"/>
              </a:rPr>
              <a:t>. </a:t>
            </a:r>
            <a:r>
              <a:rPr lang="en-US" sz="2800" dirty="0" err="1" smtClean="0">
                <a:latin typeface="Arial Black" panose="020B0A04020102020204" pitchFamily="34" charset="0"/>
                <a:cs typeface="Segoe UI" panose="020B0502040204020203"/>
              </a:rPr>
              <a:t>Shasikanth</a:t>
            </a:r>
            <a:r>
              <a:rPr lang="en-US" sz="2800" dirty="0" smtClean="0">
                <a:latin typeface="Arial Black" panose="020B0A04020102020204" pitchFamily="34" charset="0"/>
                <a:cs typeface="Segoe UI" panose="020B0502040204020203"/>
              </a:rPr>
              <a:t>​</a:t>
            </a:r>
            <a:endParaRPr lang="en-US" sz="2800" dirty="0" smtClean="0">
              <a:latin typeface="Arial Black" panose="020B0A04020102020204" pitchFamily="34" charset="0"/>
              <a:cs typeface="Segoe UI" panose="020B0502040204020203"/>
            </a:endParaRPr>
          </a:p>
          <a:p>
            <a:r>
              <a:rPr lang="en-US" sz="2800" dirty="0">
                <a:latin typeface="Arial Black" panose="020B0A04020102020204" pitchFamily="34" charset="0"/>
                <a:cs typeface="Segoe UI" panose="020B0502040204020203"/>
              </a:rPr>
              <a:t> </a:t>
            </a:r>
            <a:r>
              <a:rPr lang="en-US" sz="2800" dirty="0" smtClean="0">
                <a:latin typeface="Arial Black" panose="020B0A04020102020204" pitchFamily="34" charset="0"/>
                <a:cs typeface="Segoe UI" panose="020B0502040204020203"/>
              </a:rPr>
              <a:t>                 Ms. </a:t>
            </a:r>
            <a:r>
              <a:rPr lang="en-US" sz="2800" dirty="0" err="1" smtClean="0">
                <a:latin typeface="Arial Black" panose="020B0A04020102020204" pitchFamily="34" charset="0"/>
                <a:cs typeface="Segoe UI" panose="020B0502040204020203"/>
              </a:rPr>
              <a:t>Nelini</a:t>
            </a:r>
            <a:r>
              <a:rPr lang="en-US" sz="2800" dirty="0" smtClean="0">
                <a:latin typeface="Arial Black" panose="020B0A04020102020204" pitchFamily="34" charset="0"/>
                <a:cs typeface="Segoe UI" panose="020B0502040204020203"/>
              </a:rPr>
              <a:t> </a:t>
            </a:r>
            <a:r>
              <a:rPr lang="en-US" sz="2800" dirty="0" err="1" smtClean="0">
                <a:latin typeface="Arial Black" panose="020B0A04020102020204" pitchFamily="34" charset="0"/>
                <a:cs typeface="Segoe UI" panose="020B0502040204020203"/>
              </a:rPr>
              <a:t>gaesan</a:t>
            </a:r>
            <a:endParaRPr lang="en-US" sz="2800" dirty="0">
              <a:latin typeface="Arial Black" panose="020B0A04020102020204" pitchFamily="34" charset="0"/>
              <a:cs typeface="Segoe UI" panose="020B0502040204020203"/>
            </a:endParaRPr>
          </a:p>
          <a:p>
            <a:r>
              <a:rPr lang="en-US" sz="2800" dirty="0">
                <a:latin typeface="Arial Black" panose="020B0A04020102020204" pitchFamily="34" charset="0"/>
                <a:cs typeface="Segoe UI" panose="020B0502040204020203"/>
              </a:rPr>
              <a:t>                  </a:t>
            </a:r>
            <a:r>
              <a:rPr lang="en-US" sz="2800" dirty="0" smtClean="0">
                <a:latin typeface="Arial Black" panose="020B0A04020102020204" pitchFamily="34" charset="0"/>
                <a:cs typeface="Segoe UI" panose="020B0502040204020203"/>
              </a:rPr>
              <a:t>Ms. </a:t>
            </a:r>
            <a:r>
              <a:rPr lang="en-US" sz="2800" dirty="0" err="1" smtClean="0">
                <a:latin typeface="Arial Black" panose="020B0A04020102020204" pitchFamily="34" charset="0"/>
                <a:cs typeface="Segoe UI" panose="020B0502040204020203"/>
              </a:rPr>
              <a:t>Ragini</a:t>
            </a:r>
            <a:endParaRPr lang="en-US" sz="2800" dirty="0">
              <a:latin typeface="Arial Black" panose="020B0A04020102020204" pitchFamily="34" charset="0"/>
              <a:cs typeface="Segoe UI" panose="020B0502040204020203"/>
            </a:endParaRPr>
          </a:p>
          <a:p>
            <a:r>
              <a:rPr lang="en-US" sz="2800" dirty="0">
                <a:latin typeface="Arial Black" panose="020B0A04020102020204" pitchFamily="34" charset="0"/>
                <a:cs typeface="Segoe UI" panose="020B0502040204020203"/>
              </a:rPr>
              <a:t>                  </a:t>
            </a:r>
            <a:r>
              <a:rPr lang="en-US" sz="2800" dirty="0" smtClean="0">
                <a:latin typeface="Arial Black" panose="020B0A04020102020204" pitchFamily="34" charset="0"/>
                <a:cs typeface="Segoe UI" panose="020B0502040204020203"/>
              </a:rPr>
              <a:t>Ms. </a:t>
            </a:r>
            <a:r>
              <a:rPr lang="en-US" sz="2800" dirty="0" err="1" smtClean="0">
                <a:latin typeface="Arial Black" panose="020B0A04020102020204" pitchFamily="34" charset="0"/>
                <a:cs typeface="Segoe UI" panose="020B0502040204020203"/>
              </a:rPr>
              <a:t>Nevaditha</a:t>
            </a:r>
            <a:r>
              <a:rPr lang="en-US" sz="2800" dirty="0" smtClean="0">
                <a:latin typeface="Arial Black" panose="020B0A04020102020204" pitchFamily="34" charset="0"/>
                <a:cs typeface="Segoe UI" panose="020B0502040204020203"/>
              </a:rPr>
              <a:t> raj​</a:t>
            </a:r>
            <a:endParaRPr lang="en-US" sz="2800" dirty="0">
              <a:latin typeface="Arial Black" panose="020B0A04020102020204" pitchFamily="34" charset="0"/>
              <a:cs typeface="Segoe UI" panose="020B0502040204020203"/>
            </a:endParaRPr>
          </a:p>
          <a:p>
            <a:r>
              <a:rPr lang="en-US" sz="2800" dirty="0">
                <a:latin typeface="Arial Black" panose="020B0A04020102020204" pitchFamily="34" charset="0"/>
                <a:cs typeface="Segoe UI" panose="020B0502040204020203"/>
              </a:rPr>
              <a:t>                  </a:t>
            </a:r>
            <a:r>
              <a:rPr lang="en-US" sz="2800" dirty="0" smtClean="0">
                <a:latin typeface="Arial Black" panose="020B0A04020102020204" pitchFamily="34" charset="0"/>
                <a:cs typeface="Segoe UI" panose="020B0502040204020203"/>
              </a:rPr>
              <a:t>Mr. </a:t>
            </a:r>
            <a:r>
              <a:rPr lang="en-US" sz="2800" dirty="0" err="1" smtClean="0">
                <a:latin typeface="Arial Black" panose="020B0A04020102020204" pitchFamily="34" charset="0"/>
                <a:cs typeface="Segoe UI" panose="020B0502040204020203"/>
              </a:rPr>
              <a:t>Sharath</a:t>
            </a:r>
            <a:endParaRPr lang="en-US" sz="2800" dirty="0">
              <a:latin typeface="Arial Black" panose="020B0A04020102020204" pitchFamily="34" charset="0"/>
              <a:cs typeface="Segoe UI" panose="020B0502040204020203"/>
            </a:endParaRPr>
          </a:p>
          <a:p>
            <a:r>
              <a:rPr lang="en-US" sz="2800" dirty="0">
                <a:latin typeface="Arial Black" panose="020B0A04020102020204" pitchFamily="34" charset="0"/>
                <a:cs typeface="Segoe UI" panose="020B0502040204020203"/>
              </a:rPr>
              <a:t>                  </a:t>
            </a:r>
            <a:r>
              <a:rPr lang="en-US" sz="2800" dirty="0" smtClean="0">
                <a:latin typeface="Arial Black" panose="020B0A04020102020204" pitchFamily="34" charset="0"/>
                <a:cs typeface="Segoe UI" panose="020B0502040204020203"/>
              </a:rPr>
              <a:t>Ms. </a:t>
            </a:r>
            <a:r>
              <a:rPr lang="en-US" sz="2800" dirty="0" err="1" smtClean="0">
                <a:latin typeface="Arial Black" panose="020B0A04020102020204" pitchFamily="34" charset="0"/>
                <a:cs typeface="Segoe UI" panose="020B0502040204020203"/>
              </a:rPr>
              <a:t>Pranathi</a:t>
            </a:r>
            <a:r>
              <a:rPr lang="en-US" sz="2800" dirty="0" smtClean="0">
                <a:latin typeface="Arial Black" panose="020B0A04020102020204" pitchFamily="34" charset="0"/>
                <a:cs typeface="Segoe UI" panose="020B0502040204020203"/>
              </a:rPr>
              <a:t> M</a:t>
            </a:r>
            <a:r>
              <a:rPr lang="en-US" sz="2800" dirty="0">
                <a:latin typeface="Arial Black" panose="020B0A04020102020204" pitchFamily="34" charset="0"/>
                <a:cs typeface="Segoe UI" panose="020B0502040204020203"/>
              </a:rPr>
              <a:t> ​</a:t>
            </a:r>
            <a:endParaRPr lang="en-US" sz="2800" dirty="0">
              <a:latin typeface="Arial Black" panose="020B0A04020102020204" pitchFamily="34" charset="0"/>
              <a:cs typeface="Segoe UI" panose="020B0502040204020203"/>
            </a:endParaRPr>
          </a:p>
          <a:p>
            <a:pPr>
              <a:buChar char="•"/>
            </a:pPr>
            <a:endParaRPr lang="en-US" dirty="0">
              <a:cs typeface="Arial" panose="020B0604020202020204"/>
            </a:endParaRPr>
          </a:p>
          <a:p>
            <a:r>
              <a:rPr lang="en-US" sz="3600" dirty="0">
                <a:latin typeface="Britannic Bold" panose="020B0903060703020204" pitchFamily="34" charset="0"/>
                <a:cs typeface="Segoe UI" panose="020B0502040204020203"/>
              </a:rPr>
              <a:t>Guided By </a:t>
            </a:r>
            <a:r>
              <a:rPr lang="en-US" sz="3600" b="1" dirty="0">
                <a:latin typeface="Britannic Bold" panose="020B0903060703020204" pitchFamily="34" charset="0"/>
                <a:cs typeface="Segoe UI" panose="020B0502040204020203"/>
              </a:rPr>
              <a:t>:</a:t>
            </a:r>
            <a:endParaRPr lang="en-US" dirty="0">
              <a:latin typeface="Britannic Bold" panose="020B0903060703020204" pitchFamily="34" charset="0"/>
              <a:cs typeface="Segoe UI" panose="020B0502040204020203"/>
            </a:endParaRPr>
          </a:p>
          <a:p>
            <a:r>
              <a:rPr lang="en-US" dirty="0">
                <a:cs typeface="Segoe UI" panose="020B0502040204020203"/>
              </a:rPr>
              <a:t>                                 </a:t>
            </a:r>
            <a:r>
              <a:rPr lang="en-US" sz="3200" dirty="0">
                <a:cs typeface="Segoe UI" panose="020B0502040204020203"/>
              </a:rPr>
              <a:t> </a:t>
            </a:r>
            <a:r>
              <a:rPr lang="en-US" sz="3200" dirty="0">
                <a:latin typeface="Arial Black" panose="020B0A04020102020204" pitchFamily="34" charset="0"/>
                <a:cs typeface="Segoe UI" panose="020B0502040204020203"/>
              </a:rPr>
              <a:t>Prof. Indrakka Mali​​</a:t>
            </a:r>
            <a:endParaRPr lang="en-US" sz="3200" dirty="0">
              <a:latin typeface="Arial Black" panose="020B0A04020102020204" pitchFamily="34" charset="0"/>
              <a:cs typeface="Segoe UI" panose="020B05020402040202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249" y="741872"/>
            <a:ext cx="11527766" cy="606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17. @ControllerAdvice : Allows to handle exceptions across the whole application in one global handling component.​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18. @ResponseStatus : To mark a method or an exception class with a status code and reason that should be returned.​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19. @ExceptionaHandler : Used to handle the specific exceptions and sending the custom responses to the client.​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20. @Service : It is used to mark the class as a service provider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21. @Notnull : It is used to makes entity as not null.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22. @Max : Max is used to validation to show the max value.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endParaRPr lang="en-US" sz="2800" dirty="0">
              <a:latin typeface="Arial Black" panose="020B0A04020102020204" pitchFamily="34" charset="0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23. @Repository : Repository is used in repository class.</a:t>
            </a: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24. @Query : Its declares finder queries directly on repository       methods.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553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ritannic Bold" panose="020B0903060703020204" pitchFamily="34" charset="0"/>
                <a:ea typeface="+mj-lt"/>
                <a:cs typeface="+mj-lt"/>
              </a:rPr>
              <a:t>Application Programming Interface(APIs);</a:t>
            </a:r>
            <a:endParaRPr lang="en-US" sz="3600" b="1" dirty="0">
              <a:latin typeface="Britannic Bold" panose="020B0903060703020204" pitchFamily="34" charset="0"/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83310"/>
            <a:ext cx="11094720" cy="10706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 b="1" dirty="0">
                <a:latin typeface="Arial Black" panose="020B0A04020102020204" pitchFamily="34" charset="0"/>
                <a:cs typeface="Times New Roman" panose="02020603050405020304"/>
              </a:rPr>
              <a:t>   APIS Under Director To Do :</a:t>
            </a:r>
            <a:endParaRPr lang="en-US" sz="2000" b="1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 b="1" dirty="0">
                <a:latin typeface="Arial Black" panose="020B0A04020102020204" pitchFamily="34" charset="0"/>
                <a:ea typeface="+mn-lt"/>
                <a:cs typeface="+mn-lt"/>
              </a:rPr>
              <a:t> </a:t>
            </a:r>
            <a:r>
              <a:rPr lang="en-US" sz="2000" dirty="0">
                <a:latin typeface="Arial Black" panose="020B0A04020102020204" pitchFamily="34" charset="0"/>
                <a:cs typeface="Times New Roman" panose="02020603050405020304"/>
              </a:rPr>
              <a:t>“director/all/” : Direct can access all student details using this URL.</a:t>
            </a:r>
            <a:endParaRPr lang="en-US" sz="2000" dirty="0">
              <a:latin typeface="Arial Black" panose="020B0A04020102020204" pitchFamily="34" charset="0"/>
              <a:cs typeface="Times New Roman" panose="02020603050405020304"/>
            </a:endParaRP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endParaRPr lang="en-US" sz="2000" dirty="0">
              <a:latin typeface="Arial Black" panose="020B0A04020102020204" pitchFamily="34" charset="0"/>
              <a:ea typeface="+mn-lt"/>
              <a:cs typeface="Times New Roman" panose="02020603050405020304"/>
            </a:endParaRP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endParaRPr lang="en-US" sz="2000" dirty="0">
              <a:latin typeface="Arial Black" panose="020B0A04020102020204" pitchFamily="34" charset="0"/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84020" y="1971675"/>
            <a:ext cx="9218930" cy="47637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211" y="0"/>
            <a:ext cx="11139577" cy="65544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/>
            <a:r>
              <a:rPr lang="en-US" sz="3600" u="sng" dirty="0" smtClean="0">
                <a:latin typeface="Britannic Bold" panose="020B0903060703020204" pitchFamily="34" charset="0"/>
                <a:cs typeface="Arial" panose="020B0604020202020204"/>
              </a:rPr>
              <a:t>Customer </a:t>
            </a:r>
            <a:r>
              <a:rPr lang="en-US" sz="3600" u="sng" dirty="0">
                <a:latin typeface="Britannic Bold" panose="020B0903060703020204" pitchFamily="34" charset="0"/>
                <a:cs typeface="Arial" panose="020B0604020202020204"/>
              </a:rPr>
              <a:t>URL: </a:t>
            </a:r>
            <a:endParaRPr lang="en-US" sz="3600" u="sng" dirty="0">
              <a:latin typeface="Britannic Bold" panose="020B0903060703020204" pitchFamily="34" charset="0"/>
              <a:cs typeface="Arial" panose="020B0604020202020204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1.  “</a:t>
            </a:r>
            <a:r>
              <a:rPr lang="en-IN" sz="2400" dirty="0" smtClean="0">
                <a:latin typeface="Arial Black" panose="020B0A04020102020204" pitchFamily="34" charset="0"/>
                <a:cs typeface="Arial" panose="020B0604020202020204"/>
              </a:rPr>
              <a:t>post</a:t>
            </a:r>
            <a:r>
              <a:rPr lang="en-IN" sz="2400" b="0" i="0" dirty="0" smtClean="0">
                <a:effectLst/>
                <a:latin typeface="Arial Black" panose="020B0A04020102020204" pitchFamily="34" charset="0"/>
              </a:rPr>
              <a:t>/register</a:t>
            </a:r>
            <a:r>
              <a:rPr lang="en-US" sz="2400" dirty="0" smtClean="0">
                <a:latin typeface="Arial Black" panose="020B0A04020102020204" pitchFamily="34" charset="0"/>
                <a:cs typeface="Arial" panose="020B0604020202020204"/>
              </a:rPr>
              <a:t>” 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: To add the </a:t>
            </a:r>
            <a:r>
              <a:rPr lang="en-US" sz="2400" dirty="0" smtClean="0">
                <a:latin typeface="Arial Black" panose="020B0A04020102020204" pitchFamily="34" charset="0"/>
                <a:cs typeface="Arial" panose="020B0604020202020204"/>
              </a:rPr>
              <a:t>customer 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details in table.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 algn="just"/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2. “get/</a:t>
            </a:r>
            <a:r>
              <a:rPr lang="en-IN" altLang="en-US" sz="2400" dirty="0">
                <a:latin typeface="Arial Black" panose="020B0A04020102020204" pitchFamily="34" charset="0"/>
                <a:cs typeface="Arial" panose="020B0604020202020204"/>
              </a:rPr>
              <a:t>getallusers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” : we can get all </a:t>
            </a:r>
            <a:r>
              <a:rPr lang="en-US" sz="2400" dirty="0" smtClean="0">
                <a:latin typeface="Arial Black" panose="020B0A04020102020204" pitchFamily="34" charset="0"/>
                <a:cs typeface="Arial" panose="020B0604020202020204"/>
              </a:rPr>
              <a:t>customer 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record which is in </a:t>
            </a:r>
            <a:r>
              <a:rPr lang="en-US" sz="2400" dirty="0" smtClean="0">
                <a:latin typeface="Arial Black" panose="020B0A04020102020204" pitchFamily="34" charset="0"/>
                <a:cs typeface="Arial" panose="020B0604020202020204"/>
              </a:rPr>
              <a:t>customer 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table.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 algn="just"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3. “delete/</a:t>
            </a:r>
            <a:r>
              <a:rPr lang="en-IN" altLang="en-US" sz="2400" dirty="0">
                <a:latin typeface="Arial Black" panose="020B0A04020102020204" pitchFamily="34" charset="0"/>
                <a:cs typeface="Arial" panose="020B0604020202020204"/>
              </a:rPr>
              <a:t>cancel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/id” :​ It is used to delete particular record in table to use </a:t>
            </a:r>
            <a:r>
              <a:rPr lang="en-US" sz="2400" dirty="0" err="1" smtClean="0">
                <a:latin typeface="Arial Black" panose="020B0A04020102020204" pitchFamily="34" charset="0"/>
                <a:cs typeface="Arial" panose="020B0604020202020204"/>
              </a:rPr>
              <a:t>customerid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.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 algn="just"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4. “put/update/id” : It is to update particular </a:t>
            </a:r>
            <a:r>
              <a:rPr lang="en-US" sz="2400" dirty="0" smtClean="0">
                <a:latin typeface="Arial Black" panose="020B0A04020102020204" pitchFamily="34" charset="0"/>
                <a:cs typeface="Arial" panose="020B0604020202020204"/>
              </a:rPr>
              <a:t>customer 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by </a:t>
            </a:r>
            <a:r>
              <a:rPr lang="en-US" sz="2400" dirty="0" err="1" smtClean="0">
                <a:latin typeface="Arial Black" panose="020B0A04020102020204" pitchFamily="34" charset="0"/>
                <a:cs typeface="Arial" panose="020B0604020202020204"/>
              </a:rPr>
              <a:t>customerid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.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 algn="just"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5.  “get/findbyid/id” : This url is to get a particular </a:t>
            </a:r>
            <a:r>
              <a:rPr lang="en-US" sz="2400" dirty="0" smtClean="0">
                <a:latin typeface="Arial Black" panose="020B0A04020102020204" pitchFamily="34" charset="0"/>
                <a:cs typeface="Arial" panose="020B0604020202020204"/>
              </a:rPr>
              <a:t>customer 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by using </a:t>
            </a:r>
            <a:r>
              <a:rPr lang="en-US" sz="2400" dirty="0" err="1" smtClean="0">
                <a:latin typeface="Arial Black" panose="020B0A04020102020204" pitchFamily="34" charset="0"/>
                <a:cs typeface="Arial" panose="020B0604020202020204"/>
              </a:rPr>
              <a:t>customerid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.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 algn="just"/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6. “get/findbyemail/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  <a:sym typeface="+mn-ea"/>
              </a:rPr>
              <a:t>email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” : Its used to get particular </a:t>
            </a:r>
            <a:r>
              <a:rPr lang="en-US" sz="2400" dirty="0" smtClean="0">
                <a:latin typeface="Arial Black" panose="020B0A04020102020204" pitchFamily="34" charset="0"/>
                <a:cs typeface="Arial" panose="020B0604020202020204"/>
              </a:rPr>
              <a:t>customer 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by its name.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9357" y="198783"/>
            <a:ext cx="10171043" cy="84813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ritannic Bold" panose="020B0903060703020204" pitchFamily="34" charset="0"/>
                <a:cs typeface="Times New Roman" panose="02020603050405020304" pitchFamily="18" charset="0"/>
              </a:rPr>
              <a:t>Software &amp; hardware used :</a:t>
            </a:r>
            <a:endParaRPr lang="en-IN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30087" y="1272209"/>
            <a:ext cx="10542103" cy="5115339"/>
          </a:xfrm>
        </p:spPr>
        <p:txBody>
          <a:bodyPr vert="horz" lIns="91440" tIns="45720" rIns="91440" bIns="45720" rtlCol="0" anchor="t">
            <a:normAutofit fontScale="45000" lnSpcReduction="20000"/>
          </a:bodyPr>
          <a:lstStyle/>
          <a:p>
            <a:pPr marL="0" indent="0">
              <a:buNone/>
            </a:pPr>
            <a:r>
              <a:rPr lang="en-US" sz="5100" b="1" i="1" dirty="0">
                <a:latin typeface="Arial Black" panose="020B0A04020102020204" pitchFamily="34" charset="0"/>
                <a:cs typeface="Times New Roman" panose="02020603050405020304"/>
              </a:rPr>
              <a:t>   </a:t>
            </a:r>
            <a:r>
              <a:rPr lang="en-US" sz="5100" b="1" i="1" dirty="0">
                <a:latin typeface="Britannic Bold" panose="020B0903060703020204" pitchFamily="34" charset="0"/>
                <a:cs typeface="Times New Roman" panose="02020603050405020304"/>
              </a:rPr>
              <a:t>Software Requirements :</a:t>
            </a:r>
            <a:endParaRPr lang="en-US" sz="5100" b="1" dirty="0">
              <a:latin typeface="Britannic Bold" panose="020B0903060703020204" pitchFamily="34" charset="0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  <a:cs typeface="Arial" panose="020B0604020202020204" pitchFamily="34" charset="0"/>
              </a:rPr>
              <a:t> Operating System : Windows 7, 8, 10, 11</a:t>
            </a:r>
            <a:endParaRPr lang="en-US" sz="51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  <a:cs typeface="Arial" panose="020B0604020202020204" pitchFamily="34" charset="0"/>
              </a:rPr>
              <a:t> Language : Java</a:t>
            </a:r>
            <a:endParaRPr lang="en-US" sz="51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100" dirty="0">
                <a:latin typeface="Arial Black" panose="020B0A04020102020204" pitchFamily="34" charset="0"/>
                <a:cs typeface="Arial" panose="020B0604020202020204" pitchFamily="34" charset="0"/>
              </a:rPr>
              <a:t>IDE : Spring Tool Suite</a:t>
            </a:r>
            <a:endParaRPr lang="en-US" sz="51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  <a:cs typeface="Arial" panose="020B0604020202020204" pitchFamily="34" charset="0"/>
              </a:rPr>
              <a:t> Client : Postman</a:t>
            </a:r>
            <a:endParaRPr lang="en-US" sz="51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  <a:cs typeface="Arial" panose="020B0604020202020204" pitchFamily="34" charset="0"/>
              </a:rPr>
              <a:t> Backend : MySQL</a:t>
            </a:r>
            <a:endParaRPr lang="en-US" sz="51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US" sz="5100" dirty="0">
                <a:latin typeface="Arial Black" panose="020B0A04020102020204" pitchFamily="34" charset="0"/>
                <a:cs typeface="Arial" panose="020B0604020202020204" pitchFamily="34" charset="0"/>
              </a:rPr>
              <a:t>Frontend:Angular</a:t>
            </a:r>
            <a:endParaRPr lang="en-US" sz="51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n-US" sz="51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5100" b="1" i="1" dirty="0">
                <a:latin typeface="Arial Black" panose="020B0A04020102020204" pitchFamily="34" charset="0"/>
                <a:ea typeface="+mn-lt"/>
                <a:cs typeface="+mn-lt"/>
              </a:rPr>
              <a:t>   </a:t>
            </a:r>
            <a:r>
              <a:rPr lang="en-US" sz="5100" b="1" i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5100" b="1" i="1" dirty="0">
                <a:latin typeface="Britannic Bold" panose="020B0903060703020204" pitchFamily="34" charset="0"/>
                <a:cs typeface="Times New Roman" panose="02020603050405020304"/>
              </a:rPr>
              <a:t>Hardware Requirements :</a:t>
            </a:r>
            <a:endParaRPr lang="en-US" sz="5100" b="1" i="1" dirty="0">
              <a:latin typeface="Britannic Bold" panose="020B0903060703020204" pitchFamily="34" charset="0"/>
              <a:cs typeface="Times New Roman" panose="0202060305040502030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</a:rPr>
              <a:t> CPU : Intel Pentium V processor</a:t>
            </a:r>
            <a:endParaRPr lang="en-US" sz="5100" dirty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</a:rPr>
              <a:t> RAM : 4 GB or above </a:t>
            </a:r>
            <a:endParaRPr lang="en-US" sz="5100" dirty="0">
              <a:latin typeface="Arial Black" panose="020B0A04020102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</a:rPr>
              <a:t> Hard Disk : 64 GB hard disk space or minimum </a:t>
            </a:r>
            <a:endParaRPr lang="en-US" sz="51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159" y="149525"/>
            <a:ext cx="10131425" cy="1456267"/>
          </a:xfrm>
        </p:spPr>
        <p:txBody>
          <a:bodyPr/>
          <a:lstStyle/>
          <a:p>
            <a:pPr algn="l"/>
            <a:r>
              <a:rPr lang="en-US" sz="3600" b="1" dirty="0">
                <a:latin typeface="Britannic Bold" panose="020B0903060703020204" pitchFamily="34" charset="0"/>
                <a:cs typeface="Times New Roman" panose="02020603050405020304"/>
              </a:rPr>
              <a:t>  Advantages :</a:t>
            </a:r>
            <a:endParaRPr lang="en-US" sz="3600" dirty="0">
              <a:latin typeface="Britannic Bold" panose="020B0903060703020204" pitchFamily="34" charset="0"/>
              <a:ea typeface="+mj-lt"/>
              <a:cs typeface="+mj-lt"/>
            </a:endParaRPr>
          </a:p>
          <a:p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502" y="1078003"/>
            <a:ext cx="10515600" cy="525711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,Sans-Serif" panose="020B0604020202020204" pitchFamily="34" charset="0"/>
              <a:buChar char="Ø"/>
            </a:pP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  </a:t>
            </a:r>
            <a:r>
              <a:rPr lang="en-IN" sz="2800" dirty="0"/>
              <a:t>Banks software is simple and easy to use</a:t>
            </a:r>
            <a:r>
              <a:rPr lang="en-IN" sz="2800" dirty="0" smtClean="0"/>
              <a:t>.</a:t>
            </a:r>
            <a:endParaRPr lang="en-US" sz="2800" dirty="0" smtClean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800" dirty="0">
                <a:latin typeface="Arial Black" panose="020B0A04020102020204" pitchFamily="34" charset="0"/>
                <a:cs typeface="Times New Roman" panose="02020603050405020304"/>
              </a:rPr>
              <a:t>  </a:t>
            </a:r>
            <a:r>
              <a:rPr lang="en-IN" sz="2800" dirty="0"/>
              <a:t>Software saves </a:t>
            </a:r>
            <a:r>
              <a:rPr lang="en-IN" sz="2800" dirty="0" smtClean="0"/>
              <a:t>time</a:t>
            </a:r>
            <a:r>
              <a:rPr lang="en-US" sz="2800" dirty="0" smtClean="0">
                <a:latin typeface="Arial Black" panose="020B0A04020102020204" pitchFamily="34" charset="0"/>
                <a:cs typeface="Times New Roman" panose="02020603050405020304"/>
              </a:rPr>
              <a:t>.</a:t>
            </a: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800" dirty="0">
                <a:latin typeface="Arial Black" panose="020B0A04020102020204" pitchFamily="34" charset="0"/>
                <a:cs typeface="Times New Roman" panose="02020603050405020304"/>
              </a:rPr>
              <a:t>  </a:t>
            </a:r>
            <a:r>
              <a:rPr lang="en-IN" sz="2800" dirty="0"/>
              <a:t>Efficient customer </a:t>
            </a:r>
            <a:r>
              <a:rPr lang="en-IN" sz="2800" dirty="0" smtClean="0"/>
              <a:t>service</a:t>
            </a:r>
            <a:r>
              <a:rPr lang="en-US" sz="2800" dirty="0" smtClean="0">
                <a:latin typeface="Arial Black" panose="020B0A04020102020204" pitchFamily="34" charset="0"/>
                <a:cs typeface="Times New Roman" panose="02020603050405020304"/>
              </a:rPr>
              <a:t>.</a:t>
            </a: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800" dirty="0">
                <a:latin typeface="Arial Black" panose="020B0A04020102020204" pitchFamily="34" charset="0"/>
                <a:cs typeface="Times New Roman" panose="02020603050405020304"/>
              </a:rPr>
              <a:t>  </a:t>
            </a:r>
            <a:r>
              <a:rPr lang="en-IN" sz="2800" dirty="0"/>
              <a:t>Banks can ensure effective compliances with </a:t>
            </a:r>
            <a:r>
              <a:rPr lang="en-IN" sz="2800" dirty="0" smtClean="0"/>
              <a:t>regulators.</a:t>
            </a: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800" dirty="0">
                <a:latin typeface="Arial Black" panose="020B0A04020102020204" pitchFamily="34" charset="0"/>
                <a:cs typeface="Times New Roman" panose="02020603050405020304"/>
              </a:rPr>
              <a:t>  </a:t>
            </a:r>
            <a:r>
              <a:rPr lang="en-IN" sz="2800" dirty="0"/>
              <a:t>Easier Review of Documents during </a:t>
            </a:r>
            <a:r>
              <a:rPr lang="en-IN" sz="2800" dirty="0" smtClean="0"/>
              <a:t>Audit</a:t>
            </a:r>
            <a:r>
              <a:rPr lang="en-US" sz="2800" dirty="0" smtClean="0">
                <a:latin typeface="Arial Black" panose="020B0A04020102020204" pitchFamily="34" charset="0"/>
                <a:cs typeface="Times New Roman" panose="02020603050405020304"/>
              </a:rPr>
              <a:t>.</a:t>
            </a:r>
            <a:endParaRPr lang="en-US" sz="2800" dirty="0" smtClean="0">
              <a:latin typeface="Arial Black" panose="020B0A04020102020204" pitchFamily="34" charset="0"/>
              <a:cs typeface="Times New Roman" panose="02020603050405020304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800" dirty="0">
              <a:latin typeface="Arial Black" panose="020B0A04020102020204" pitchFamily="34" charset="0"/>
              <a:ea typeface="+mn-lt"/>
              <a:cs typeface="Times New Roman" panose="02020603050405020304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IN" sz="2800" dirty="0" smtClean="0"/>
              <a:t>  Easier </a:t>
            </a:r>
            <a:r>
              <a:rPr lang="en-IN" sz="2800" dirty="0"/>
              <a:t>to assign Roles and </a:t>
            </a:r>
            <a:r>
              <a:rPr lang="en-IN" sz="2800" dirty="0" smtClean="0"/>
              <a:t>Responsibilities.</a:t>
            </a: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10" y="-106018"/>
            <a:ext cx="10131425" cy="1232453"/>
          </a:xfrm>
        </p:spPr>
        <p:txBody>
          <a:bodyPr/>
          <a:lstStyle/>
          <a:p>
            <a:pPr algn="l"/>
            <a:r>
              <a:rPr lang="en-US" sz="3600" b="1" dirty="0">
                <a:latin typeface="Britannic Bold" panose="020B0903060703020204" pitchFamily="34" charset="0"/>
                <a:cs typeface="Times New Roman" panose="02020603050405020304"/>
              </a:rPr>
              <a:t> Conclusion : 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332" y="980661"/>
            <a:ext cx="10990052" cy="56707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 panose="020B0604020202020204" pitchFamily="34" charset="0"/>
              <a:buChar char="Ø"/>
            </a:pP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400" b="1" dirty="0">
                <a:latin typeface="Arial Black" panose="020B0A04020102020204" pitchFamily="34" charset="0"/>
                <a:cs typeface="Times New Roman" panose="02020603050405020304"/>
              </a:rPr>
              <a:t>The project entitled as </a:t>
            </a:r>
            <a:r>
              <a:rPr lang="en-IN" altLang="en-US" sz="2400" b="1" dirty="0">
                <a:latin typeface="Arial Black" panose="020B0A04020102020204" pitchFamily="34" charset="0"/>
                <a:cs typeface="Times New Roman" panose="02020603050405020304"/>
              </a:rPr>
              <a:t>Bank</a:t>
            </a:r>
            <a:r>
              <a:rPr lang="en-US" sz="2400" b="1" dirty="0">
                <a:latin typeface="Arial Black" panose="020B0A04020102020204" pitchFamily="34" charset="0"/>
                <a:cs typeface="Times New Roman" panose="02020603050405020304"/>
              </a:rPr>
              <a:t> Management System is the system that deals with the issues related to a </a:t>
            </a:r>
            <a:r>
              <a:rPr lang="en-IN" altLang="en-US" sz="2400" b="1" dirty="0">
                <a:latin typeface="Arial Black" panose="020B0A04020102020204" pitchFamily="34" charset="0"/>
                <a:cs typeface="Times New Roman" panose="02020603050405020304"/>
              </a:rPr>
              <a:t>bank software</a:t>
            </a:r>
            <a:r>
              <a:rPr lang="en-US" sz="2400" dirty="0">
                <a:latin typeface="Arial Black" panose="020B0A04020102020204" pitchFamily="34" charset="0"/>
                <a:cs typeface="Times New Roman" panose="02020603050405020304"/>
              </a:rPr>
              <a:t>. </a:t>
            </a: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cs typeface="Times New Roman" panose="02020603050405020304"/>
              </a:rPr>
              <a:t>   This project is successfully implemented with all the</a:t>
            </a:r>
            <a:r>
              <a:rPr lang="en-IN" altLang="en-US" sz="2400" dirty="0">
                <a:latin typeface="Arial Black" panose="020B0A04020102020204" pitchFamily="34" charset="0"/>
                <a:cs typeface="Times New Roman" panose="02020603050405020304"/>
              </a:rPr>
              <a:t> basic</a:t>
            </a:r>
            <a:r>
              <a:rPr lang="en-US" sz="2400" dirty="0">
                <a:latin typeface="Arial Black" panose="020B0A04020102020204" pitchFamily="34" charset="0"/>
                <a:cs typeface="Times New Roman" panose="02020603050405020304"/>
              </a:rPr>
              <a:t> features mentioned in system requirements specification.</a:t>
            </a: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cs typeface="Times New Roman" panose="02020603050405020304"/>
              </a:rPr>
              <a:t>   Awareness and right information about any </a:t>
            </a:r>
            <a:r>
              <a:rPr lang="en-IN" altLang="en-US" sz="2400" dirty="0">
                <a:latin typeface="Arial Black" panose="020B0A04020102020204" pitchFamily="34" charset="0"/>
                <a:cs typeface="Times New Roman" panose="02020603050405020304"/>
              </a:rPr>
              <a:t>bank </a:t>
            </a:r>
            <a:r>
              <a:rPr lang="en-US" sz="2400" dirty="0">
                <a:latin typeface="Arial Black" panose="020B0A04020102020204" pitchFamily="34" charset="0"/>
                <a:cs typeface="Times New Roman" panose="02020603050405020304"/>
              </a:rPr>
              <a:t>is essential for both the </a:t>
            </a:r>
            <a:r>
              <a:rPr lang="en-IN" altLang="en-US" sz="2400" dirty="0">
                <a:latin typeface="Arial Black" panose="020B0A04020102020204" pitchFamily="34" charset="0"/>
                <a:cs typeface="Times New Roman" panose="02020603050405020304"/>
              </a:rPr>
              <a:t>bank </a:t>
            </a:r>
            <a:r>
              <a:rPr lang="en-US" sz="2400" dirty="0">
                <a:latin typeface="Arial Black" panose="020B0A04020102020204" pitchFamily="34" charset="0"/>
                <a:cs typeface="Times New Roman" panose="02020603050405020304"/>
              </a:rPr>
              <a:t> of </a:t>
            </a:r>
            <a:r>
              <a:rPr lang="en-IN" altLang="en-US" sz="2400" dirty="0">
                <a:latin typeface="Arial Black" panose="020B0A04020102020204" pitchFamily="34" charset="0"/>
                <a:cs typeface="Times New Roman" panose="02020603050405020304"/>
              </a:rPr>
              <a:t>faculty</a:t>
            </a:r>
            <a:r>
              <a:rPr lang="en-US" sz="2400" dirty="0">
                <a:latin typeface="Arial Black" panose="020B0A04020102020204" pitchFamily="34" charset="0"/>
                <a:cs typeface="Times New Roman" panose="02020603050405020304"/>
              </a:rPr>
              <a:t> as well as </a:t>
            </a:r>
            <a:r>
              <a:rPr lang="en-IN" altLang="en-US" sz="2400" dirty="0">
                <a:latin typeface="Arial Black" panose="020B0A04020102020204" pitchFamily="34" charset="0"/>
                <a:cs typeface="Times New Roman" panose="02020603050405020304"/>
              </a:rPr>
              <a:t>customers</a:t>
            </a:r>
            <a:r>
              <a:rPr lang="en-US" sz="2400" dirty="0">
                <a:latin typeface="Arial Black" panose="020B0A04020102020204" pitchFamily="34" charset="0"/>
                <a:cs typeface="Times New Roman" panose="02020603050405020304"/>
              </a:rPr>
              <a:t>.</a:t>
            </a: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cs typeface="Times New Roman" panose="02020603050405020304"/>
              </a:rPr>
              <a:t>   So this serves the right purpose in achieving the desired requirements of both the communitie</a:t>
            </a:r>
            <a:r>
              <a:rPr lang="en-US" sz="2400" dirty="0">
                <a:latin typeface="Arial Black" panose="020B0A04020102020204" pitchFamily="34" charset="0"/>
                <a:cs typeface="Calibri" panose="020F0502020204030204"/>
              </a:rPr>
              <a:t>s.</a:t>
            </a: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endParaRPr lang="en-US" sz="2400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7" y="1616766"/>
            <a:ext cx="10084905" cy="318052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0284" y="154380"/>
            <a:ext cx="4572000" cy="98254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cs typeface="Times New Roman" panose="02020603050405020304" pitchFamily="18" charset="0"/>
              </a:rPr>
              <a:t>   Contents :</a:t>
            </a:r>
            <a:br>
              <a:rPr lang="en-IN" sz="36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cs typeface="Times New Roman" panose="02020603050405020304" pitchFamily="18" charset="0"/>
              </a:rPr>
            </a:br>
            <a:endParaRPr lang="en-IN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9599" y="712166"/>
            <a:ext cx="5436361" cy="539769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 panose="02020603050405020304"/>
              </a:rPr>
              <a:t> Introduction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 panose="02020603050405020304"/>
              </a:rPr>
              <a:t>  ER Diagram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 panose="02020603050405020304"/>
              </a:rPr>
              <a:t>  Working of Back-End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 panose="02020603050405020304"/>
              </a:rPr>
              <a:t>  Annotations 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 panose="02020603050405020304"/>
              </a:rPr>
              <a:t>  APIs</a:t>
            </a:r>
            <a:endParaRPr lang="en-US" sz="2600" dirty="0">
              <a:latin typeface="Arial Black" panose="020B0A04020102020204" pitchFamily="34" charset="0"/>
              <a:cs typeface="Times New Roman" panose="02020603050405020304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 panose="02020603050405020304"/>
              </a:rPr>
              <a:t>  Software Requirement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 panose="02020603050405020304"/>
              </a:rPr>
              <a:t>  Features Of </a:t>
            </a:r>
            <a:r>
              <a:rPr lang="en-US" sz="2600" dirty="0" smtClean="0">
                <a:latin typeface="Arial Black" panose="020B0A04020102020204" pitchFamily="34" charset="0"/>
                <a:cs typeface="Times New Roman" panose="02020603050405020304"/>
              </a:rPr>
              <a:t>System</a:t>
            </a:r>
            <a:endParaRPr lang="en-US" sz="2600" dirty="0" smtClean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 smtClean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 Black" panose="020B0A04020102020204" pitchFamily="34" charset="0"/>
                <a:cs typeface="Times New Roman" panose="02020603050405020304"/>
              </a:rPr>
              <a:t>  </a:t>
            </a:r>
            <a:r>
              <a:rPr lang="en-US" sz="2600" dirty="0">
                <a:latin typeface="Arial Black" panose="020B0A04020102020204" pitchFamily="34" charset="0"/>
                <a:cs typeface="Times New Roman" panose="02020603050405020304"/>
              </a:rPr>
              <a:t>Conclusion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05" y="107852"/>
            <a:ext cx="10131425" cy="1456267"/>
          </a:xfrm>
        </p:spPr>
        <p:txBody>
          <a:bodyPr/>
          <a:lstStyle/>
          <a:p>
            <a:pPr algn="l"/>
            <a:r>
              <a:rPr lang="en-IN" sz="3600" b="1" dirty="0">
                <a:latin typeface="Britannic Bold" panose="020B0903060703020204" pitchFamily="34" charset="0"/>
                <a:ea typeface="+mj-lt"/>
                <a:cs typeface="+mj-lt"/>
              </a:rPr>
              <a:t>  Introduction :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986" y="1491175"/>
            <a:ext cx="10688128" cy="512771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Font typeface="Wingdings" panose="05000000000000000000" pitchFamily="34" charset="0"/>
              <a:buChar char="Ø"/>
            </a:pPr>
            <a:r>
              <a:rPr lang="en-IN" dirty="0" smtClean="0">
                <a:latin typeface="Arial Black" panose="020B0A04020102020204" pitchFamily="34" charset="0"/>
                <a:cs typeface="Times New Roman" panose="02020603050405020304"/>
              </a:rPr>
              <a:t>To </a:t>
            </a:r>
            <a:r>
              <a:rPr lang="en-IN" dirty="0">
                <a:latin typeface="Arial Black" panose="020B0A04020102020204" pitchFamily="34" charset="0"/>
                <a:cs typeface="Times New Roman" panose="02020603050405020304"/>
              </a:rPr>
              <a:t>Develop a Software for solving Financial applications of a Customer in banking </a:t>
            </a:r>
            <a:r>
              <a:rPr lang="en-IN" dirty="0" smtClean="0">
                <a:latin typeface="Arial Black" panose="020B0A04020102020204" pitchFamily="34" charset="0"/>
                <a:cs typeface="Times New Roman" panose="02020603050405020304"/>
              </a:rPr>
              <a:t>Environment.</a:t>
            </a:r>
            <a:endParaRPr lang="en-IN" dirty="0" smtClean="0">
              <a:latin typeface="Arial Black" panose="020B0A04020102020204" pitchFamily="34" charset="0"/>
              <a:cs typeface="Times New Roman" panose="02020603050405020304"/>
            </a:endParaRPr>
          </a:p>
          <a:p>
            <a:pPr marL="0" indent="0">
              <a:buNone/>
            </a:pPr>
            <a:r>
              <a:rPr lang="en-IN" dirty="0" smtClean="0">
                <a:latin typeface="Arial Black" panose="020B0A04020102020204" pitchFamily="34" charset="0"/>
                <a:cs typeface="Times New Roman" panose="02020603050405020304"/>
              </a:rPr>
              <a:t> </a:t>
            </a:r>
            <a:endParaRPr lang="en-IN" dirty="0" smtClean="0">
              <a:latin typeface="Arial Black" panose="020B0A04020102020204" pitchFamily="34" charset="0"/>
              <a:cs typeface="Times New Roman" panose="02020603050405020304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en-IN" dirty="0" smtClean="0">
                <a:latin typeface="Arial Black" panose="020B0A04020102020204" pitchFamily="34" charset="0"/>
                <a:cs typeface="Times New Roman" panose="02020603050405020304"/>
              </a:rPr>
              <a:t>A </a:t>
            </a:r>
            <a:r>
              <a:rPr lang="en-IN" dirty="0">
                <a:latin typeface="Arial Black" panose="020B0A04020102020204" pitchFamily="34" charset="0"/>
                <a:cs typeface="Times New Roman" panose="02020603050405020304"/>
              </a:rPr>
              <a:t>Bank management System is an application for maintaining a persons account in bank.               </a:t>
            </a:r>
            <a:endParaRPr lang="en-IN" dirty="0" smtClean="0">
              <a:latin typeface="Arial Black" panose="020B0A04020102020204" pitchFamily="34" charset="0"/>
              <a:cs typeface="Times New Roman" panose="02020603050405020304"/>
            </a:endParaRPr>
          </a:p>
          <a:p>
            <a:pPr>
              <a:buFont typeface="Wingdings" panose="05000000000000000000" pitchFamily="34" charset="0"/>
              <a:buChar char="Ø"/>
            </a:pPr>
            <a:endParaRPr lang="en-IN" dirty="0">
              <a:latin typeface="Arial Black" panose="020B0A04020102020204" pitchFamily="34" charset="0"/>
              <a:cs typeface="Times New Roman" panose="02020603050405020304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en-IN" dirty="0" smtClean="0">
                <a:latin typeface="Arial Black" panose="020B0A04020102020204" pitchFamily="34" charset="0"/>
                <a:cs typeface="Times New Roman" panose="02020603050405020304"/>
              </a:rPr>
              <a:t>The </a:t>
            </a:r>
            <a:r>
              <a:rPr lang="en-IN" dirty="0">
                <a:latin typeface="Arial Black" panose="020B0A04020102020204" pitchFamily="34" charset="0"/>
                <a:cs typeface="Times New Roman" panose="02020603050405020304"/>
              </a:rPr>
              <a:t>System Provides the Access to customer to Create Account </a:t>
            </a:r>
            <a:r>
              <a:rPr lang="en-IN" dirty="0" err="1">
                <a:latin typeface="Arial Black" panose="020B0A04020102020204" pitchFamily="34" charset="0"/>
                <a:cs typeface="Times New Roman" panose="02020603050405020304"/>
              </a:rPr>
              <a:t>edit,Delete,search</a:t>
            </a:r>
            <a:r>
              <a:rPr lang="en-IN" dirty="0">
                <a:latin typeface="Arial Black" panose="020B0A04020102020204" pitchFamily="34" charset="0"/>
                <a:cs typeface="Times New Roman" panose="02020603050405020304"/>
              </a:rPr>
              <a:t> </a:t>
            </a:r>
            <a:r>
              <a:rPr lang="en-IN" dirty="0" smtClean="0">
                <a:latin typeface="Arial Black" panose="020B0A04020102020204" pitchFamily="34" charset="0"/>
                <a:cs typeface="Times New Roman" panose="02020603050405020304"/>
              </a:rPr>
              <a:t>accounts.</a:t>
            </a:r>
            <a:endParaRPr lang="en-IN" dirty="0" smtClean="0">
              <a:latin typeface="Arial Black" panose="020B0A04020102020204" pitchFamily="34" charset="0"/>
              <a:cs typeface="Times New Roman" panose="02020603050405020304"/>
            </a:endParaRPr>
          </a:p>
          <a:p>
            <a:pPr>
              <a:buFont typeface="Wingdings" panose="05000000000000000000" pitchFamily="34" charset="0"/>
              <a:buChar char="Ø"/>
            </a:pPr>
            <a:endParaRPr lang="en-IN" dirty="0">
              <a:latin typeface="Arial Black" panose="020B0A04020102020204" pitchFamily="34" charset="0"/>
              <a:cs typeface="Times New Roman" panose="02020603050405020304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en-IN" dirty="0" smtClean="0">
                <a:latin typeface="Arial Black" panose="020B0A04020102020204" pitchFamily="34" charset="0"/>
                <a:cs typeface="Times New Roman" panose="02020603050405020304"/>
              </a:rPr>
              <a:t>Deposits </a:t>
            </a:r>
            <a:r>
              <a:rPr lang="en-IN" dirty="0">
                <a:latin typeface="Arial Black" panose="020B0A04020102020204" pitchFamily="34" charset="0"/>
                <a:cs typeface="Times New Roman" panose="02020603050405020304"/>
              </a:rPr>
              <a:t>withdraw Cash from our </a:t>
            </a:r>
            <a:r>
              <a:rPr lang="en-IN" dirty="0" err="1">
                <a:latin typeface="Arial Black" panose="020B0A04020102020204" pitchFamily="34" charset="0"/>
                <a:cs typeface="Times New Roman" panose="02020603050405020304"/>
              </a:rPr>
              <a:t>accounts,also</a:t>
            </a:r>
            <a:r>
              <a:rPr lang="en-IN" dirty="0">
                <a:latin typeface="Arial Black" panose="020B0A04020102020204" pitchFamily="34" charset="0"/>
                <a:cs typeface="Times New Roman" panose="02020603050405020304"/>
              </a:rPr>
              <a:t> to view report of an account.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 DIAGRAM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IN" sz="3600" dirty="0">
              <a:latin typeface="Britannic Bold" panose="020B0903060703020204" pitchFamily="34" charset="0"/>
            </a:endParaRPr>
          </a:p>
        </p:txBody>
      </p:sp>
      <p:pic>
        <p:nvPicPr>
          <p:cNvPr id="2" name="Content Placeholder 1" descr="Software-Development-ATM-UML-Diagrams-UML-Package-Diagram-for-Bank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11300" y="1600200"/>
            <a:ext cx="8974455" cy="46266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pPr algn="l"/>
            <a:r>
              <a:rPr lang="en-US" sz="3600" b="1" dirty="0">
                <a:latin typeface="Britannic Bold" panose="020B0903060703020204" pitchFamily="34" charset="0"/>
                <a:cs typeface="Times New Roman" panose="02020603050405020304"/>
              </a:rPr>
              <a:t>Working Of Back-End :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3269"/>
            <a:ext cx="10820400" cy="46151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34" charset="0"/>
              <a:buChar char="Ø"/>
            </a:pPr>
            <a:r>
              <a:rPr lang="en-US" dirty="0">
                <a:latin typeface="Arial Black" panose="020B0A04020102020204" pitchFamily="34" charset="0"/>
                <a:cs typeface="Times New Roman" panose="02020603050405020304"/>
              </a:rPr>
              <a:t>There are mainly three stages</a:t>
            </a:r>
            <a:endParaRPr lang="en-US" dirty="0">
              <a:latin typeface="Arial Black" panose="020B0A04020102020204" pitchFamily="34" charset="0"/>
              <a:cs typeface="Times New Roman" panose="02020603050405020304"/>
            </a:endParaRPr>
          </a:p>
          <a:p>
            <a:pPr>
              <a:buFont typeface="Wingdings" panose="05000000000000000000" pitchFamily="34" charset="0"/>
              <a:buChar char="Ø"/>
            </a:pPr>
            <a:endParaRPr lang="en-US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Picture 5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199860"/>
            <a:ext cx="10820400" cy="45171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86" y="-94891"/>
            <a:ext cx="10131425" cy="1456267"/>
          </a:xfrm>
        </p:spPr>
        <p:txBody>
          <a:bodyPr/>
          <a:lstStyle/>
          <a:p>
            <a:pPr algn="l"/>
            <a:r>
              <a:rPr lang="en-IN" sz="3600" b="1" dirty="0">
                <a:latin typeface="Britannic Bold" panose="020B0903060703020204" pitchFamily="34" charset="0"/>
                <a:ea typeface="+mj-lt"/>
                <a:cs typeface="Times New Roman" panose="02020603050405020304"/>
              </a:rPr>
              <a:t>  Work Flow :</a:t>
            </a:r>
            <a:endParaRPr lang="en-US" dirty="0">
              <a:latin typeface="Britannic Bold" panose="020B0903060703020204" pitchFamily="34" charset="0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332" y="1121134"/>
            <a:ext cx="10990052" cy="514209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r>
              <a:rPr lang="en-US" sz="3200" dirty="0">
                <a:ea typeface="+mn-lt"/>
                <a:cs typeface="+mn-lt"/>
              </a:rPr>
              <a:t>  </a:t>
            </a:r>
            <a:r>
              <a:rPr lang="en-US" sz="3200" dirty="0">
                <a:latin typeface="Times New Roman" panose="02020603050405020304"/>
                <a:ea typeface="+mn-lt"/>
                <a:cs typeface="+mn-lt"/>
              </a:rPr>
              <a:t> </a:t>
            </a: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Client send a request to server for  different options like       inserting ,fetching ,update and delete a data.</a:t>
            </a: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  When client hit on request .Request goes to the Controller  Class  and use respective URL to take data.</a:t>
            </a: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  Then control of  URL goes to the service Class And Conditions get Executed.</a:t>
            </a: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  For returning response to client use  same sequence. Service To Controller Class.</a:t>
            </a: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  Here Repository class is used to interact with database using Hibernate Technology.</a:t>
            </a: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86" y="5751"/>
            <a:ext cx="10131425" cy="1456267"/>
          </a:xfrm>
        </p:spPr>
        <p:txBody>
          <a:bodyPr/>
          <a:lstStyle/>
          <a:p>
            <a:pPr algn="l"/>
            <a:r>
              <a:rPr lang="en-US" sz="3600" b="1" dirty="0">
                <a:latin typeface="Britannic Bold" panose="020B0903060703020204" pitchFamily="34" charset="0"/>
                <a:ea typeface="+mj-lt"/>
                <a:cs typeface="+mj-lt"/>
              </a:rPr>
              <a:t> Annotations (@) :</a:t>
            </a:r>
            <a:endParaRPr lang="en-US" b="1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350" y="1033670"/>
            <a:ext cx="10975675" cy="61225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ea typeface="+mn-lt"/>
                <a:cs typeface="Times New Roman" panose="02020603050405020304"/>
              </a:rPr>
              <a:t>  Annotations are used to provide supplemental information</a:t>
            </a:r>
            <a:endParaRPr lang="en-US" sz="2400" dirty="0">
              <a:latin typeface="Arial Black" panose="020B0A04020102020204" pitchFamily="34" charset="0"/>
              <a:ea typeface="+mn-lt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400" dirty="0">
                <a:latin typeface="Arial Black" panose="020B0A04020102020204" pitchFamily="34" charset="0"/>
                <a:ea typeface="+mn-lt"/>
                <a:cs typeface="Times New Roman" panose="02020603050405020304"/>
              </a:rPr>
              <a:t>    about a program. </a:t>
            </a:r>
            <a:endParaRPr lang="en-US" sz="2400" dirty="0">
              <a:latin typeface="Arial Black" panose="020B0A04020102020204" pitchFamily="34" charset="0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ea typeface="+mn-lt"/>
                <a:cs typeface="Times New Roman" panose="02020603050405020304"/>
              </a:rPr>
              <a:t> Annotations start with ‘</a:t>
            </a:r>
            <a:r>
              <a:rPr lang="en-US" sz="2400" b="1" dirty="0">
                <a:latin typeface="Arial Black" panose="020B0A04020102020204" pitchFamily="34" charset="0"/>
                <a:ea typeface="+mn-lt"/>
                <a:cs typeface="Times New Roman" panose="02020603050405020304"/>
              </a:rPr>
              <a:t>@</a:t>
            </a:r>
            <a:r>
              <a:rPr lang="en-US" sz="2400" dirty="0">
                <a:latin typeface="Arial Black" panose="020B0A04020102020204" pitchFamily="34" charset="0"/>
                <a:ea typeface="+mn-lt"/>
                <a:cs typeface="Times New Roman" panose="02020603050405020304"/>
              </a:rPr>
              <a:t>’.</a:t>
            </a:r>
            <a:endParaRPr lang="en-US" sz="2400" dirty="0">
              <a:latin typeface="Arial Black" panose="020B0A04020102020204" pitchFamily="34" charset="0"/>
              <a:ea typeface="+mn-lt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Times New Roman" panose="02020603050405020304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@Id : This id annotation is used to declare attribute as primary key.</a:t>
            </a:r>
            <a:endParaRPr lang="en-US" sz="2400" dirty="0">
              <a:latin typeface="Arial Black" panose="020B0A04020102020204" pitchFamily="34" charset="0"/>
            </a:endParaRPr>
          </a:p>
          <a:p>
            <a:pPr marL="514350" indent="-514350">
              <a:buAutoNum type="arabicPeriod"/>
            </a:pPr>
            <a:endParaRPr lang="en-US" sz="2400" dirty="0">
              <a:latin typeface="Arial Black" panose="020B0A040201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@GeneratedValue : Used to generate value automatically when user insert new record in table.</a:t>
            </a: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3. @Not Empty : used for validation.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8136" y="741872"/>
            <a:ext cx="11369613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4. @Email : used to compare email format ​.​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5. @size : Used in collection. ​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6. @NotNull : This gives mandatory filed to enter data.​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8. @ManyToOne : To create the many-to-one relationship between the Student and subject class.​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9. @JoinColumn : helps us specify the column we'll use for joining.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endParaRPr lang="en-US" sz="2400" b="1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10. @JsonIgnore : Is  used to ignore the logical property used in serialization and deserialization.​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11. @Entity : is used is used to mark this class as an Entity bean.​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3200" b="1" dirty="0">
                <a:latin typeface="Arial Black" panose="020B0A04020102020204" pitchFamily="34" charset="0"/>
                <a:cs typeface="Arial" panose="020B0604020202020204"/>
              </a:rPr>
              <a:t> </a:t>
            </a:r>
            <a:r>
              <a:rPr lang="en-US" sz="3200" dirty="0">
                <a:latin typeface="Times New Roman" panose="02020603050405020304"/>
                <a:cs typeface="Arial" panose="020B0604020202020204"/>
              </a:rPr>
              <a:t>​</a:t>
            </a:r>
            <a:endParaRPr lang="en-US" sz="3200" dirty="0">
              <a:latin typeface="Times New Roman" panose="020206030504050203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2514" y="483079"/>
            <a:ext cx="10952669" cy="88331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12. OneToMany : is used to create the one-to-many relationship between the </a:t>
            </a:r>
            <a:r>
              <a:rPr lang="en-US" sz="2400" dirty="0">
                <a:latin typeface="Arial Black" panose="020B0A04020102020204" pitchFamily="34" charset="0"/>
                <a:cs typeface="Times New Roman" panose="02020603050405020304"/>
              </a:rPr>
              <a:t>subject id 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 and </a:t>
            </a:r>
            <a:r>
              <a:rPr lang="en-US" sz="2400" dirty="0">
                <a:latin typeface="Arial Black" panose="020B0A04020102020204" pitchFamily="34" charset="0"/>
                <a:cs typeface="Times New Roman" panose="02020603050405020304"/>
              </a:rPr>
              <a:t>Student 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 entities​.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13. Cascadetype.All :</a:t>
            </a:r>
            <a:r>
              <a:rPr lang="en-US" sz="2400" b="1" dirty="0">
                <a:latin typeface="Arial Black" panose="020B0A04020102020204" pitchFamily="34" charset="0"/>
                <a:cs typeface="Arial" panose="020B0604020202020204"/>
              </a:rPr>
              <a:t> 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ensure that all persistence events such as persist, refresh, merge and remove that occur on the parent, will be passed to the child.​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14. @override : Informs the compiler that the element is meant to override an element declared in a superclass.​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15. @RestController : This annotation is used at the class level and allows the class to handle the requests made by the client.​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16. @Autowired : Enables you to inject the object dependency implicitly.​</a:t>
            </a: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endParaRPr lang="en-US" sz="3200" dirty="0">
              <a:latin typeface="Times New Roman" panose="02020603050405020304"/>
              <a:cs typeface="Arial" panose="020B0604020202020204"/>
            </a:endParaRPr>
          </a:p>
          <a:p>
            <a:endParaRPr lang="en-US" sz="3200" dirty="0">
              <a:latin typeface="Times New Roman" panose="020206030504050203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5016</Words>
  <Application>WPS Presentation</Application>
  <PresentationFormat>Custom</PresentationFormat>
  <Paragraphs>192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0" baseType="lpstr">
      <vt:lpstr>Arial</vt:lpstr>
      <vt:lpstr>SimSun</vt:lpstr>
      <vt:lpstr>Wingdings</vt:lpstr>
      <vt:lpstr>Wingdings 2</vt:lpstr>
      <vt:lpstr>Wingdings</vt:lpstr>
      <vt:lpstr>Wingdings 3</vt:lpstr>
      <vt:lpstr>Arial Rounded MT Bold</vt:lpstr>
      <vt:lpstr>Times New Roman</vt:lpstr>
      <vt:lpstr>Times New Roman</vt:lpstr>
      <vt:lpstr>Calibri</vt:lpstr>
      <vt:lpstr>Britannic Bold</vt:lpstr>
      <vt:lpstr>Segoe UI</vt:lpstr>
      <vt:lpstr>Arial Black</vt:lpstr>
      <vt:lpstr>Arial</vt:lpstr>
      <vt:lpstr>Wingdings</vt:lpstr>
      <vt:lpstr>Calibri Light</vt:lpstr>
      <vt:lpstr>Wingdings,Sans-Serif</vt:lpstr>
      <vt:lpstr>Segoe Print</vt:lpstr>
      <vt:lpstr>Book Antiqua</vt:lpstr>
      <vt:lpstr>Microsoft YaHei</vt:lpstr>
      <vt:lpstr>Arial Unicode MS</vt:lpstr>
      <vt:lpstr>Lucida Sans</vt:lpstr>
      <vt:lpstr>Apex</vt:lpstr>
      <vt:lpstr>PowerPoint 演示文稿</vt:lpstr>
      <vt:lpstr>   Contents : </vt:lpstr>
      <vt:lpstr>  Introduction :</vt:lpstr>
      <vt:lpstr>PowerPoint 演示文稿</vt:lpstr>
      <vt:lpstr>Working Of Back-End :</vt:lpstr>
      <vt:lpstr>  Work Flow :</vt:lpstr>
      <vt:lpstr> Annotations (@) :</vt:lpstr>
      <vt:lpstr>PowerPoint 演示文稿</vt:lpstr>
      <vt:lpstr>PowerPoint 演示文稿</vt:lpstr>
      <vt:lpstr>PowerPoint 演示文稿</vt:lpstr>
      <vt:lpstr>PowerPoint 演示文稿</vt:lpstr>
      <vt:lpstr>Application Programming Interface(APIs);</vt:lpstr>
      <vt:lpstr>PowerPoint 演示文稿</vt:lpstr>
      <vt:lpstr>Software &amp; hardware used :</vt:lpstr>
      <vt:lpstr>  Advantages :</vt:lpstr>
      <vt:lpstr> Conclusion :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smson</cp:lastModifiedBy>
  <cp:revision>693</cp:revision>
  <dcterms:created xsi:type="dcterms:W3CDTF">2022-09-17T15:19:00Z</dcterms:created>
  <dcterms:modified xsi:type="dcterms:W3CDTF">2023-01-05T07:47:09Z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D665D402D10642648844918695B98D39</vt:lpwstr>
  </property>
  <property fmtid="{D5CDD505-2E9C-101B-9397-08002B2CF9AE}" pid="3" name="KSOProductBuildVer">
    <vt:lpwstr>1033-11.2.0.11440</vt:lpwstr>
  </property>
</Properties>
</file>