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8" r:id="rId2"/>
    <p:sldId id="257" r:id="rId3"/>
    <p:sldId id="258" r:id="rId4"/>
    <p:sldId id="259" r:id="rId5"/>
    <p:sldId id="261" r:id="rId6"/>
    <p:sldId id="262" r:id="rId7"/>
    <p:sldId id="263" r:id="rId8"/>
    <p:sldId id="264" r:id="rId9"/>
    <p:sldId id="265" r:id="rId10"/>
    <p:sldId id="269" r:id="rId11"/>
    <p:sldId id="267"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176D8-9BFB-63AD-1F26-B090545EF346}" v="30" dt="2024-07-14T09:23:33.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49" y="1002365"/>
            <a:ext cx="11039308" cy="3056151"/>
          </a:xfrm>
        </p:spPr>
        <p:txBody>
          <a:bodyPr>
            <a:normAutofit/>
          </a:bodyPr>
          <a:lstStyle/>
          <a:p>
            <a:pPr algn="ctr"/>
            <a:r>
              <a:rPr lang="en-US" sz="4000" b="1" dirty="0">
                <a:solidFill>
                  <a:schemeClr val="tx1"/>
                </a:solidFill>
                <a:latin typeface="Times New Roman"/>
                <a:cs typeface="Times New Roman"/>
              </a:rPr>
              <a:t>EMPLOYEES BURNOUT ANALYSIS</a:t>
            </a:r>
            <a:br>
              <a:rPr lang="en-US" sz="4000" b="1" dirty="0">
                <a:solidFill>
                  <a:schemeClr val="tx1"/>
                </a:solidFill>
                <a:latin typeface="Times New Roman"/>
                <a:cs typeface="Times New Roman"/>
              </a:rPr>
            </a:br>
            <a:r>
              <a:rPr lang="en-US" sz="4000" b="1" dirty="0">
                <a:solidFill>
                  <a:schemeClr val="tx1"/>
                </a:solidFill>
                <a:latin typeface="Times New Roman"/>
                <a:cs typeface="Times New Roman"/>
              </a:rPr>
              <a:t> AND PREDICTION</a:t>
            </a:r>
            <a:endParaRPr lang="en-IN" sz="4000" b="1" dirty="0">
              <a:solidFill>
                <a:schemeClr val="tx1"/>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58999"/>
          </a:xfrm>
        </p:spPr>
        <p:txBody>
          <a:bodyPr>
            <a:normAutofit/>
          </a:bodyPr>
          <a:lstStyle/>
          <a:p>
            <a:r>
              <a:rPr lang="en-IN" sz="3600" b="1" dirty="0">
                <a:solidFill>
                  <a:schemeClr val="accent1"/>
                </a:solidFill>
                <a:latin typeface="Times New Roman"/>
                <a:cs typeface="Times New Roman"/>
              </a:rPr>
              <a:t>           </a:t>
            </a:r>
            <a:r>
              <a:rPr lang="en-IN" sz="3600" b="1" i="0" dirty="0">
                <a:solidFill>
                  <a:schemeClr val="accent1"/>
                </a:solidFill>
                <a:effectLst/>
                <a:latin typeface="Times New Roman"/>
                <a:cs typeface="Times New Roman"/>
              </a:rPr>
              <a:t>Exploratory Data Analysis (EDA)</a:t>
            </a:r>
            <a:endParaRPr lang="en-IN" sz="3600" b="1" dirty="0">
              <a:solidFill>
                <a:schemeClr val="accent1"/>
              </a:solidFill>
              <a:latin typeface="Times New Roman"/>
              <a:cs typeface="Times New Roman"/>
            </a:endParaRPr>
          </a:p>
        </p:txBody>
      </p:sp>
      <p:pic>
        <p:nvPicPr>
          <p:cNvPr id="5" name="Content Placeholder 4"/>
          <p:cNvPicPr>
            <a:picLocks noGrp="1" noChangeAspect="1"/>
          </p:cNvPicPr>
          <p:nvPr>
            <p:ph idx="1"/>
          </p:nvPr>
        </p:nvPicPr>
        <p:blipFill>
          <a:blip r:embed="rId2"/>
          <a:stretch>
            <a:fillRect/>
          </a:stretch>
        </p:blipFill>
        <p:spPr>
          <a:xfrm>
            <a:off x="581192" y="1639360"/>
            <a:ext cx="11312165" cy="49770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b="1" dirty="0">
                <a:solidFill>
                  <a:schemeClr val="accent1"/>
                </a:solidFill>
                <a:latin typeface="Times New Roman"/>
                <a:cs typeface="Times New Roman"/>
              </a:rPr>
              <a:t>Results</a:t>
            </a:r>
            <a:endParaRPr lang="en-US" sz="3600" b="1">
              <a:solidFill>
                <a:schemeClr val="accent1"/>
              </a:solidFill>
              <a:latin typeface="Times New Roman"/>
              <a:cs typeface="Times New Roman"/>
            </a:endParaRPr>
          </a:p>
        </p:txBody>
      </p:sp>
      <p:sp>
        <p:nvSpPr>
          <p:cNvPr id="3" name="Content Placeholder 2"/>
          <p:cNvSpPr>
            <a:spLocks noGrp="1"/>
          </p:cNvSpPr>
          <p:nvPr>
            <p:ph idx="1"/>
          </p:nvPr>
        </p:nvSpPr>
        <p:spPr>
          <a:xfrm>
            <a:off x="581191" y="1480008"/>
            <a:ext cx="11029615" cy="4884180"/>
          </a:xfrm>
        </p:spPr>
        <p:txBody>
          <a:bodyPr/>
          <a:lstStyle/>
          <a:p>
            <a:pPr marL="0" indent="0" algn="ctr">
              <a:buNone/>
            </a:pPr>
            <a:r>
              <a:rPr lang="en-US" sz="3200" b="1" i="0" dirty="0">
                <a:solidFill>
                  <a:schemeClr val="tx1"/>
                </a:solidFill>
                <a:effectLst/>
                <a:latin typeface="Times New Roman"/>
                <a:cs typeface="Times New Roman"/>
              </a:rPr>
              <a:t>Prevalence of burnout</a:t>
            </a:r>
          </a:p>
          <a:p>
            <a:pPr marL="0" indent="0" algn="ctr">
              <a:buNone/>
            </a:pPr>
            <a:r>
              <a:rPr lang="en-US" sz="3200" b="1" i="0" dirty="0">
                <a:solidFill>
                  <a:schemeClr val="tx1"/>
                </a:solidFill>
                <a:effectLst/>
                <a:latin typeface="Times New Roman"/>
                <a:cs typeface="Times New Roman"/>
              </a:rPr>
              <a:t>Contributing factors</a:t>
            </a:r>
          </a:p>
          <a:p>
            <a:pPr marL="0" indent="0" algn="ctr">
              <a:buNone/>
            </a:pPr>
            <a:r>
              <a:rPr lang="en-US" sz="3200" b="1" i="0" dirty="0">
                <a:solidFill>
                  <a:schemeClr val="tx1"/>
                </a:solidFill>
                <a:effectLst/>
                <a:latin typeface="Times New Roman"/>
                <a:cs typeface="Times New Roman"/>
              </a:rPr>
              <a:t>Intervention strategies</a:t>
            </a:r>
            <a:r>
              <a:rPr lang="en-US" sz="3200" b="1" dirty="0">
                <a:solidFill>
                  <a:schemeClr val="tx1"/>
                </a:solidFill>
                <a:latin typeface="Times New Roman"/>
                <a:cs typeface="Times New Roman"/>
              </a:rPr>
              <a:t> </a:t>
            </a:r>
            <a:endParaRPr lang="en-US" sz="3200" b="1" i="0" dirty="0">
              <a:solidFill>
                <a:schemeClr val="tx1"/>
              </a:solidFill>
              <a:effectLst/>
              <a:latin typeface="Times New Roman"/>
              <a:cs typeface="Times New Roman"/>
            </a:endParaRPr>
          </a:p>
          <a:p>
            <a:pPr marL="0" indent="0" algn="ctr">
              <a:buNone/>
            </a:pPr>
            <a:r>
              <a:rPr lang="en-US" sz="3200" dirty="0">
                <a:solidFill>
                  <a:schemeClr val="tx1"/>
                </a:solidFill>
                <a:latin typeface="Times New Roman"/>
                <a:cs typeface="Times New Roman"/>
              </a:rPr>
              <a:t>To get more about the project visit this GitHub repository:</a:t>
            </a:r>
            <a:endParaRPr lang="en-US" sz="3200" i="0" dirty="0">
              <a:solidFill>
                <a:schemeClr val="tx1"/>
              </a:solidFill>
              <a:effectLst/>
              <a:latin typeface="Times New Roman"/>
              <a:cs typeface="Times New Roman"/>
            </a:endParaRPr>
          </a:p>
          <a:p>
            <a:pPr marL="0" indent="0">
              <a:buNone/>
            </a:pPr>
            <a:r>
              <a:rPr lang="en-US" sz="2600" u="sng" dirty="0">
                <a:solidFill>
                  <a:schemeClr val="accent1"/>
                </a:solidFill>
                <a:latin typeface="Times New Roman"/>
                <a:ea typeface="+mn-lt"/>
                <a:cs typeface="+mn-lt"/>
              </a:rPr>
              <a:t>  https://github.com/pranathi1703/employees-burnout-prediction-and-analysis.git</a:t>
            </a:r>
            <a:endParaRPr lang="en-US" sz="2600" u="sng" dirty="0">
              <a:solidFill>
                <a:schemeClr val="accent1"/>
              </a:solidFill>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b="1" dirty="0">
                <a:solidFill>
                  <a:schemeClr val="accent1"/>
                </a:solidFill>
                <a:latin typeface="Times New Roman"/>
                <a:cs typeface="Times New Roman"/>
              </a:rPr>
              <a:t>links</a:t>
            </a:r>
            <a:endParaRPr lang="en-US" sz="3600" b="1">
              <a:solidFill>
                <a:schemeClr val="accent1"/>
              </a:solidFill>
              <a:latin typeface="Times New Roman"/>
              <a:cs typeface="Times New Roman"/>
            </a:endParaRPr>
          </a:p>
        </p:txBody>
      </p:sp>
      <p:sp>
        <p:nvSpPr>
          <p:cNvPr id="3" name="Content Placeholder 2"/>
          <p:cNvSpPr>
            <a:spLocks noGrp="1"/>
          </p:cNvSpPr>
          <p:nvPr>
            <p:ph idx="1"/>
          </p:nvPr>
        </p:nvSpPr>
        <p:spPr>
          <a:xfrm>
            <a:off x="420770" y="1914225"/>
            <a:ext cx="11029615" cy="3634486"/>
          </a:xfrm>
        </p:spPr>
        <p:txBody>
          <a:bodyPr>
            <a:normAutofit/>
          </a:bodyPr>
          <a:lstStyle/>
          <a:p>
            <a:pPr marL="0" indent="0">
              <a:buNone/>
            </a:pPr>
            <a:r>
              <a:rPr lang="en-US" sz="3200" b="1" dirty="0">
                <a:solidFill>
                  <a:schemeClr val="tx1"/>
                </a:solidFill>
                <a:latin typeface="Times New Roman"/>
                <a:cs typeface="Times New Roman"/>
              </a:rPr>
              <a:t>This is my GitHub project link:</a:t>
            </a:r>
          </a:p>
          <a:p>
            <a:pPr marL="0" indent="0">
              <a:buNone/>
            </a:pPr>
            <a:r>
              <a:rPr lang="en-US" sz="2600" u="sng" dirty="0">
                <a:solidFill>
                  <a:schemeClr val="accent1"/>
                </a:solidFill>
                <a:latin typeface="Times New Roman"/>
                <a:ea typeface="+mn-lt"/>
                <a:cs typeface="Times New Roman"/>
              </a:rPr>
              <a:t>https://github.com/pranathi1703/employees-burnout-prediction-and-analysis.git</a:t>
            </a:r>
            <a:endParaRPr lang="en-US" sz="2600" u="sng">
              <a:solidFill>
                <a:schemeClr val="accent1"/>
              </a:solidFill>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729658"/>
            <a:ext cx="11029616" cy="3408709"/>
          </a:xfrm>
        </p:spPr>
        <p:txBody>
          <a:bodyPr>
            <a:noAutofit/>
          </a:bodyPr>
          <a:lstStyle/>
          <a:p>
            <a:r>
              <a:rPr lang="en-US" sz="8800" dirty="0">
                <a:solidFill>
                  <a:schemeClr val="accent1"/>
                </a:solidFill>
              </a:rPr>
              <a:t>      </a:t>
            </a:r>
            <a:r>
              <a:rPr lang="en-US" sz="8800" dirty="0">
                <a:solidFill>
                  <a:schemeClr val="accent1"/>
                </a:solidFill>
                <a:latin typeface="Times New Roman"/>
                <a:cs typeface="Times New Roman"/>
              </a:rPr>
              <a:t>Thank you..</a:t>
            </a:r>
            <a:endParaRPr lang="en-IN" sz="8800">
              <a:solidFill>
                <a:schemeClr val="accent1"/>
              </a:solidFill>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4" y="914400"/>
            <a:ext cx="10993546" cy="638175"/>
          </a:xfrm>
        </p:spPr>
        <p:txBody>
          <a:bodyPr>
            <a:noAutofit/>
          </a:bodyPr>
          <a:lstStyle/>
          <a:p>
            <a:pPr algn="ctr"/>
            <a:r>
              <a:rPr lang="en-GB" b="1" dirty="0">
                <a:solidFill>
                  <a:schemeClr val="accent1"/>
                </a:solidFill>
                <a:latin typeface="Times New Roman"/>
                <a:cs typeface="Times New Roman"/>
              </a:rPr>
              <a:t>Student Details</a:t>
            </a:r>
            <a:endParaRPr lang="en-US" b="1">
              <a:solidFill>
                <a:schemeClr val="accent1"/>
              </a:solidFill>
              <a:latin typeface="Times New Roman"/>
              <a:cs typeface="Times New Roman"/>
            </a:endParaRPr>
          </a:p>
        </p:txBody>
      </p:sp>
      <p:sp>
        <p:nvSpPr>
          <p:cNvPr id="3" name="Subtitle 2"/>
          <p:cNvSpPr>
            <a:spLocks noGrp="1"/>
          </p:cNvSpPr>
          <p:nvPr>
            <p:ph type="subTitle" idx="1"/>
          </p:nvPr>
        </p:nvSpPr>
        <p:spPr>
          <a:xfrm>
            <a:off x="260353" y="1720349"/>
            <a:ext cx="11314388" cy="4895850"/>
          </a:xfrm>
        </p:spPr>
        <p:txBody>
          <a:bodyPr vert="horz" lIns="91440" tIns="45720" rIns="91440" bIns="45720" rtlCol="0" anchor="ctr">
            <a:normAutofit/>
          </a:bodyPr>
          <a:lstStyle/>
          <a:p>
            <a:r>
              <a:rPr lang="en-GB" sz="2600" b="1" cap="none" dirty="0">
                <a:latin typeface="Times New Roman"/>
                <a:cs typeface="Times New Roman"/>
              </a:rPr>
              <a:t>Name  </a:t>
            </a:r>
            <a:r>
              <a:rPr lang="en-GB" sz="2600" cap="none" dirty="0">
                <a:solidFill>
                  <a:schemeClr val="tx1"/>
                </a:solidFill>
                <a:latin typeface="Times New Roman"/>
                <a:cs typeface="Times New Roman"/>
              </a:rPr>
              <a:t>:  AKULA PRANATHI</a:t>
            </a:r>
            <a:endParaRPr lang="en-GB" sz="2600">
              <a:solidFill>
                <a:schemeClr val="tx1"/>
              </a:solidFill>
              <a:latin typeface="Times New Roman"/>
              <a:cs typeface="Times New Roman"/>
            </a:endParaRPr>
          </a:p>
          <a:p>
            <a:r>
              <a:rPr lang="en-GB" sz="2600" b="1" cap="none" err="1">
                <a:latin typeface="Times New Roman"/>
                <a:cs typeface="Times New Roman"/>
              </a:rPr>
              <a:t>Skillsbuild</a:t>
            </a:r>
            <a:r>
              <a:rPr lang="en-GB" sz="2600" b="1" cap="none" dirty="0">
                <a:latin typeface="Times New Roman"/>
                <a:cs typeface="Times New Roman"/>
              </a:rPr>
              <a:t> Email ID</a:t>
            </a:r>
            <a:r>
              <a:rPr lang="en-GB" sz="2600" b="1" cap="none" dirty="0">
                <a:solidFill>
                  <a:schemeClr val="tx1"/>
                </a:solidFill>
                <a:latin typeface="Times New Roman"/>
                <a:cs typeface="Times New Roman"/>
              </a:rPr>
              <a:t> </a:t>
            </a:r>
            <a:r>
              <a:rPr lang="en-GB" sz="2600" cap="none" dirty="0">
                <a:solidFill>
                  <a:schemeClr val="tx1"/>
                </a:solidFill>
                <a:latin typeface="Times New Roman"/>
                <a:cs typeface="Times New Roman"/>
              </a:rPr>
              <a:t>: pranathiakula35@gmail.com</a:t>
            </a:r>
          </a:p>
          <a:p>
            <a:r>
              <a:rPr lang="en-GB" sz="2600" b="1" cap="none" dirty="0">
                <a:latin typeface="Times New Roman"/>
                <a:cs typeface="Times New Roman"/>
              </a:rPr>
              <a:t>College Name</a:t>
            </a:r>
            <a:r>
              <a:rPr lang="en-GB" sz="2600" b="1" cap="none" dirty="0">
                <a:solidFill>
                  <a:schemeClr val="tx1"/>
                </a:solidFill>
                <a:latin typeface="Times New Roman"/>
                <a:cs typeface="Times New Roman"/>
              </a:rPr>
              <a:t> </a:t>
            </a:r>
            <a:r>
              <a:rPr lang="en-GB" sz="2600" cap="none" dirty="0">
                <a:solidFill>
                  <a:schemeClr val="tx1"/>
                </a:solidFill>
                <a:latin typeface="Times New Roman"/>
                <a:cs typeface="Times New Roman"/>
              </a:rPr>
              <a:t>: GIET Engineering College</a:t>
            </a:r>
          </a:p>
          <a:p>
            <a:r>
              <a:rPr lang="en-GB" sz="2600" b="1" cap="none" dirty="0">
                <a:latin typeface="Times New Roman"/>
                <a:cs typeface="Times New Roman"/>
              </a:rPr>
              <a:t>College State</a:t>
            </a:r>
            <a:r>
              <a:rPr lang="en-GB" sz="2600" cap="none" dirty="0">
                <a:solidFill>
                  <a:schemeClr val="tx1"/>
                </a:solidFill>
                <a:latin typeface="Times New Roman"/>
                <a:cs typeface="Times New Roman"/>
              </a:rPr>
              <a:t> :  Andhra Pradesh</a:t>
            </a:r>
          </a:p>
          <a:p>
            <a:r>
              <a:rPr lang="en-GB" sz="2600" b="1" cap="none" dirty="0">
                <a:latin typeface="Times New Roman"/>
                <a:cs typeface="Times New Roman"/>
              </a:rPr>
              <a:t>Internship DOMAIN</a:t>
            </a:r>
            <a:r>
              <a:rPr lang="en-GB" sz="2600" b="1" cap="none" dirty="0">
                <a:solidFill>
                  <a:schemeClr val="tx1"/>
                </a:solidFill>
                <a:latin typeface="Times New Roman"/>
                <a:cs typeface="Times New Roman"/>
              </a:rPr>
              <a:t> </a:t>
            </a:r>
            <a:r>
              <a:rPr lang="en-GB" sz="2600" cap="none" dirty="0">
                <a:solidFill>
                  <a:schemeClr val="tx1"/>
                </a:solidFill>
                <a:latin typeface="Times New Roman"/>
                <a:cs typeface="Times New Roman"/>
              </a:rPr>
              <a:t>:  ARTIFICIAL INTELLIGENCE</a:t>
            </a:r>
          </a:p>
          <a:p>
            <a:r>
              <a:rPr lang="en-GB" sz="2600" b="1" cap="none" dirty="0">
                <a:latin typeface="Times New Roman"/>
                <a:cs typeface="Times New Roman"/>
              </a:rPr>
              <a:t>Internship START DATE</a:t>
            </a:r>
            <a:r>
              <a:rPr lang="en-GB" sz="2600" cap="none" dirty="0">
                <a:latin typeface="Times New Roman"/>
                <a:cs typeface="Times New Roman"/>
              </a:rPr>
              <a:t> </a:t>
            </a:r>
            <a:r>
              <a:rPr lang="en-GB" sz="2600" cap="none" dirty="0">
                <a:solidFill>
                  <a:schemeClr val="tx1"/>
                </a:solidFill>
                <a:latin typeface="Times New Roman"/>
                <a:cs typeface="Times New Roman"/>
              </a:rPr>
              <a:t> :  03/06/2024 </a:t>
            </a:r>
          </a:p>
          <a:p>
            <a:r>
              <a:rPr lang="en-GB" sz="2600" b="1" cap="none" dirty="0">
                <a:latin typeface="Times New Roman"/>
                <a:cs typeface="Times New Roman"/>
              </a:rPr>
              <a:t>Internship END DATE</a:t>
            </a:r>
            <a:r>
              <a:rPr lang="en-GB" sz="2600" b="1" cap="none" dirty="0">
                <a:solidFill>
                  <a:schemeClr val="tx1"/>
                </a:solidFill>
                <a:latin typeface="Times New Roman"/>
                <a:cs typeface="Times New Roman"/>
              </a:rPr>
              <a:t> </a:t>
            </a:r>
            <a:r>
              <a:rPr lang="en-GB" sz="2600" cap="none" dirty="0">
                <a:solidFill>
                  <a:schemeClr val="tx1"/>
                </a:solidFill>
                <a:latin typeface="Times New Roman"/>
                <a:cs typeface="Times New Roman"/>
              </a:rPr>
              <a:t> :  15/07/2024</a:t>
            </a:r>
          </a:p>
          <a:p>
            <a:endParaRPr lang="en-GB" sz="2400" dirty="0">
              <a:solidFill>
                <a:schemeClr val="tx1"/>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person smiling at camera&#10;&#10;Description automatically generated">
            <a:extLst>
              <a:ext uri="{FF2B5EF4-FFF2-40B4-BE49-F238E27FC236}">
                <a16:creationId xmlns:a16="http://schemas.microsoft.com/office/drawing/2014/main" id="{2A688C76-9A9B-2973-F34D-8768910BC531}"/>
              </a:ext>
            </a:extLst>
          </p:cNvPr>
          <p:cNvPicPr>
            <a:picLocks noChangeAspect="1"/>
          </p:cNvPicPr>
          <p:nvPr/>
        </p:nvPicPr>
        <p:blipFill>
          <a:blip r:embed="rId2"/>
          <a:stretch>
            <a:fillRect/>
          </a:stretch>
        </p:blipFill>
        <p:spPr>
          <a:xfrm>
            <a:off x="8204921" y="1719180"/>
            <a:ext cx="3375422" cy="3900905"/>
          </a:xfrm>
          <a:prstGeom prst="ellipse">
            <a:avLst/>
          </a:prstGeom>
          <a:ln>
            <a:solidFill>
              <a:schemeClr val="tx1"/>
            </a:solid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chemeClr val="accent1"/>
                </a:solidFill>
                <a:latin typeface="Times New Roman"/>
                <a:cs typeface="Times New Roman"/>
              </a:rPr>
              <a:t>Project topic</a:t>
            </a:r>
            <a:br>
              <a:rPr lang="en-GB" b="1" dirty="0">
                <a:latin typeface="Times New Roman"/>
              </a:rPr>
            </a:br>
            <a:endParaRPr lang="en-US" b="1">
              <a:latin typeface="Times New Roman"/>
              <a:cs typeface="Times New Roman"/>
            </a:endParaRPr>
          </a:p>
        </p:txBody>
      </p:sp>
      <p:sp>
        <p:nvSpPr>
          <p:cNvPr id="3" name="Content Placeholder 2"/>
          <p:cNvSpPr>
            <a:spLocks noGrp="1"/>
          </p:cNvSpPr>
          <p:nvPr>
            <p:ph idx="1"/>
          </p:nvPr>
        </p:nvSpPr>
        <p:spPr>
          <a:xfrm>
            <a:off x="581192" y="1295629"/>
            <a:ext cx="11029615" cy="5231876"/>
          </a:xfrm>
        </p:spPr>
        <p:txBody>
          <a:bodyPr>
            <a:normAutofit/>
          </a:bodyPr>
          <a:lstStyle/>
          <a:p>
            <a:pPr algn="just">
              <a:buFont typeface="Arial" panose="020B0604020202020204" pitchFamily="34" charset="0"/>
              <a:buChar char="•"/>
            </a:pPr>
            <a:r>
              <a:rPr lang="en-US" sz="2600" i="0" dirty="0">
                <a:solidFill>
                  <a:schemeClr val="tx1"/>
                </a:solidFill>
                <a:effectLst/>
                <a:latin typeface="Times New Roman"/>
                <a:cs typeface="Times New Roman"/>
              </a:rPr>
              <a:t>The project analyzes employee burnout using data-driven insights and predictive modeling to identify its causes, indicators, and risk factors within the organization.</a:t>
            </a:r>
          </a:p>
          <a:p>
            <a:pPr algn="just">
              <a:buFont typeface="Arial" panose="020B0604020202020204" pitchFamily="34" charset="0"/>
              <a:buChar char="•"/>
            </a:pPr>
            <a:r>
              <a:rPr lang="en-US" sz="2600" i="0" dirty="0">
                <a:solidFill>
                  <a:schemeClr val="tx1"/>
                </a:solidFill>
                <a:effectLst/>
                <a:latin typeface="Times New Roman"/>
                <a:cs typeface="Times New Roman"/>
              </a:rPr>
              <a:t>Based on the analysis, the project implements targeted interventions to create a healthier work environment, enhance employee engagement, and mitigate burnout, fostering organizational success and growth</a:t>
            </a:r>
            <a:r>
              <a:rPr lang="en-US" sz="2600" dirty="0">
                <a:solidFill>
                  <a:schemeClr val="tx1"/>
                </a:solidFill>
                <a:latin typeface="Times New Roman"/>
                <a:cs typeface="Times New Roman"/>
              </a:rPr>
              <a:t>.</a:t>
            </a:r>
            <a:r>
              <a:rPr lang="en-US" sz="2600" dirty="0">
                <a:solidFill>
                  <a:srgbClr val="D1D5DB"/>
                </a:solidFill>
                <a:latin typeface="Times New Roman"/>
                <a:ea typeface="+mn-lt"/>
                <a:cs typeface="Times New Roman"/>
              </a:rPr>
              <a:t>.</a:t>
            </a:r>
          </a:p>
          <a:p>
            <a:pPr algn="just">
              <a:buFont typeface="Arial" panose="020B0604020202020204" pitchFamily="34" charset="0"/>
              <a:buChar char="•"/>
            </a:pPr>
            <a:r>
              <a:rPr lang="en-US" sz="2600" dirty="0">
                <a:solidFill>
                  <a:schemeClr val="tx1"/>
                </a:solidFill>
                <a:latin typeface="Times New Roman"/>
                <a:ea typeface="+mn-lt"/>
                <a:cs typeface="+mn-lt"/>
              </a:rPr>
              <a:t>The results showed that previous absenteeism, job evaluation scores, and feeling supported by colleagues were good predictors of future absenteeism.</a:t>
            </a:r>
            <a:endParaRPr lang="en-US" sz="2600" dirty="0">
              <a:solidFill>
                <a:schemeClr val="tx1"/>
              </a:solidFill>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7279"/>
          </a:xfrm>
        </p:spPr>
        <p:txBody>
          <a:bodyPr anchor="ctr">
            <a:normAutofit/>
          </a:bodyPr>
          <a:lstStyle/>
          <a:p>
            <a:pPr algn="ctr"/>
            <a:r>
              <a:rPr lang="en-US" sz="3600" b="1" dirty="0">
                <a:solidFill>
                  <a:schemeClr val="accent1"/>
                </a:solidFill>
                <a:latin typeface="Times New Roman"/>
                <a:cs typeface="Times New Roman"/>
              </a:rPr>
              <a:t>AGENDA</a:t>
            </a:r>
          </a:p>
        </p:txBody>
      </p:sp>
      <p:sp>
        <p:nvSpPr>
          <p:cNvPr id="3" name="Content Placeholder 2"/>
          <p:cNvSpPr>
            <a:spLocks noGrp="1"/>
          </p:cNvSpPr>
          <p:nvPr>
            <p:ph idx="1"/>
          </p:nvPr>
        </p:nvSpPr>
        <p:spPr>
          <a:xfrm>
            <a:off x="581192" y="1376313"/>
            <a:ext cx="11029615" cy="5033914"/>
          </a:xfrm>
        </p:spPr>
        <p:txBody>
          <a:bodyPr>
            <a:normAutofit/>
          </a:bodyPr>
          <a:lstStyle/>
          <a:p>
            <a:pPr>
              <a:buFont typeface="+mj-lt"/>
              <a:buAutoNum type="arabicPeriod"/>
            </a:pPr>
            <a:r>
              <a:rPr lang="en-US" sz="3000" dirty="0">
                <a:solidFill>
                  <a:schemeClr val="tx1"/>
                </a:solidFill>
                <a:effectLst/>
                <a:latin typeface="Times New Roman"/>
                <a:cs typeface="Times New Roman"/>
              </a:rPr>
              <a:t>Project Overview</a:t>
            </a:r>
          </a:p>
          <a:p>
            <a:pPr>
              <a:buFont typeface="+mj-lt"/>
              <a:buAutoNum type="arabicPeriod"/>
            </a:pPr>
            <a:r>
              <a:rPr lang="en-US" sz="3000" dirty="0">
                <a:solidFill>
                  <a:schemeClr val="tx1"/>
                </a:solidFill>
                <a:effectLst/>
                <a:latin typeface="Times New Roman"/>
                <a:cs typeface="Times New Roman"/>
              </a:rPr>
              <a:t>End Users</a:t>
            </a:r>
          </a:p>
          <a:p>
            <a:pPr>
              <a:buFont typeface="+mj-lt"/>
              <a:buAutoNum type="arabicPeriod"/>
            </a:pPr>
            <a:r>
              <a:rPr lang="en-US" sz="3000" dirty="0">
                <a:solidFill>
                  <a:schemeClr val="tx1"/>
                </a:solidFill>
                <a:effectLst/>
                <a:latin typeface="Times New Roman"/>
                <a:cs typeface="Times New Roman"/>
              </a:rPr>
              <a:t>Solution and Value Proposition</a:t>
            </a:r>
          </a:p>
          <a:p>
            <a:pPr>
              <a:buFont typeface="+mj-lt"/>
              <a:buAutoNum type="arabicPeriod"/>
            </a:pPr>
            <a:r>
              <a:rPr lang="en-US" sz="3000" dirty="0">
                <a:solidFill>
                  <a:schemeClr val="tx1"/>
                </a:solidFill>
                <a:effectLst/>
                <a:latin typeface="Times New Roman"/>
                <a:cs typeface="Times New Roman"/>
              </a:rPr>
              <a:t>Customization for an Organization</a:t>
            </a:r>
          </a:p>
          <a:p>
            <a:pPr>
              <a:buFont typeface="+mj-lt"/>
              <a:buAutoNum type="arabicPeriod"/>
            </a:pPr>
            <a:r>
              <a:rPr lang="en-US" sz="3000" dirty="0">
                <a:solidFill>
                  <a:schemeClr val="tx1"/>
                </a:solidFill>
                <a:effectLst/>
                <a:latin typeface="Times New Roman"/>
                <a:cs typeface="Times New Roman"/>
              </a:rPr>
              <a:t>Modelling</a:t>
            </a:r>
          </a:p>
          <a:p>
            <a:pPr>
              <a:buFont typeface="+mj-lt"/>
              <a:buAutoNum type="arabicPeriod"/>
            </a:pPr>
            <a:r>
              <a:rPr lang="en-US" sz="3000" dirty="0">
                <a:solidFill>
                  <a:schemeClr val="tx1"/>
                </a:solidFill>
                <a:effectLst/>
                <a:latin typeface="Times New Roman"/>
                <a:cs typeface="Times New Roman"/>
              </a:rPr>
              <a:t>Results</a:t>
            </a:r>
          </a:p>
          <a:p>
            <a:pPr>
              <a:buFont typeface="+mj-lt"/>
              <a:buAutoNum type="arabicPeriod"/>
            </a:pPr>
            <a:r>
              <a:rPr lang="en-US" sz="3000" dirty="0">
                <a:solidFill>
                  <a:schemeClr val="tx1"/>
                </a:solidFill>
                <a:effectLst/>
                <a:latin typeface="Times New Roman"/>
                <a:cs typeface="Times New Roman"/>
              </a:rPr>
              <a:t>Links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02438"/>
          </a:xfrm>
        </p:spPr>
        <p:txBody>
          <a:bodyPr anchor="ctr">
            <a:normAutofit/>
          </a:bodyPr>
          <a:lstStyle/>
          <a:p>
            <a:pPr algn="ctr"/>
            <a:r>
              <a:rPr lang="en-US" sz="3600" b="1" dirty="0">
                <a:solidFill>
                  <a:schemeClr val="accent1"/>
                </a:solidFill>
                <a:latin typeface="Times New Roman"/>
                <a:cs typeface="Times New Roman"/>
              </a:rPr>
              <a:t>PROJECT  OVERVIEW</a:t>
            </a:r>
          </a:p>
        </p:txBody>
      </p:sp>
      <p:sp>
        <p:nvSpPr>
          <p:cNvPr id="3" name="Content Placeholder 2"/>
          <p:cNvSpPr>
            <a:spLocks noGrp="1"/>
          </p:cNvSpPr>
          <p:nvPr>
            <p:ph idx="1"/>
          </p:nvPr>
        </p:nvSpPr>
        <p:spPr>
          <a:xfrm>
            <a:off x="581192" y="1390740"/>
            <a:ext cx="11029615" cy="5024486"/>
          </a:xfrm>
        </p:spPr>
        <p:txBody>
          <a:bodyPr>
            <a:noAutofit/>
          </a:bodyPr>
          <a:lstStyle/>
          <a:p>
            <a:pPr marL="0" indent="0" algn="just">
              <a:buNone/>
            </a:pPr>
            <a:r>
              <a:rPr lang="en-US" sz="2600" i="0" dirty="0">
                <a:solidFill>
                  <a:schemeClr val="tx1"/>
                </a:solidFill>
                <a:effectLst/>
                <a:latin typeface="Times New Roman"/>
                <a:cs typeface="Times New Roman"/>
              </a:rPr>
              <a:t>The Employees Burnout Analysis and Prediction project addresses employee burnout within the organization. By leveraging data-driven insights and predictive modeling, I analyze and predict burnout risks.</a:t>
            </a:r>
            <a:r>
              <a:rPr lang="en-US" sz="2600" dirty="0">
                <a:solidFill>
                  <a:schemeClr val="tx1"/>
                </a:solidFill>
                <a:latin typeface="Times New Roman"/>
                <a:cs typeface="Times New Roman"/>
              </a:rPr>
              <a:t> </a:t>
            </a:r>
            <a:endParaRPr lang="en-US"/>
          </a:p>
          <a:p>
            <a:pPr marL="0" indent="0" algn="just">
              <a:buNone/>
            </a:pPr>
            <a:r>
              <a:rPr lang="en-US" sz="2600" i="0" dirty="0">
                <a:solidFill>
                  <a:schemeClr val="tx1"/>
                </a:solidFill>
                <a:effectLst/>
                <a:latin typeface="Times New Roman"/>
                <a:cs typeface="Times New Roman"/>
              </a:rPr>
              <a:t>The project focuses on identifying causes, developing targeted interventions, and fostering a culture of well-being. My goal is to create a healthier work environment, enhance employee engagement, and drive organizational success.</a:t>
            </a:r>
          </a:p>
          <a:p>
            <a:pPr marL="0" indent="0" algn="just">
              <a:buNone/>
            </a:pPr>
            <a:r>
              <a:rPr lang="en-US" sz="2600" dirty="0">
                <a:solidFill>
                  <a:schemeClr val="tx1"/>
                </a:solidFill>
                <a:latin typeface="Times New Roman"/>
                <a:ea typeface="+mn-lt"/>
                <a:cs typeface="+mn-lt"/>
              </a:rPr>
              <a:t>The document discusses a project that aimed to predict employee absenteeism using predictive analytics. It describes some of the key factors for the project's success, including having an interdisciplinary team and creating a large number of potential predictor variables from available data.</a:t>
            </a:r>
            <a:endParaRPr lang="en-US" sz="2600">
              <a:solidFill>
                <a:schemeClr val="tx1"/>
              </a:solidFill>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0718"/>
          </a:xfrm>
        </p:spPr>
        <p:txBody>
          <a:bodyPr anchor="ctr"/>
          <a:lstStyle/>
          <a:p>
            <a:pPr algn="ctr"/>
            <a:r>
              <a:rPr lang="en-US" b="1" dirty="0">
                <a:latin typeface="Times New Roman"/>
                <a:cs typeface="Times New Roman"/>
              </a:rPr>
              <a:t> </a:t>
            </a:r>
            <a:r>
              <a:rPr lang="en-US" sz="3600" b="1" dirty="0">
                <a:solidFill>
                  <a:schemeClr val="accent1"/>
                </a:solidFill>
                <a:latin typeface="Times New Roman"/>
                <a:cs typeface="Times New Roman"/>
              </a:rPr>
              <a:t>END USERS </a:t>
            </a:r>
          </a:p>
        </p:txBody>
      </p:sp>
      <p:sp>
        <p:nvSpPr>
          <p:cNvPr id="3" name="Content Placeholder 2"/>
          <p:cNvSpPr>
            <a:spLocks noGrp="1"/>
          </p:cNvSpPr>
          <p:nvPr>
            <p:ph idx="1"/>
          </p:nvPr>
        </p:nvSpPr>
        <p:spPr>
          <a:xfrm>
            <a:off x="581192" y="1545995"/>
            <a:ext cx="11029615" cy="4817097"/>
          </a:xfrm>
        </p:spPr>
        <p:txBody>
          <a:bodyPr>
            <a:normAutofit/>
          </a:bodyPr>
          <a:lstStyle/>
          <a:p>
            <a:pPr algn="l">
              <a:buFont typeface="+mj-lt"/>
              <a:buAutoNum type="arabicPeriod"/>
            </a:pPr>
            <a:r>
              <a:rPr lang="en-US" sz="3000" i="0" dirty="0">
                <a:solidFill>
                  <a:schemeClr val="tx1"/>
                </a:solidFill>
                <a:effectLst/>
                <a:latin typeface="Times New Roman"/>
                <a:cs typeface="Times New Roman"/>
              </a:rPr>
              <a:t>Organization Leadership</a:t>
            </a:r>
          </a:p>
          <a:p>
            <a:pPr algn="l">
              <a:buFont typeface="+mj-lt"/>
              <a:buAutoNum type="arabicPeriod"/>
            </a:pPr>
            <a:r>
              <a:rPr lang="en-US" sz="3000" i="0" dirty="0">
                <a:solidFill>
                  <a:schemeClr val="tx1"/>
                </a:solidFill>
                <a:effectLst/>
                <a:latin typeface="Times New Roman"/>
                <a:cs typeface="Times New Roman"/>
              </a:rPr>
              <a:t>Human Resources (HR) Department</a:t>
            </a:r>
          </a:p>
          <a:p>
            <a:pPr algn="l">
              <a:buFont typeface="+mj-lt"/>
              <a:buAutoNum type="arabicPeriod"/>
            </a:pPr>
            <a:r>
              <a:rPr lang="en-US" sz="3000" i="0" dirty="0">
                <a:solidFill>
                  <a:schemeClr val="tx1"/>
                </a:solidFill>
                <a:effectLst/>
                <a:latin typeface="Times New Roman"/>
                <a:cs typeface="Times New Roman"/>
              </a:rPr>
              <a:t>Managers and Supervisors</a:t>
            </a:r>
          </a:p>
          <a:p>
            <a:pPr algn="l">
              <a:buFont typeface="+mj-lt"/>
              <a:buAutoNum type="arabicPeriod"/>
            </a:pPr>
            <a:r>
              <a:rPr lang="en-US" sz="3000" i="0" dirty="0">
                <a:solidFill>
                  <a:schemeClr val="tx1"/>
                </a:solidFill>
                <a:effectLst/>
                <a:latin typeface="Times New Roman"/>
                <a:cs typeface="Times New Roman"/>
              </a:rPr>
              <a:t>Employees</a:t>
            </a:r>
          </a:p>
          <a:p>
            <a:endParaRPr lang="en-US" sz="32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16514"/>
          </a:xfrm>
        </p:spPr>
        <p:txBody>
          <a:bodyPr anchor="ctr">
            <a:normAutofit fontScale="90000"/>
          </a:bodyPr>
          <a:lstStyle/>
          <a:p>
            <a:pPr algn="ctr"/>
            <a:br>
              <a:rPr lang="en-US" sz="2800" dirty="0">
                <a:latin typeface="Times New Roman"/>
              </a:rPr>
            </a:br>
            <a:r>
              <a:rPr lang="en-US" sz="2800" dirty="0">
                <a:latin typeface="Times New Roman"/>
                <a:cs typeface="Times New Roman"/>
              </a:rPr>
              <a:t> </a:t>
            </a:r>
            <a:r>
              <a:rPr lang="en-US" sz="4000" b="1" dirty="0">
                <a:solidFill>
                  <a:schemeClr val="accent1"/>
                </a:solidFill>
                <a:latin typeface="Times New Roman"/>
                <a:cs typeface="Times New Roman"/>
              </a:rPr>
              <a:t>SOLUTION AND ITS VALUE PROPOSITION</a:t>
            </a:r>
          </a:p>
        </p:txBody>
      </p:sp>
      <p:sp>
        <p:nvSpPr>
          <p:cNvPr id="3" name="Content Placeholder 2"/>
          <p:cNvSpPr>
            <a:spLocks noGrp="1"/>
          </p:cNvSpPr>
          <p:nvPr>
            <p:ph idx="1"/>
          </p:nvPr>
        </p:nvSpPr>
        <p:spPr>
          <a:xfrm>
            <a:off x="581191" y="1310326"/>
            <a:ext cx="11029615" cy="5326144"/>
          </a:xfrm>
        </p:spPr>
        <p:txBody>
          <a:bodyPr>
            <a:noAutofit/>
          </a:bodyPr>
          <a:lstStyle/>
          <a:p>
            <a:pPr algn="just">
              <a:buFont typeface="Arial" panose="05020102010507070707" pitchFamily="18" charset="2"/>
              <a:buChar char="•"/>
            </a:pPr>
            <a:r>
              <a:rPr lang="en-US" sz="2600" i="0" dirty="0">
                <a:solidFill>
                  <a:schemeClr val="tx1"/>
                </a:solidFill>
                <a:effectLst/>
                <a:latin typeface="Times New Roman"/>
                <a:cs typeface="Times New Roman"/>
              </a:rPr>
              <a:t>Our solution combines data analysis, predictive modeling, and targeted interventions to address employee burnout and promote a healthier work environment. </a:t>
            </a:r>
            <a:endParaRPr lang="en-US">
              <a:solidFill>
                <a:schemeClr val="tx1"/>
              </a:solidFill>
            </a:endParaRPr>
          </a:p>
          <a:p>
            <a:pPr algn="just">
              <a:buFont typeface="Arial" panose="05020102010507070707" pitchFamily="18" charset="2"/>
              <a:buChar char="•"/>
            </a:pPr>
            <a:r>
              <a:rPr lang="en-US" sz="2600" i="0" dirty="0">
                <a:solidFill>
                  <a:schemeClr val="tx1"/>
                </a:solidFill>
                <a:effectLst/>
                <a:latin typeface="Times New Roman"/>
                <a:cs typeface="Times New Roman"/>
              </a:rPr>
              <a:t>By identifying burnout causes and risk factors, we can implement proactive strategies that enhance employee well-being and engagement.</a:t>
            </a:r>
            <a:r>
              <a:rPr lang="en-US" sz="2600" dirty="0">
                <a:solidFill>
                  <a:schemeClr val="tx1"/>
                </a:solidFill>
                <a:latin typeface="Times New Roman"/>
                <a:cs typeface="Times New Roman"/>
              </a:rPr>
              <a:t> </a:t>
            </a:r>
            <a:endParaRPr lang="en-US">
              <a:solidFill>
                <a:schemeClr val="tx1"/>
              </a:solidFill>
            </a:endParaRPr>
          </a:p>
          <a:p>
            <a:pPr algn="just">
              <a:buFont typeface="Arial" panose="05020102010507070707" pitchFamily="18" charset="2"/>
              <a:buChar char="•"/>
            </a:pPr>
            <a:r>
              <a:rPr lang="en-US" sz="2600" i="0" dirty="0">
                <a:solidFill>
                  <a:schemeClr val="tx1"/>
                </a:solidFill>
                <a:effectLst/>
                <a:latin typeface="Times New Roman"/>
                <a:cs typeface="Times New Roman"/>
              </a:rPr>
              <a:t>The value proposition of our solution lies in reducing burnout-related costs, improving employee satisfaction and retention, and driving overall organizational success.</a:t>
            </a:r>
            <a:endParaRPr lang="en-US" sz="2600" dirty="0">
              <a:solidFill>
                <a:schemeClr val="tx1"/>
              </a:solidFill>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067609"/>
          </a:xfrm>
        </p:spPr>
        <p:txBody>
          <a:bodyPr anchor="ctr">
            <a:normAutofit/>
          </a:bodyPr>
          <a:lstStyle/>
          <a:p>
            <a:pPr algn="ctr"/>
            <a:r>
              <a:rPr lang="en-US" sz="3600" b="1" i="0" dirty="0">
                <a:solidFill>
                  <a:srgbClr val="00B0F0"/>
                </a:solidFill>
                <a:effectLst/>
                <a:latin typeface="Times New Roman"/>
                <a:cs typeface="Times New Roman"/>
              </a:rPr>
              <a:t>Customization for an Organization</a:t>
            </a:r>
          </a:p>
        </p:txBody>
      </p:sp>
      <p:sp>
        <p:nvSpPr>
          <p:cNvPr id="3" name="Content Placeholder 2"/>
          <p:cNvSpPr>
            <a:spLocks noGrp="1"/>
          </p:cNvSpPr>
          <p:nvPr>
            <p:ph idx="1"/>
          </p:nvPr>
        </p:nvSpPr>
        <p:spPr>
          <a:xfrm>
            <a:off x="581191" y="1236626"/>
            <a:ext cx="11029615" cy="5250729"/>
          </a:xfrm>
        </p:spPr>
        <p:txBody>
          <a:bodyPr>
            <a:normAutofit/>
          </a:bodyPr>
          <a:lstStyle/>
          <a:p>
            <a:pPr marL="0" indent="0" algn="just">
              <a:buNone/>
            </a:pPr>
            <a:r>
              <a:rPr lang="en-US" sz="2600" i="0" dirty="0">
                <a:solidFill>
                  <a:schemeClr val="tx1"/>
                </a:solidFill>
                <a:effectLst/>
                <a:latin typeface="Times New Roman"/>
                <a:cs typeface="Times New Roman"/>
              </a:rPr>
              <a:t>The project was tailored to align with the unique needs and context of the organization. The data collection methods and analysis were customized to suit the specific employee population, ensuring the relevance and impact of the insights and interventions.</a:t>
            </a:r>
            <a:r>
              <a:rPr lang="en-US" sz="2600" dirty="0">
                <a:solidFill>
                  <a:schemeClr val="tx1"/>
                </a:solidFill>
                <a:latin typeface="Times New Roman"/>
                <a:cs typeface="Times New Roman"/>
              </a:rPr>
              <a:t> </a:t>
            </a:r>
            <a:endParaRPr lang="en-US" sz="2600" i="0" dirty="0">
              <a:solidFill>
                <a:schemeClr val="tx1"/>
              </a:solidFill>
              <a:effectLst/>
              <a:latin typeface="Times New Roman"/>
              <a:cs typeface="Times New Roman"/>
            </a:endParaRPr>
          </a:p>
          <a:p>
            <a:pPr marL="0" indent="0" algn="just">
              <a:buNone/>
            </a:pPr>
            <a:r>
              <a:rPr lang="en-US" sz="2600" i="0" dirty="0">
                <a:solidFill>
                  <a:schemeClr val="tx1"/>
                </a:solidFill>
                <a:effectLst/>
                <a:latin typeface="Times New Roman"/>
                <a:cs typeface="Times New Roman"/>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600" dirty="0">
              <a:solidFill>
                <a:schemeClr val="tx1"/>
              </a:solidFill>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b="1" dirty="0">
                <a:solidFill>
                  <a:schemeClr val="accent1"/>
                </a:solidFill>
                <a:latin typeface="Times New Roman"/>
                <a:cs typeface="Times New Roman"/>
              </a:rPr>
              <a:t>MODELLING : Linear regression</a:t>
            </a:r>
            <a:endParaRPr lang="en-US" sz="3600" b="1">
              <a:solidFill>
                <a:schemeClr val="accent1"/>
              </a:solidFill>
              <a:latin typeface="Times New Roman"/>
              <a:cs typeface="Times New Roman"/>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9" y="1682532"/>
            <a:ext cx="2279702" cy="4657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48" y="1534458"/>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72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106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3434" y="1503960"/>
            <a:ext cx="2452373" cy="4545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2952</Words>
  <Application>Microsoft Office PowerPoint</Application>
  <PresentationFormat>Widescreen</PresentationFormat>
  <Paragraphs>72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EMPLOYEES BURNOUT ANALYSIS  AND PREDICTION</vt:lpstr>
      <vt:lpstr>Student Details</vt:lpstr>
      <vt:lpstr>Project topic </vt:lpstr>
      <vt:lpstr>AGENDA</vt:lpstr>
      <vt:lpstr>PROJECT  OVERVIEW</vt:lpstr>
      <vt:lpstr> END USERS </vt:lpstr>
      <vt:lpstr>  SOLUTION AND ITS VALUE PROPOSITION</vt:lpstr>
      <vt:lpstr>Customization for an Organization</vt:lpstr>
      <vt:lpstr>MODELLING : Linear regression</vt:lpstr>
      <vt:lpstr>           Exploratory Data Analysis (EDA)</vt:lpstr>
      <vt:lpstr>Results</vt:lpstr>
      <vt:lpstr>links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pranathiakula35@gmail.com</cp:lastModifiedBy>
  <cp:revision>248</cp:revision>
  <dcterms:created xsi:type="dcterms:W3CDTF">2021-05-26T16:50:00Z</dcterms:created>
  <dcterms:modified xsi:type="dcterms:W3CDTF">2024-07-14T09:24:15Z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8A9032329E0646E190E50E97F3CC4624</vt:lpwstr>
  </property>
  <property fmtid="{D5CDD505-2E9C-101B-9397-08002B2CF9AE}" pid="4" name="KSOProductBuildVer">
    <vt:lpwstr>1033-11.2.0.11225</vt:lpwstr>
  </property>
</Properties>
</file>