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7"/>
  </p:notesMasterIdLst>
  <p:handoutMasterIdLst>
    <p:handoutMasterId r:id="rId38"/>
  </p:handoutMasterIdLst>
  <p:sldIdLst>
    <p:sldId id="287" r:id="rId2"/>
    <p:sldId id="301" r:id="rId3"/>
    <p:sldId id="273" r:id="rId4"/>
    <p:sldId id="288" r:id="rId5"/>
    <p:sldId id="304" r:id="rId6"/>
    <p:sldId id="257" r:id="rId7"/>
    <p:sldId id="300" r:id="rId8"/>
    <p:sldId id="289" r:id="rId9"/>
    <p:sldId id="290" r:id="rId10"/>
    <p:sldId id="305" r:id="rId11"/>
    <p:sldId id="292" r:id="rId12"/>
    <p:sldId id="276" r:id="rId13"/>
    <p:sldId id="282" r:id="rId14"/>
    <p:sldId id="293" r:id="rId15"/>
    <p:sldId id="275" r:id="rId16"/>
    <p:sldId id="285" r:id="rId17"/>
    <p:sldId id="286" r:id="rId18"/>
    <p:sldId id="295" r:id="rId19"/>
    <p:sldId id="296" r:id="rId20"/>
    <p:sldId id="297" r:id="rId21"/>
    <p:sldId id="302" r:id="rId22"/>
    <p:sldId id="303" r:id="rId23"/>
    <p:sldId id="298" r:id="rId24"/>
    <p:sldId id="299" r:id="rId25"/>
    <p:sldId id="279" r:id="rId26"/>
    <p:sldId id="309" r:id="rId27"/>
    <p:sldId id="310" r:id="rId28"/>
    <p:sldId id="307" r:id="rId29"/>
    <p:sldId id="311" r:id="rId30"/>
    <p:sldId id="312" r:id="rId31"/>
    <p:sldId id="308" r:id="rId32"/>
    <p:sldId id="277" r:id="rId33"/>
    <p:sldId id="306" r:id="rId34"/>
    <p:sldId id="278"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545"/>
    <a:srgbClr val="FF6600"/>
    <a:srgbClr val="009900"/>
    <a:srgbClr val="F4AF83"/>
    <a:srgbClr val="006666"/>
    <a:srgbClr val="0099FF"/>
    <a:srgbClr val="008080"/>
    <a:srgbClr val="0F9F7D"/>
    <a:srgbClr val="008000"/>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57AC4-E84B-4143-9A2D-8782A3AA8A5B}" v="14" dt="2025-01-08T15:11:30.2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ithvik reddy c" userId="3d6f7d577cb92ea7" providerId="LiveId" clId="{A0A57AC4-E84B-4143-9A2D-8782A3AA8A5B}"/>
    <pc:docChg chg="undo custSel addSld modSld">
      <pc:chgData name="sai rithvik reddy c" userId="3d6f7d577cb92ea7" providerId="LiveId" clId="{A0A57AC4-E84B-4143-9A2D-8782A3AA8A5B}" dt="2025-01-08T15:12:40.565" v="251" actId="1076"/>
      <pc:docMkLst>
        <pc:docMk/>
      </pc:docMkLst>
      <pc:sldChg chg="modSp mod">
        <pc:chgData name="sai rithvik reddy c" userId="3d6f7d577cb92ea7" providerId="LiveId" clId="{A0A57AC4-E84B-4143-9A2D-8782A3AA8A5B}" dt="2025-01-02T15:40:35.403" v="11"/>
        <pc:sldMkLst>
          <pc:docMk/>
          <pc:sldMk cId="922406418" sldId="287"/>
        </pc:sldMkLst>
        <pc:spChg chg="mod">
          <ac:chgData name="sai rithvik reddy c" userId="3d6f7d577cb92ea7" providerId="LiveId" clId="{A0A57AC4-E84B-4143-9A2D-8782A3AA8A5B}" dt="2025-01-02T15:40:35.403" v="11"/>
          <ac:spMkLst>
            <pc:docMk/>
            <pc:sldMk cId="922406418" sldId="287"/>
            <ac:spMk id="6" creationId="{00000000-0000-0000-0000-000000000000}"/>
          </ac:spMkLst>
        </pc:spChg>
      </pc:sldChg>
      <pc:sldChg chg="modSp mod">
        <pc:chgData name="sai rithvik reddy c" userId="3d6f7d577cb92ea7" providerId="LiveId" clId="{A0A57AC4-E84B-4143-9A2D-8782A3AA8A5B}" dt="2025-01-07T14:05:44.953" v="14" actId="20577"/>
        <pc:sldMkLst>
          <pc:docMk/>
          <pc:sldMk cId="2419009613" sldId="289"/>
        </pc:sldMkLst>
        <pc:spChg chg="mod">
          <ac:chgData name="sai rithvik reddy c" userId="3d6f7d577cb92ea7" providerId="LiveId" clId="{A0A57AC4-E84B-4143-9A2D-8782A3AA8A5B}" dt="2025-01-07T14:05:44.953" v="14" actId="20577"/>
          <ac:spMkLst>
            <pc:docMk/>
            <pc:sldMk cId="2419009613" sldId="289"/>
            <ac:spMk id="3" creationId="{E93AB73C-1FBF-F155-809D-44663973B872}"/>
          </ac:spMkLst>
        </pc:spChg>
      </pc:sldChg>
      <pc:sldChg chg="modSp mod">
        <pc:chgData name="sai rithvik reddy c" userId="3d6f7d577cb92ea7" providerId="LiveId" clId="{A0A57AC4-E84B-4143-9A2D-8782A3AA8A5B}" dt="2025-01-02T09:54:04.567" v="1" actId="113"/>
        <pc:sldMkLst>
          <pc:docMk/>
          <pc:sldMk cId="1410517507" sldId="296"/>
        </pc:sldMkLst>
        <pc:spChg chg="mod">
          <ac:chgData name="sai rithvik reddy c" userId="3d6f7d577cb92ea7" providerId="LiveId" clId="{A0A57AC4-E84B-4143-9A2D-8782A3AA8A5B}" dt="2025-01-02T09:54:04.567" v="1" actId="113"/>
          <ac:spMkLst>
            <pc:docMk/>
            <pc:sldMk cId="1410517507" sldId="296"/>
            <ac:spMk id="3" creationId="{43D993C8-5D57-D6C3-F81D-7033803127FA}"/>
          </ac:spMkLst>
        </pc:spChg>
      </pc:sldChg>
      <pc:sldChg chg="addSp delSp modSp mod">
        <pc:chgData name="sai rithvik reddy c" userId="3d6f7d577cb92ea7" providerId="LiveId" clId="{A0A57AC4-E84B-4143-9A2D-8782A3AA8A5B}" dt="2025-01-08T15:09:18.521" v="182" actId="1036"/>
        <pc:sldMkLst>
          <pc:docMk/>
          <pc:sldMk cId="3690774549" sldId="297"/>
        </pc:sldMkLst>
        <pc:spChg chg="add del mod">
          <ac:chgData name="sai rithvik reddy c" userId="3d6f7d577cb92ea7" providerId="LiveId" clId="{A0A57AC4-E84B-4143-9A2D-8782A3AA8A5B}" dt="2025-01-08T14:54:24.663" v="35"/>
          <ac:spMkLst>
            <pc:docMk/>
            <pc:sldMk cId="3690774549" sldId="297"/>
            <ac:spMk id="6" creationId="{5608C396-AD64-90AA-244A-0FC82220559B}"/>
          </ac:spMkLst>
        </pc:spChg>
        <pc:spChg chg="add del mod">
          <ac:chgData name="sai rithvik reddy c" userId="3d6f7d577cb92ea7" providerId="LiveId" clId="{A0A57AC4-E84B-4143-9A2D-8782A3AA8A5B}" dt="2025-01-08T14:54:24.663" v="37"/>
          <ac:spMkLst>
            <pc:docMk/>
            <pc:sldMk cId="3690774549" sldId="297"/>
            <ac:spMk id="7" creationId="{9B157302-5BD7-48A6-CFC0-047F0051772A}"/>
          </ac:spMkLst>
        </pc:spChg>
        <pc:spChg chg="add mod">
          <ac:chgData name="sai rithvik reddy c" userId="3d6f7d577cb92ea7" providerId="LiveId" clId="{A0A57AC4-E84B-4143-9A2D-8782A3AA8A5B}" dt="2025-01-08T15:09:18.521" v="182" actId="1036"/>
          <ac:spMkLst>
            <pc:docMk/>
            <pc:sldMk cId="3690774549" sldId="297"/>
            <ac:spMk id="8" creationId="{579EA087-6271-AA89-B23F-D446D80A3518}"/>
          </ac:spMkLst>
        </pc:spChg>
        <pc:picChg chg="del">
          <ac:chgData name="sai rithvik reddy c" userId="3d6f7d577cb92ea7" providerId="LiveId" clId="{A0A57AC4-E84B-4143-9A2D-8782A3AA8A5B}" dt="2025-01-08T14:51:56.863" v="15" actId="478"/>
          <ac:picMkLst>
            <pc:docMk/>
            <pc:sldMk cId="3690774549" sldId="297"/>
            <ac:picMk id="4" creationId="{ADB75014-BF53-740B-2458-CD4DD4DDA95D}"/>
          </ac:picMkLst>
        </pc:picChg>
        <pc:picChg chg="add mod modCrop">
          <ac:chgData name="sai rithvik reddy c" userId="3d6f7d577cb92ea7" providerId="LiveId" clId="{A0A57AC4-E84B-4143-9A2D-8782A3AA8A5B}" dt="2025-01-08T14:53:34.882" v="29" actId="1076"/>
          <ac:picMkLst>
            <pc:docMk/>
            <pc:sldMk cId="3690774549" sldId="297"/>
            <ac:picMk id="5" creationId="{73905EFA-5220-00DC-F240-75FF0F7D68BB}"/>
          </ac:picMkLst>
        </pc:picChg>
      </pc:sldChg>
      <pc:sldChg chg="addSp delSp modSp mod">
        <pc:chgData name="sai rithvik reddy c" userId="3d6f7d577cb92ea7" providerId="LiveId" clId="{A0A57AC4-E84B-4143-9A2D-8782A3AA8A5B}" dt="2025-01-08T15:12:40.565" v="251" actId="1076"/>
        <pc:sldMkLst>
          <pc:docMk/>
          <pc:sldMk cId="617050266" sldId="298"/>
        </pc:sldMkLst>
        <pc:spChg chg="add del mod">
          <ac:chgData name="sai rithvik reddy c" userId="3d6f7d577cb92ea7" providerId="LiveId" clId="{A0A57AC4-E84B-4143-9A2D-8782A3AA8A5B}" dt="2025-01-08T14:52:43.794" v="23" actId="478"/>
          <ac:spMkLst>
            <pc:docMk/>
            <pc:sldMk cId="617050266" sldId="298"/>
            <ac:spMk id="4" creationId="{A341E8A1-4ACF-7622-E708-96515B0744B2}"/>
          </ac:spMkLst>
        </pc:spChg>
        <pc:spChg chg="add del mod">
          <ac:chgData name="sai rithvik reddy c" userId="3d6f7d577cb92ea7" providerId="LiveId" clId="{A0A57AC4-E84B-4143-9A2D-8782A3AA8A5B}" dt="2025-01-08T15:11:06.636" v="217"/>
          <ac:spMkLst>
            <pc:docMk/>
            <pc:sldMk cId="617050266" sldId="298"/>
            <ac:spMk id="12" creationId="{EB995B5F-E3BA-8A2D-F08C-CE73FF840767}"/>
          </ac:spMkLst>
        </pc:spChg>
        <pc:spChg chg="add mod">
          <ac:chgData name="sai rithvik reddy c" userId="3d6f7d577cb92ea7" providerId="LiveId" clId="{A0A57AC4-E84B-4143-9A2D-8782A3AA8A5B}" dt="2025-01-08T15:12:36.755" v="250" actId="1076"/>
          <ac:spMkLst>
            <pc:docMk/>
            <pc:sldMk cId="617050266" sldId="298"/>
            <ac:spMk id="13" creationId="{C570811E-7ADF-29AD-A56C-65890E7D5814}"/>
          </ac:spMkLst>
        </pc:spChg>
        <pc:picChg chg="add del mod">
          <ac:chgData name="sai rithvik reddy c" userId="3d6f7d577cb92ea7" providerId="LiveId" clId="{A0A57AC4-E84B-4143-9A2D-8782A3AA8A5B}" dt="2025-01-08T15:10:17.814" v="209" actId="478"/>
          <ac:picMkLst>
            <pc:docMk/>
            <pc:sldMk cId="617050266" sldId="298"/>
            <ac:picMk id="6" creationId="{981FC8AD-EF88-8E29-7DD1-AFA680BF964E}"/>
          </ac:picMkLst>
        </pc:picChg>
        <pc:picChg chg="del">
          <ac:chgData name="sai rithvik reddy c" userId="3d6f7d577cb92ea7" providerId="LiveId" clId="{A0A57AC4-E84B-4143-9A2D-8782A3AA8A5B}" dt="2025-01-08T14:52:39.312" v="22" actId="478"/>
          <ac:picMkLst>
            <pc:docMk/>
            <pc:sldMk cId="617050266" sldId="298"/>
            <ac:picMk id="7" creationId="{5C018B0B-3C8F-66D1-6E63-C7F18D15D5BB}"/>
          </ac:picMkLst>
        </pc:picChg>
        <pc:picChg chg="add del mod">
          <ac:chgData name="sai rithvik reddy c" userId="3d6f7d577cb92ea7" providerId="LiveId" clId="{A0A57AC4-E84B-4143-9A2D-8782A3AA8A5B}" dt="2025-01-08T15:10:28.446" v="211" actId="478"/>
          <ac:picMkLst>
            <pc:docMk/>
            <pc:sldMk cId="617050266" sldId="298"/>
            <ac:picMk id="9" creationId="{94F8DBE3-F9A9-CECC-B3D6-46AB646AA5EB}"/>
          </ac:picMkLst>
        </pc:picChg>
        <pc:picChg chg="add mod">
          <ac:chgData name="sai rithvik reddy c" userId="3d6f7d577cb92ea7" providerId="LiveId" clId="{A0A57AC4-E84B-4143-9A2D-8782A3AA8A5B}" dt="2025-01-08T15:12:40.565" v="251" actId="1076"/>
          <ac:picMkLst>
            <pc:docMk/>
            <pc:sldMk cId="617050266" sldId="298"/>
            <ac:picMk id="11" creationId="{1EA3C37B-6E29-1DBF-C6CB-9AFA32B03DB0}"/>
          </ac:picMkLst>
        </pc:picChg>
      </pc:sldChg>
      <pc:sldChg chg="addSp delSp modSp mod">
        <pc:chgData name="sai rithvik reddy c" userId="3d6f7d577cb92ea7" providerId="LiveId" clId="{A0A57AC4-E84B-4143-9A2D-8782A3AA8A5B}" dt="2025-01-08T15:09:29.808" v="192" actId="1035"/>
        <pc:sldMkLst>
          <pc:docMk/>
          <pc:sldMk cId="3374044691" sldId="302"/>
        </pc:sldMkLst>
        <pc:spChg chg="mod">
          <ac:chgData name="sai rithvik reddy c" userId="3d6f7d577cb92ea7" providerId="LiveId" clId="{A0A57AC4-E84B-4143-9A2D-8782A3AA8A5B}" dt="2025-01-08T14:56:19.554" v="84" actId="20577"/>
          <ac:spMkLst>
            <pc:docMk/>
            <pc:sldMk cId="3374044691" sldId="302"/>
            <ac:spMk id="2" creationId="{266B5275-4318-3BF0-6ABF-E10A0DB82DE9}"/>
          </ac:spMkLst>
        </pc:spChg>
        <pc:spChg chg="add del mod">
          <ac:chgData name="sai rithvik reddy c" userId="3d6f7d577cb92ea7" providerId="LiveId" clId="{A0A57AC4-E84B-4143-9A2D-8782A3AA8A5B}" dt="2025-01-08T14:52:35.530" v="21" actId="478"/>
          <ac:spMkLst>
            <pc:docMk/>
            <pc:sldMk cId="3374044691" sldId="302"/>
            <ac:spMk id="3" creationId="{E4EC802D-A348-A463-B5A6-915B70B39FD9}"/>
          </ac:spMkLst>
        </pc:spChg>
        <pc:spChg chg="del mod">
          <ac:chgData name="sai rithvik reddy c" userId="3d6f7d577cb92ea7" providerId="LiveId" clId="{A0A57AC4-E84B-4143-9A2D-8782A3AA8A5B}" dt="2025-01-08T14:52:29.039" v="20" actId="478"/>
          <ac:spMkLst>
            <pc:docMk/>
            <pc:sldMk cId="3374044691" sldId="302"/>
            <ac:spMk id="8" creationId="{7E45D517-3F58-53B7-B4E6-17D92D256626}"/>
          </ac:spMkLst>
        </pc:spChg>
        <pc:spChg chg="add mod">
          <ac:chgData name="sai rithvik reddy c" userId="3d6f7d577cb92ea7" providerId="LiveId" clId="{A0A57AC4-E84B-4143-9A2D-8782A3AA8A5B}" dt="2025-01-08T15:09:29.808" v="192" actId="1035"/>
          <ac:spMkLst>
            <pc:docMk/>
            <pc:sldMk cId="3374044691" sldId="302"/>
            <ac:spMk id="14" creationId="{251607C5-70FC-73E9-9F67-E963FEEDA7B5}"/>
          </ac:spMkLst>
        </pc:spChg>
        <pc:picChg chg="add del mod">
          <ac:chgData name="sai rithvik reddy c" userId="3d6f7d577cb92ea7" providerId="LiveId" clId="{A0A57AC4-E84B-4143-9A2D-8782A3AA8A5B}" dt="2025-01-08T15:06:25.369" v="128" actId="1076"/>
          <ac:picMkLst>
            <pc:docMk/>
            <pc:sldMk cId="3374044691" sldId="302"/>
            <ac:picMk id="5" creationId="{64E35A44-25E4-23BB-C6EC-44C1DFF955FE}"/>
          </ac:picMkLst>
        </pc:picChg>
        <pc:picChg chg="del">
          <ac:chgData name="sai rithvik reddy c" userId="3d6f7d577cb92ea7" providerId="LiveId" clId="{A0A57AC4-E84B-4143-9A2D-8782A3AA8A5B}" dt="2025-01-08T14:52:02.809" v="16" actId="478"/>
          <ac:picMkLst>
            <pc:docMk/>
            <pc:sldMk cId="3374044691" sldId="302"/>
            <ac:picMk id="7" creationId="{CFD5FD6D-679D-03B1-A83A-E940A28C6A55}"/>
          </ac:picMkLst>
        </pc:picChg>
        <pc:picChg chg="add del mod">
          <ac:chgData name="sai rithvik reddy c" userId="3d6f7d577cb92ea7" providerId="LiveId" clId="{A0A57AC4-E84B-4143-9A2D-8782A3AA8A5B}" dt="2025-01-08T15:04:56.758" v="90" actId="478"/>
          <ac:picMkLst>
            <pc:docMk/>
            <pc:sldMk cId="3374044691" sldId="302"/>
            <ac:picMk id="9" creationId="{640F6B0C-5890-25F1-4E33-FDD683DF77FA}"/>
          </ac:picMkLst>
        </pc:picChg>
        <pc:picChg chg="add del mod">
          <ac:chgData name="sai rithvik reddy c" userId="3d6f7d577cb92ea7" providerId="LiveId" clId="{A0A57AC4-E84B-4143-9A2D-8782A3AA8A5B}" dt="2025-01-08T15:04:54.612" v="89" actId="478"/>
          <ac:picMkLst>
            <pc:docMk/>
            <pc:sldMk cId="3374044691" sldId="302"/>
            <ac:picMk id="11" creationId="{A0FAAFFB-7566-EB2E-0BFA-F16A639A1042}"/>
          </ac:picMkLst>
        </pc:picChg>
        <pc:picChg chg="add del mod">
          <ac:chgData name="sai rithvik reddy c" userId="3d6f7d577cb92ea7" providerId="LiveId" clId="{A0A57AC4-E84B-4143-9A2D-8782A3AA8A5B}" dt="2025-01-08T15:04:52.744" v="88" actId="478"/>
          <ac:picMkLst>
            <pc:docMk/>
            <pc:sldMk cId="3374044691" sldId="302"/>
            <ac:picMk id="13" creationId="{6C476F88-BD31-DAB1-91B5-F8DC7BEE2FF0}"/>
          </ac:picMkLst>
        </pc:picChg>
        <pc:picChg chg="del">
          <ac:chgData name="sai rithvik reddy c" userId="3d6f7d577cb92ea7" providerId="LiveId" clId="{A0A57AC4-E84B-4143-9A2D-8782A3AA8A5B}" dt="2025-01-08T14:52:04.835" v="17" actId="478"/>
          <ac:picMkLst>
            <pc:docMk/>
            <pc:sldMk cId="3374044691" sldId="302"/>
            <ac:picMk id="3074" creationId="{16D7984C-5AA3-F57D-DDE5-A401169ADCE1}"/>
          </ac:picMkLst>
        </pc:picChg>
      </pc:sldChg>
      <pc:sldChg chg="addSp delSp modSp new mod">
        <pc:chgData name="sai rithvik reddy c" userId="3d6f7d577cb92ea7" providerId="LiveId" clId="{A0A57AC4-E84B-4143-9A2D-8782A3AA8A5B}" dt="2025-01-08T15:09:43.413" v="207" actId="1037"/>
        <pc:sldMkLst>
          <pc:docMk/>
          <pc:sldMk cId="1674448534" sldId="303"/>
        </pc:sldMkLst>
        <pc:spChg chg="mod">
          <ac:chgData name="sai rithvik reddy c" userId="3d6f7d577cb92ea7" providerId="LiveId" clId="{A0A57AC4-E84B-4143-9A2D-8782A3AA8A5B}" dt="2025-01-08T15:06:38.842" v="140" actId="20577"/>
          <ac:spMkLst>
            <pc:docMk/>
            <pc:sldMk cId="1674448534" sldId="303"/>
            <ac:spMk id="2" creationId="{DC9F26DC-F114-1910-A9DF-9B48B61D42F5}"/>
          </ac:spMkLst>
        </pc:spChg>
        <pc:spChg chg="del">
          <ac:chgData name="sai rithvik reddy c" userId="3d6f7d577cb92ea7" providerId="LiveId" clId="{A0A57AC4-E84B-4143-9A2D-8782A3AA8A5B}" dt="2025-01-08T15:06:44.274" v="141" actId="478"/>
          <ac:spMkLst>
            <pc:docMk/>
            <pc:sldMk cId="1674448534" sldId="303"/>
            <ac:spMk id="3" creationId="{C45733B1-3B4B-117E-11FA-ED3B81B95BB6}"/>
          </ac:spMkLst>
        </pc:spChg>
        <pc:spChg chg="add mod">
          <ac:chgData name="sai rithvik reddy c" userId="3d6f7d577cb92ea7" providerId="LiveId" clId="{A0A57AC4-E84B-4143-9A2D-8782A3AA8A5B}" dt="2025-01-08T15:09:43.413" v="207" actId="1037"/>
          <ac:spMkLst>
            <pc:docMk/>
            <pc:sldMk cId="1674448534" sldId="303"/>
            <ac:spMk id="10" creationId="{D489AAE2-1A2C-19DA-BA7F-533ABADDA137}"/>
          </ac:spMkLst>
        </pc:spChg>
        <pc:picChg chg="add mod modCrop">
          <ac:chgData name="sai rithvik reddy c" userId="3d6f7d577cb92ea7" providerId="LiveId" clId="{A0A57AC4-E84B-4143-9A2D-8782A3AA8A5B}" dt="2025-01-08T15:08:07.889" v="152" actId="14100"/>
          <ac:picMkLst>
            <pc:docMk/>
            <pc:sldMk cId="1674448534" sldId="303"/>
            <ac:picMk id="5" creationId="{3EFED618-DB54-8443-119A-F0D83BD7A041}"/>
          </ac:picMkLst>
        </pc:picChg>
        <pc:picChg chg="add del mod">
          <ac:chgData name="sai rithvik reddy c" userId="3d6f7d577cb92ea7" providerId="LiveId" clId="{A0A57AC4-E84B-4143-9A2D-8782A3AA8A5B}" dt="2025-01-08T15:07:17.466" v="144" actId="478"/>
          <ac:picMkLst>
            <pc:docMk/>
            <pc:sldMk cId="1674448534" sldId="303"/>
            <ac:picMk id="7" creationId="{2AA22CA8-8AB3-86E0-DDBA-00351DBB9FBC}"/>
          </ac:picMkLst>
        </pc:picChg>
        <pc:picChg chg="add del mod">
          <ac:chgData name="sai rithvik reddy c" userId="3d6f7d577cb92ea7" providerId="LiveId" clId="{A0A57AC4-E84B-4143-9A2D-8782A3AA8A5B}" dt="2025-01-08T15:07:16.093" v="143" actId="478"/>
          <ac:picMkLst>
            <pc:docMk/>
            <pc:sldMk cId="1674448534" sldId="303"/>
            <ac:picMk id="9" creationId="{D165C80A-852B-8C34-6A88-416C783F1DF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30-01-2025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 AI driven personalized study plan generator </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- 10</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Sree Nithya G</a:t>
            </a:r>
          </a:p>
          <a:p>
            <a:pPr>
              <a:spcBef>
                <a:spcPts val="300"/>
              </a:spcBef>
            </a:pPr>
            <a:r>
              <a:rPr lang="en-US" sz="1200" b="0" dirty="0"/>
              <a:t>Roll No. 214G1A32A1</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B. </a:t>
            </a:r>
            <a:r>
              <a:rPr lang="en-US" sz="2400" b="0" dirty="0" err="1">
                <a:effectLst>
                  <a:outerShdw blurRad="38100" dist="38100" dir="2700000" algn="tl">
                    <a:srgbClr val="000000">
                      <a:alpha val="43137"/>
                    </a:srgbClr>
                  </a:outerShdw>
                </a:effectLst>
              </a:rPr>
              <a:t>Harichandana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Pranathi G</a:t>
            </a:r>
          </a:p>
          <a:p>
            <a:pPr>
              <a:spcBef>
                <a:spcPts val="300"/>
              </a:spcBef>
            </a:pPr>
            <a:r>
              <a:rPr lang="en-US" sz="1200" b="0" dirty="0"/>
              <a:t>Roll No. 214G1A3276</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7" y="1783000"/>
            <a:ext cx="2887939"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Sai </a:t>
            </a:r>
            <a:r>
              <a:rPr lang="en-US" sz="2600" b="0" dirty="0" err="1">
                <a:effectLst>
                  <a:outerShdw blurRad="38100" dist="38100" dir="2700000" algn="tl">
                    <a:srgbClr val="000000">
                      <a:alpha val="43137"/>
                    </a:srgbClr>
                  </a:outerShdw>
                </a:effectLst>
              </a:rPr>
              <a:t>Rithvik</a:t>
            </a:r>
            <a:r>
              <a:rPr lang="en-US" sz="2600" b="0" dirty="0">
                <a:effectLst>
                  <a:outerShdw blurRad="38100" dist="38100" dir="2700000" algn="tl">
                    <a:srgbClr val="000000">
                      <a:alpha val="43137"/>
                    </a:srgbClr>
                  </a:outerShdw>
                </a:effectLst>
              </a:rPr>
              <a:t> Reddy C </a:t>
            </a:r>
          </a:p>
          <a:p>
            <a:pPr>
              <a:spcBef>
                <a:spcPts val="300"/>
              </a:spcBef>
            </a:pPr>
            <a:r>
              <a:rPr lang="en-US" sz="1200" b="0" dirty="0"/>
              <a:t>Roll No. 214G1A3293</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Sai Sreeja S</a:t>
            </a:r>
          </a:p>
          <a:p>
            <a:pPr>
              <a:spcBef>
                <a:spcPts val="300"/>
              </a:spcBef>
            </a:pPr>
            <a:r>
              <a:rPr lang="en-US" sz="1200" b="0" dirty="0"/>
              <a:t>Roll No. 214G1A3294</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0"/>
            <a:ext cx="10559697" cy="992597"/>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AI Driven Personalized Study Plan Generator</a:t>
            </a:r>
            <a:endParaRPr lang="en-IN" sz="3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92240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16E17-09FE-38B0-21F7-67D24C402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FD458-79B3-0F46-ADC3-7C1B7DF1E1CC}"/>
              </a:ext>
            </a:extLst>
          </p:cNvPr>
          <p:cNvSpPr>
            <a:spLocks noGrp="1"/>
          </p:cNvSpPr>
          <p:nvPr>
            <p:ph type="title"/>
          </p:nvPr>
        </p:nvSpPr>
        <p:spPr/>
        <p:txBody>
          <a:bodyPr/>
          <a:lstStyle/>
          <a:p>
            <a:r>
              <a:rPr lang="en-US" dirty="0"/>
              <a:t>Literature Survey for Second Objective</a:t>
            </a:r>
            <a:endParaRPr lang="en-IN" dirty="0"/>
          </a:p>
        </p:txBody>
      </p:sp>
      <p:graphicFrame>
        <p:nvGraphicFramePr>
          <p:cNvPr id="5" name="Table 4">
            <a:extLst>
              <a:ext uri="{FF2B5EF4-FFF2-40B4-BE49-F238E27FC236}">
                <a16:creationId xmlns:a16="http://schemas.microsoft.com/office/drawing/2014/main" id="{6EF4D98E-72E4-C370-34D3-2FA7801A73CE}"/>
              </a:ext>
            </a:extLst>
          </p:cNvPr>
          <p:cNvGraphicFramePr>
            <a:graphicFrameLocks noGrp="1"/>
          </p:cNvGraphicFramePr>
          <p:nvPr>
            <p:extLst>
              <p:ext uri="{D42A27DB-BD31-4B8C-83A1-F6EECF244321}">
                <p14:modId xmlns:p14="http://schemas.microsoft.com/office/powerpoint/2010/main" val="375653677"/>
              </p:ext>
            </p:extLst>
          </p:nvPr>
        </p:nvGraphicFramePr>
        <p:xfrm>
          <a:off x="1186611" y="1289009"/>
          <a:ext cx="9803444" cy="4723601"/>
        </p:xfrm>
        <a:graphic>
          <a:graphicData uri="http://schemas.openxmlformats.org/drawingml/2006/table">
            <a:tbl>
              <a:tblPr firstRow="1" bandRow="1">
                <a:tableStyleId>{21E4AEA4-8DFA-4A89-87EB-49C32662AFE0}</a:tableStyleId>
              </a:tblPr>
              <a:tblGrid>
                <a:gridCol w="2450861">
                  <a:extLst>
                    <a:ext uri="{9D8B030D-6E8A-4147-A177-3AD203B41FA5}">
                      <a16:colId xmlns:a16="http://schemas.microsoft.com/office/drawing/2014/main" val="2914964445"/>
                    </a:ext>
                  </a:extLst>
                </a:gridCol>
                <a:gridCol w="2450861">
                  <a:extLst>
                    <a:ext uri="{9D8B030D-6E8A-4147-A177-3AD203B41FA5}">
                      <a16:colId xmlns:a16="http://schemas.microsoft.com/office/drawing/2014/main" val="1016778277"/>
                    </a:ext>
                  </a:extLst>
                </a:gridCol>
                <a:gridCol w="2450861">
                  <a:extLst>
                    <a:ext uri="{9D8B030D-6E8A-4147-A177-3AD203B41FA5}">
                      <a16:colId xmlns:a16="http://schemas.microsoft.com/office/drawing/2014/main" val="3375568862"/>
                    </a:ext>
                  </a:extLst>
                </a:gridCol>
                <a:gridCol w="2450861">
                  <a:extLst>
                    <a:ext uri="{9D8B030D-6E8A-4147-A177-3AD203B41FA5}">
                      <a16:colId xmlns:a16="http://schemas.microsoft.com/office/drawing/2014/main" val="2547322739"/>
                    </a:ext>
                  </a:extLst>
                </a:gridCol>
              </a:tblGrid>
              <a:tr h="398639">
                <a:tc>
                  <a:txBody>
                    <a:bodyPr/>
                    <a:lstStyle/>
                    <a:p>
                      <a:r>
                        <a:rPr lang="en-US" dirty="0"/>
                        <a:t>TITLE</a:t>
                      </a:r>
                    </a:p>
                  </a:txBody>
                  <a:tcPr/>
                </a:tc>
                <a:tc>
                  <a:txBody>
                    <a:bodyPr/>
                    <a:lstStyle/>
                    <a:p>
                      <a:r>
                        <a:rPr lang="en-US" dirty="0"/>
                        <a:t>AUTHORS</a:t>
                      </a:r>
                    </a:p>
                  </a:txBody>
                  <a:tcPr/>
                </a:tc>
                <a:tc>
                  <a:txBody>
                    <a:bodyPr/>
                    <a:lstStyle/>
                    <a:p>
                      <a:r>
                        <a:rPr lang="en-US" dirty="0"/>
                        <a:t>METHODOLOGY</a:t>
                      </a:r>
                    </a:p>
                  </a:txBody>
                  <a:tcPr/>
                </a:tc>
                <a:tc>
                  <a:txBody>
                    <a:bodyPr/>
                    <a:lstStyle/>
                    <a:p>
                      <a:r>
                        <a:rPr lang="en-US" dirty="0"/>
                        <a:t>LIMITATIONS</a:t>
                      </a:r>
                    </a:p>
                  </a:txBody>
                  <a:tcPr/>
                </a:tc>
                <a:extLst>
                  <a:ext uri="{0D108BD9-81ED-4DB2-BD59-A6C34878D82A}">
                    <a16:rowId xmlns:a16="http://schemas.microsoft.com/office/drawing/2014/main" val="3376055518"/>
                  </a:ext>
                </a:extLst>
              </a:tr>
              <a:tr h="2162481">
                <a:tc>
                  <a:txBody>
                    <a:bodyPr/>
                    <a:lstStyle/>
                    <a:p>
                      <a:r>
                        <a:rPr lang="en-US" dirty="0"/>
                        <a:t>Dynamic Student Profiling for Adaptive Learning</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J. B. Black et al.</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Utilized machine learning models to track and adapt study plans based on real-time performance data.</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Focused primarily on academic contexts, limiting applicability to diverse learning environments.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7453385"/>
                  </a:ext>
                </a:extLst>
              </a:tr>
              <a:tr h="2162481">
                <a:tc>
                  <a:txBody>
                    <a:bodyPr/>
                    <a:lstStyle/>
                    <a:p>
                      <a:r>
                        <a:rPr lang="en-US" dirty="0"/>
                        <a:t>Personalized Learning Using Reinforcement Learning</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K. Wang et al.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Applied reinforcement learning to personalize and update study plans dynamically with performance feedback.</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High computational complexity and limited scalability for large datasets or diverse user profiles.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1362173"/>
                  </a:ext>
                </a:extLst>
              </a:tr>
            </a:tbl>
          </a:graphicData>
        </a:graphic>
      </p:graphicFrame>
    </p:spTree>
    <p:extLst>
      <p:ext uri="{BB962C8B-B14F-4D97-AF65-F5344CB8AC3E}">
        <p14:creationId xmlns:p14="http://schemas.microsoft.com/office/powerpoint/2010/main" val="102949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FE46-9E10-B696-6EB6-D16AA833B9C6}"/>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4378EF3C-3B97-04AA-04AA-C1B7D5DD1068}"/>
              </a:ext>
            </a:extLst>
          </p:cNvPr>
          <p:cNvSpPr>
            <a:spLocks noGrp="1"/>
          </p:cNvSpPr>
          <p:nvPr>
            <p:ph idx="1"/>
          </p:nvPr>
        </p:nvSpPr>
        <p:spPr/>
        <p:txBody>
          <a:bodyPr/>
          <a:lstStyle/>
          <a:p>
            <a:r>
              <a:rPr lang="en-US" dirty="0"/>
              <a:t>Methods to be Followed:	</a:t>
            </a:r>
          </a:p>
          <a:p>
            <a:pPr marL="514350" indent="-514350">
              <a:buFont typeface="+mj-lt"/>
              <a:buAutoNum type="arabicPeriod"/>
            </a:pPr>
            <a:r>
              <a:rPr lang="en-US" b="1" dirty="0"/>
              <a:t>User Input Analysis: </a:t>
            </a:r>
            <a:r>
              <a:rPr lang="en-US" dirty="0"/>
              <a:t>Use input features like preferences, performance, and       goals to initialize the study plan.	</a:t>
            </a:r>
          </a:p>
          <a:p>
            <a:pPr marL="514350" indent="-514350">
              <a:buAutoNum type="arabicPeriod" startAt="2"/>
            </a:pPr>
            <a:r>
              <a:rPr lang="en-US" b="1" dirty="0"/>
              <a:t>Plan Optimization: </a:t>
            </a:r>
            <a:r>
              <a:rPr lang="en-US" dirty="0"/>
              <a:t>Employ reinforcement learning to update plans dynamically based on user feedback.	</a:t>
            </a:r>
          </a:p>
          <a:p>
            <a:pPr marL="514350" indent="-514350">
              <a:buAutoNum type="arabicPeriod" startAt="2"/>
            </a:pPr>
            <a:r>
              <a:rPr lang="en-US" b="1" dirty="0"/>
              <a:t>Material Ranking: </a:t>
            </a:r>
            <a:r>
              <a:rPr lang="en-US" dirty="0"/>
              <a:t>Implement ML algorithms to rank and recommend study materials.	</a:t>
            </a:r>
          </a:p>
          <a:p>
            <a:pPr marL="514350" indent="-514350">
              <a:buAutoNum type="arabicPeriod" startAt="2"/>
            </a:pPr>
            <a:r>
              <a:rPr lang="en-US" b="1" dirty="0"/>
              <a:t>Performance Analysis: </a:t>
            </a:r>
            <a:r>
              <a:rPr lang="en-US" dirty="0"/>
              <a:t>Use statistical methods and ML models to evaluate user progress and adjust the plan accordingly.</a:t>
            </a:r>
            <a:endParaRPr lang="en-IN" dirty="0"/>
          </a:p>
        </p:txBody>
      </p:sp>
    </p:spTree>
    <p:extLst>
      <p:ext uri="{BB962C8B-B14F-4D97-AF65-F5344CB8AC3E}">
        <p14:creationId xmlns:p14="http://schemas.microsoft.com/office/powerpoint/2010/main" val="302343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Importance of personalized study schedules over generic ones.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role of reinforcement learning in tailoring adaptive plans.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Challenges in addressing individual performance variations.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Integration of user preferences and data-driven insights.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Real-time tracking and dynamic updating of study plans.</a:t>
            </a:r>
          </a:p>
          <a:p>
            <a:pPr marL="0" indent="0">
              <a:buNone/>
            </a:pPr>
            <a:endParaRPr lang="en-US" dirty="0"/>
          </a:p>
        </p:txBody>
      </p:sp>
    </p:spTree>
    <p:extLst>
      <p:ext uri="{BB962C8B-B14F-4D97-AF65-F5344CB8AC3E}">
        <p14:creationId xmlns:p14="http://schemas.microsoft.com/office/powerpoint/2010/main" val="316781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3E5AB-ACA2-CFE2-CDED-09C6FDED6752}"/>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5382C8B-F42B-D1D9-7472-9BE657D1B129}"/>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dirty="0"/>
              <a:t>Application of AI to improve learning outcomes.</a:t>
            </a:r>
          </a:p>
          <a:p>
            <a:pPr marL="0" indent="0">
              <a:buNone/>
            </a:pPr>
            <a:endParaRPr lang="en-US" dirty="0"/>
          </a:p>
          <a:p>
            <a:pPr marL="457200" indent="-457200">
              <a:buFont typeface="Wingdings" panose="05000000000000000000" pitchFamily="2" charset="2"/>
              <a:buChar char="Ø"/>
            </a:pPr>
            <a:r>
              <a:rPr lang="en-US" b="1" dirty="0"/>
              <a:t>Benefits: </a:t>
            </a:r>
            <a:r>
              <a:rPr lang="en-US" dirty="0"/>
              <a:t>Enhanced engagement, goal alignment, and time management</a:t>
            </a:r>
          </a:p>
          <a:p>
            <a:pPr marL="457200" indent="-457200">
              <a:buFont typeface="Wingdings" panose="05000000000000000000" pitchFamily="2" charset="2"/>
              <a:buChar char="Ø"/>
            </a:pPr>
            <a:endParaRPr lang="en-US" dirty="0"/>
          </a:p>
          <a:p>
            <a:pPr marL="0" indent="0">
              <a:buNone/>
            </a:pPr>
            <a:endParaRPr lang="en-US" dirty="0"/>
          </a:p>
        </p:txBody>
      </p:sp>
      <p:sp>
        <p:nvSpPr>
          <p:cNvPr id="4" name="Title 3">
            <a:extLst>
              <a:ext uri="{FF2B5EF4-FFF2-40B4-BE49-F238E27FC236}">
                <a16:creationId xmlns:a16="http://schemas.microsoft.com/office/drawing/2014/main" id="{BC0B327A-52C3-C6FA-2210-FFABF61D03DB}"/>
              </a:ext>
            </a:extLst>
          </p:cNvPr>
          <p:cNvSpPr>
            <a:spLocks noGrp="1"/>
          </p:cNvSpPr>
          <p:nvPr>
            <p:ph type="title"/>
          </p:nvPr>
        </p:nvSpPr>
        <p:spPr>
          <a:xfrm>
            <a:off x="0" y="185051"/>
            <a:ext cx="12192000" cy="714892"/>
          </a:xfrm>
        </p:spPr>
        <p:txBody>
          <a:bodyPr/>
          <a:lstStyle/>
          <a:p>
            <a:r>
              <a:rPr lang="en-US" dirty="0"/>
              <a:t>Cont..,</a:t>
            </a:r>
            <a:endParaRPr lang="en-IN" dirty="0"/>
          </a:p>
        </p:txBody>
      </p:sp>
    </p:spTree>
    <p:extLst>
      <p:ext uri="{BB962C8B-B14F-4D97-AF65-F5344CB8AC3E}">
        <p14:creationId xmlns:p14="http://schemas.microsoft.com/office/powerpoint/2010/main" val="91102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12E1-D00D-4154-F4C3-FF73A0234E2D}"/>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C5B2701E-3D27-7AAB-CF2B-FE454594AC85}"/>
              </a:ext>
            </a:extLst>
          </p:cNvPr>
          <p:cNvSpPr>
            <a:spLocks noGrp="1"/>
          </p:cNvSpPr>
          <p:nvPr>
            <p:ph idx="1"/>
          </p:nvPr>
        </p:nvSpPr>
        <p:spPr/>
        <p:txBody>
          <a:bodyPr/>
          <a:lstStyle/>
          <a:p>
            <a:r>
              <a:rPr lang="en-US" dirty="0"/>
              <a:t>Relies on static, one-size-fits-all study plans.</a:t>
            </a:r>
          </a:p>
          <a:p>
            <a:r>
              <a:rPr lang="en-US" dirty="0"/>
              <a:t>Lacks dynamic updates based on individual performance.	</a:t>
            </a:r>
          </a:p>
          <a:p>
            <a:r>
              <a:rPr lang="en-US" dirty="0"/>
              <a:t>Minimal use of ML techniques for personalized learning.</a:t>
            </a:r>
            <a:endParaRPr lang="en-IN" dirty="0"/>
          </a:p>
        </p:txBody>
      </p:sp>
    </p:spTree>
    <p:extLst>
      <p:ext uri="{BB962C8B-B14F-4D97-AF65-F5344CB8AC3E}">
        <p14:creationId xmlns:p14="http://schemas.microsoft.com/office/powerpoint/2010/main" val="3970135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b="1" dirty="0"/>
              <a:t>Data Collection: </a:t>
            </a:r>
            <a:r>
              <a:rPr lang="en-US" dirty="0"/>
              <a:t>Gathering inputs on user preferences, performance, and goals.</a:t>
            </a:r>
          </a:p>
          <a:p>
            <a:pPr marL="0" indent="0">
              <a:buNone/>
            </a:pPr>
            <a:endParaRPr lang="en-US" dirty="0"/>
          </a:p>
          <a:p>
            <a:pPr marL="457200" indent="-457200">
              <a:buFont typeface="Wingdings" panose="05000000000000000000" pitchFamily="2" charset="2"/>
              <a:buChar char="Ø"/>
            </a:pPr>
            <a:r>
              <a:rPr lang="en-US" b="1" dirty="0"/>
              <a:t>User Profiling: </a:t>
            </a:r>
            <a:r>
              <a:rPr lang="en-US" dirty="0"/>
              <a:t>Creating detailed profiles for individual learning needs.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b="1" dirty="0"/>
              <a:t>AI Integration: </a:t>
            </a:r>
            <a:r>
              <a:rPr lang="en-US" dirty="0"/>
              <a:t>Employing machine learning to personalize schedules.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b="1" dirty="0"/>
              <a:t>Reinforcement Learning: </a:t>
            </a:r>
            <a:r>
              <a:rPr lang="en-US" dirty="0"/>
              <a:t>Real-time adaptation based on user progress.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b="1" dirty="0"/>
              <a:t>Dynamic Adjustments: </a:t>
            </a:r>
            <a:r>
              <a:rPr lang="en-US" dirty="0"/>
              <a:t>Modifying plans dynamically based on new inputs.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A696-11A9-233E-F787-B2BEA2817C5A}"/>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49FB5841-2B77-1AC7-8491-7A9CD08968DE}"/>
              </a:ext>
            </a:extLst>
          </p:cNvPr>
          <p:cNvSpPr>
            <a:spLocks noGrp="1"/>
          </p:cNvSpPr>
          <p:nvPr>
            <p:ph idx="1"/>
          </p:nvPr>
        </p:nvSpPr>
        <p:spPr/>
        <p:txBody>
          <a:bodyPr/>
          <a:lstStyle/>
          <a:p>
            <a:r>
              <a:rPr lang="en-IN" b="1" dirty="0"/>
              <a:t>Performance Metrics: </a:t>
            </a:r>
            <a:r>
              <a:rPr lang="en-IN" dirty="0"/>
              <a:t>Evaluating user performance to refine recommendations.</a:t>
            </a:r>
          </a:p>
          <a:p>
            <a:endParaRPr lang="en-IN" dirty="0"/>
          </a:p>
          <a:p>
            <a:r>
              <a:rPr lang="en-US" b="1" dirty="0"/>
              <a:t>Recommendation Engine: </a:t>
            </a:r>
            <a:r>
              <a:rPr lang="en-US" dirty="0"/>
              <a:t>Suggesting resources to address weak areas</a:t>
            </a:r>
            <a:r>
              <a:rPr lang="en-IN" dirty="0"/>
              <a:t>.</a:t>
            </a:r>
          </a:p>
          <a:p>
            <a:endParaRPr lang="en-IN" dirty="0"/>
          </a:p>
          <a:p>
            <a:r>
              <a:rPr lang="en-US" b="1" dirty="0"/>
              <a:t>Time Management: </a:t>
            </a:r>
            <a:r>
              <a:rPr lang="en-US" dirty="0"/>
              <a:t>Incorporating breaks and task prioritization.</a:t>
            </a:r>
            <a:endParaRPr lang="en-IN" dirty="0"/>
          </a:p>
          <a:p>
            <a:endParaRPr lang="en-IN" dirty="0"/>
          </a:p>
          <a:p>
            <a:r>
              <a:rPr lang="en-US" b="1" dirty="0"/>
              <a:t>Late Submission Penalties: </a:t>
            </a:r>
            <a:r>
              <a:rPr lang="en-US" dirty="0"/>
              <a:t>Adjusting plans based on submission behavior.</a:t>
            </a:r>
          </a:p>
          <a:p>
            <a:endParaRPr lang="en-US" dirty="0"/>
          </a:p>
          <a:p>
            <a:r>
              <a:rPr lang="en-US" b="1" dirty="0"/>
              <a:t>Outcome Tracking: </a:t>
            </a:r>
            <a:r>
              <a:rPr lang="en-US" dirty="0"/>
              <a:t>Monitoring progress towards set goals.</a:t>
            </a:r>
          </a:p>
        </p:txBody>
      </p:sp>
    </p:spTree>
    <p:extLst>
      <p:ext uri="{BB962C8B-B14F-4D97-AF65-F5344CB8AC3E}">
        <p14:creationId xmlns:p14="http://schemas.microsoft.com/office/powerpoint/2010/main" val="1276863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0DA2-54C8-D74A-8560-74D15293799A}"/>
              </a:ext>
            </a:extLst>
          </p:cNvPr>
          <p:cNvSpPr>
            <a:spLocks noGrp="1"/>
          </p:cNvSpPr>
          <p:nvPr>
            <p:ph type="title"/>
          </p:nvPr>
        </p:nvSpPr>
        <p:spPr/>
        <p:txBody>
          <a:bodyPr/>
          <a:lstStyle/>
          <a:p>
            <a:r>
              <a:rPr lang="en-US"/>
              <a:t>Cont..,</a:t>
            </a:r>
            <a:endParaRPr lang="en-IN" dirty="0"/>
          </a:p>
        </p:txBody>
      </p:sp>
      <p:sp>
        <p:nvSpPr>
          <p:cNvPr id="3" name="Content Placeholder 2">
            <a:extLst>
              <a:ext uri="{FF2B5EF4-FFF2-40B4-BE49-F238E27FC236}">
                <a16:creationId xmlns:a16="http://schemas.microsoft.com/office/drawing/2014/main" id="{E5EE5BEE-E2CB-71B4-2757-F789AFB469F3}"/>
              </a:ext>
            </a:extLst>
          </p:cNvPr>
          <p:cNvSpPr>
            <a:spLocks noGrp="1"/>
          </p:cNvSpPr>
          <p:nvPr>
            <p:ph idx="1"/>
          </p:nvPr>
        </p:nvSpPr>
        <p:spPr/>
        <p:txBody>
          <a:bodyPr/>
          <a:lstStyle/>
          <a:p>
            <a:pPr marL="0" indent="0">
              <a:buNone/>
            </a:pPr>
            <a:endParaRPr lang="en-US" dirty="0"/>
          </a:p>
          <a:p>
            <a:r>
              <a:rPr lang="en-US" b="1" dirty="0"/>
              <a:t>User Feedback Integration: </a:t>
            </a:r>
            <a:r>
              <a:rPr lang="en-US" dirty="0"/>
              <a:t>Refining plans with iterative improvements.</a:t>
            </a:r>
          </a:p>
          <a:p>
            <a:endParaRPr lang="en-US" dirty="0"/>
          </a:p>
          <a:p>
            <a:r>
              <a:rPr lang="en-US" b="1" dirty="0"/>
              <a:t>Ethical Safeguards: </a:t>
            </a:r>
            <a:r>
              <a:rPr lang="en-US" dirty="0"/>
              <a:t>Addressing data privacy and algorithmic bias concerns.</a:t>
            </a:r>
            <a:endParaRPr lang="en-IN" dirty="0"/>
          </a:p>
        </p:txBody>
      </p:sp>
    </p:spTree>
    <p:extLst>
      <p:ext uri="{BB962C8B-B14F-4D97-AF65-F5344CB8AC3E}">
        <p14:creationId xmlns:p14="http://schemas.microsoft.com/office/powerpoint/2010/main" val="361093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7D07-18DF-F7E9-62B6-CB76292427C1}"/>
              </a:ext>
            </a:extLst>
          </p:cNvPr>
          <p:cNvSpPr>
            <a:spLocks noGrp="1"/>
          </p:cNvSpPr>
          <p:nvPr>
            <p:ph type="title"/>
          </p:nvPr>
        </p:nvSpPr>
        <p:spPr/>
        <p:txBody>
          <a:bodyPr/>
          <a:lstStyle/>
          <a:p>
            <a:r>
              <a:rPr lang="en-IN" dirty="0"/>
              <a:t>Planning</a:t>
            </a:r>
          </a:p>
        </p:txBody>
      </p:sp>
      <p:sp>
        <p:nvSpPr>
          <p:cNvPr id="3" name="Content Placeholder 2">
            <a:extLst>
              <a:ext uri="{FF2B5EF4-FFF2-40B4-BE49-F238E27FC236}">
                <a16:creationId xmlns:a16="http://schemas.microsoft.com/office/drawing/2014/main" id="{B3598665-5C4C-0A65-15D5-D8BE93B6E0AC}"/>
              </a:ext>
            </a:extLst>
          </p:cNvPr>
          <p:cNvSpPr>
            <a:spLocks noGrp="1"/>
          </p:cNvSpPr>
          <p:nvPr>
            <p:ph idx="1"/>
          </p:nvPr>
        </p:nvSpPr>
        <p:spPr/>
        <p:txBody>
          <a:bodyPr/>
          <a:lstStyle/>
          <a:p>
            <a:r>
              <a:rPr lang="en-US" dirty="0"/>
              <a:t>January 2025: Finalize requirements, system design, and data preprocessing techniques.	</a:t>
            </a:r>
          </a:p>
          <a:p>
            <a:r>
              <a:rPr lang="en-US" dirty="0"/>
              <a:t>February 2025: Develop core modules (User Input Analysis, Plan Generator).</a:t>
            </a:r>
          </a:p>
          <a:p>
            <a:r>
              <a:rPr lang="en-US" dirty="0"/>
              <a:t>March 2025: Integrate all modules, refine algorithms, and conduct initial testing.	</a:t>
            </a:r>
          </a:p>
          <a:p>
            <a:r>
              <a:rPr lang="en-US" dirty="0"/>
              <a:t>April 2025: Perform final testing, deploy the system, and prepare documentation.</a:t>
            </a:r>
            <a:endParaRPr lang="en-IN" dirty="0"/>
          </a:p>
        </p:txBody>
      </p:sp>
    </p:spTree>
    <p:extLst>
      <p:ext uri="{BB962C8B-B14F-4D97-AF65-F5344CB8AC3E}">
        <p14:creationId xmlns:p14="http://schemas.microsoft.com/office/powerpoint/2010/main" val="1912286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0605-E7F5-CD58-545E-9EA4A689ED1A}"/>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43D993C8-5D57-D6C3-F81D-7033803127FA}"/>
              </a:ext>
            </a:extLst>
          </p:cNvPr>
          <p:cNvSpPr>
            <a:spLocks noGrp="1"/>
          </p:cNvSpPr>
          <p:nvPr>
            <p:ph idx="1"/>
          </p:nvPr>
        </p:nvSpPr>
        <p:spPr/>
        <p:txBody>
          <a:bodyPr>
            <a:normAutofit/>
          </a:bodyPr>
          <a:lstStyle/>
          <a:p>
            <a:r>
              <a:rPr lang="en-US" b="1" dirty="0"/>
              <a:t>Functional Requirements:</a:t>
            </a:r>
            <a:r>
              <a:rPr lang="en-US" dirty="0"/>
              <a:t>	</a:t>
            </a:r>
          </a:p>
          <a:p>
            <a:pPr marL="514350" indent="-514350">
              <a:buAutoNum type="arabicPeriod"/>
            </a:pPr>
            <a:r>
              <a:rPr lang="en-US" dirty="0"/>
              <a:t>Collect user data (preferences, goals, performance metrics).	</a:t>
            </a:r>
          </a:p>
          <a:p>
            <a:pPr marL="514350" indent="-514350">
              <a:buAutoNum type="arabicPeriod"/>
            </a:pPr>
            <a:r>
              <a:rPr lang="en-US" dirty="0"/>
              <a:t>Generate and dynamically update study plans.	</a:t>
            </a:r>
          </a:p>
          <a:p>
            <a:pPr marL="514350" indent="-514350">
              <a:buAutoNum type="arabicPeriod"/>
            </a:pPr>
            <a:r>
              <a:rPr lang="en-US" dirty="0"/>
              <a:t>Provide study material recommendations.	</a:t>
            </a:r>
          </a:p>
          <a:p>
            <a:pPr marL="514350" indent="-514350">
              <a:buAutoNum type="arabicPeriod"/>
            </a:pPr>
            <a:r>
              <a:rPr lang="en-US" dirty="0"/>
              <a:t>Track and analyze user progress.</a:t>
            </a:r>
          </a:p>
          <a:p>
            <a:r>
              <a:rPr lang="en-US" b="1" dirty="0"/>
              <a:t>Non-Functional Requirements:</a:t>
            </a:r>
            <a:r>
              <a:rPr lang="en-US" dirty="0"/>
              <a:t>	</a:t>
            </a:r>
          </a:p>
          <a:p>
            <a:pPr marL="514350" indent="-514350">
              <a:buAutoNum type="arabicPeriod"/>
            </a:pPr>
            <a:r>
              <a:rPr lang="en-US" dirty="0"/>
              <a:t>Scalability for handling multiple users.	</a:t>
            </a:r>
          </a:p>
          <a:p>
            <a:pPr marL="514350" indent="-514350">
              <a:buAutoNum type="arabicPeriod"/>
            </a:pPr>
            <a:r>
              <a:rPr lang="en-US" dirty="0"/>
              <a:t>High system availability and reliability.	</a:t>
            </a:r>
          </a:p>
          <a:p>
            <a:pPr marL="514350" indent="-514350">
              <a:buAutoNum type="arabicPeriod"/>
            </a:pPr>
            <a:r>
              <a:rPr lang="en-US" dirty="0"/>
              <a:t>Secure data storage and processing.	</a:t>
            </a:r>
          </a:p>
          <a:p>
            <a:pPr marL="514350" indent="-514350">
              <a:buAutoNum type="arabicPeriod"/>
            </a:pPr>
            <a:r>
              <a:rPr lang="en-US" dirty="0"/>
              <a:t>Responsive user interface.</a:t>
            </a:r>
            <a:endParaRPr lang="en-IN" dirty="0"/>
          </a:p>
        </p:txBody>
      </p:sp>
    </p:spTree>
    <p:extLst>
      <p:ext uri="{BB962C8B-B14F-4D97-AF65-F5344CB8AC3E}">
        <p14:creationId xmlns:p14="http://schemas.microsoft.com/office/powerpoint/2010/main" val="141051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A00B-53C4-B584-ED01-76620CC03663}"/>
              </a:ext>
            </a:extLst>
          </p:cNvPr>
          <p:cNvSpPr>
            <a:spLocks noGrp="1"/>
          </p:cNvSpPr>
          <p:nvPr>
            <p:ph type="title"/>
          </p:nvPr>
        </p:nvSpPr>
        <p:spPr/>
        <p:txBody>
          <a:bodyPr/>
          <a:lstStyle/>
          <a:p>
            <a:r>
              <a:rPr lang="en-IN" dirty="0"/>
              <a:t>Review-0 Queries</a:t>
            </a:r>
          </a:p>
        </p:txBody>
      </p:sp>
      <p:sp>
        <p:nvSpPr>
          <p:cNvPr id="3" name="Content Placeholder 2">
            <a:extLst>
              <a:ext uri="{FF2B5EF4-FFF2-40B4-BE49-F238E27FC236}">
                <a16:creationId xmlns:a16="http://schemas.microsoft.com/office/drawing/2014/main" id="{2ECE7C75-1A5A-0224-7B3B-AAD67952B88C}"/>
              </a:ext>
            </a:extLst>
          </p:cNvPr>
          <p:cNvSpPr>
            <a:spLocks noGrp="1"/>
          </p:cNvSpPr>
          <p:nvPr>
            <p:ph idx="1"/>
          </p:nvPr>
        </p:nvSpPr>
        <p:spPr/>
        <p:txBody>
          <a:bodyPr/>
          <a:lstStyle/>
          <a:p>
            <a:r>
              <a:rPr lang="en-IN" dirty="0"/>
              <a:t>Change the title</a:t>
            </a:r>
          </a:p>
          <a:p>
            <a:r>
              <a:rPr lang="en-IN" dirty="0"/>
              <a:t>Take </a:t>
            </a:r>
            <a:r>
              <a:rPr lang="en-IN" dirty="0" err="1"/>
              <a:t>comparision</a:t>
            </a:r>
            <a:r>
              <a:rPr lang="en-IN" dirty="0"/>
              <a:t> on techniques</a:t>
            </a:r>
          </a:p>
        </p:txBody>
      </p:sp>
    </p:spTree>
    <p:extLst>
      <p:ext uri="{BB962C8B-B14F-4D97-AF65-F5344CB8AC3E}">
        <p14:creationId xmlns:p14="http://schemas.microsoft.com/office/powerpoint/2010/main" val="339317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5587-BDEA-BD13-F218-9BE012B6A71F}"/>
              </a:ext>
            </a:extLst>
          </p:cNvPr>
          <p:cNvSpPr>
            <a:spLocks noGrp="1"/>
          </p:cNvSpPr>
          <p:nvPr>
            <p:ph type="title"/>
          </p:nvPr>
        </p:nvSpPr>
        <p:spPr/>
        <p:txBody>
          <a:bodyPr/>
          <a:lstStyle/>
          <a:p>
            <a:r>
              <a:rPr lang="en-IN" dirty="0"/>
              <a:t>UML Diagram</a:t>
            </a:r>
          </a:p>
        </p:txBody>
      </p:sp>
      <p:pic>
        <p:nvPicPr>
          <p:cNvPr id="5" name="Picture 4">
            <a:extLst>
              <a:ext uri="{FF2B5EF4-FFF2-40B4-BE49-F238E27FC236}">
                <a16:creationId xmlns:a16="http://schemas.microsoft.com/office/drawing/2014/main" id="{73905EFA-5220-00DC-F240-75FF0F7D68BB}"/>
              </a:ext>
            </a:extLst>
          </p:cNvPr>
          <p:cNvPicPr>
            <a:picLocks noChangeAspect="1"/>
          </p:cNvPicPr>
          <p:nvPr/>
        </p:nvPicPr>
        <p:blipFill>
          <a:blip r:embed="rId2">
            <a:extLst>
              <a:ext uri="{28A0092B-C50C-407E-A947-70E740481C1C}">
                <a14:useLocalDpi xmlns:a14="http://schemas.microsoft.com/office/drawing/2010/main" val="0"/>
              </a:ext>
            </a:extLst>
          </a:blip>
          <a:srcRect t="15734" b="5517"/>
          <a:stretch/>
        </p:blipFill>
        <p:spPr>
          <a:xfrm>
            <a:off x="830424" y="1856515"/>
            <a:ext cx="10083282" cy="4460309"/>
          </a:xfrm>
          <a:prstGeom prst="rect">
            <a:avLst/>
          </a:prstGeom>
        </p:spPr>
      </p:pic>
      <p:sp>
        <p:nvSpPr>
          <p:cNvPr id="8" name="TextBox 7">
            <a:extLst>
              <a:ext uri="{FF2B5EF4-FFF2-40B4-BE49-F238E27FC236}">
                <a16:creationId xmlns:a16="http://schemas.microsoft.com/office/drawing/2014/main" id="{579EA087-6271-AA89-B23F-D446D80A3518}"/>
              </a:ext>
            </a:extLst>
          </p:cNvPr>
          <p:cNvSpPr txBox="1"/>
          <p:nvPr/>
        </p:nvSpPr>
        <p:spPr>
          <a:xfrm>
            <a:off x="830424" y="1226748"/>
            <a:ext cx="3739695" cy="369332"/>
          </a:xfrm>
          <a:prstGeom prst="rect">
            <a:avLst/>
          </a:prstGeom>
          <a:noFill/>
        </p:spPr>
        <p:txBody>
          <a:bodyPr wrap="square" rtlCol="0">
            <a:spAutoFit/>
          </a:bodyPr>
          <a:lstStyle/>
          <a:p>
            <a:r>
              <a:rPr lang="en-IN" u="sng" dirty="0"/>
              <a:t>UML Diagram (Class Diagram) </a:t>
            </a:r>
            <a:r>
              <a:rPr lang="en-IN" dirty="0"/>
              <a:t>:-</a:t>
            </a:r>
            <a:endParaRPr lang="en-IN" u="sng" dirty="0"/>
          </a:p>
        </p:txBody>
      </p:sp>
    </p:spTree>
    <p:extLst>
      <p:ext uri="{BB962C8B-B14F-4D97-AF65-F5344CB8AC3E}">
        <p14:creationId xmlns:p14="http://schemas.microsoft.com/office/powerpoint/2010/main" val="3690774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962B-C986-9333-0C7B-1DE6268A3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B5275-4318-3BF0-6ABF-E10A0DB82DE9}"/>
              </a:ext>
            </a:extLst>
          </p:cNvPr>
          <p:cNvSpPr>
            <a:spLocks noGrp="1"/>
          </p:cNvSpPr>
          <p:nvPr>
            <p:ph type="title"/>
          </p:nvPr>
        </p:nvSpPr>
        <p:spPr/>
        <p:txBody>
          <a:bodyPr/>
          <a:lstStyle/>
          <a:p>
            <a:r>
              <a:rPr lang="en-IN" dirty="0"/>
              <a:t>UML Diagram</a:t>
            </a:r>
          </a:p>
        </p:txBody>
      </p:sp>
      <p:pic>
        <p:nvPicPr>
          <p:cNvPr id="5" name="Picture 4">
            <a:extLst>
              <a:ext uri="{FF2B5EF4-FFF2-40B4-BE49-F238E27FC236}">
                <a16:creationId xmlns:a16="http://schemas.microsoft.com/office/drawing/2014/main" id="{64E35A44-25E4-23BB-C6EC-44C1DFF95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699" y="1763487"/>
            <a:ext cx="10148598" cy="4698740"/>
          </a:xfrm>
          <a:prstGeom prst="rect">
            <a:avLst/>
          </a:prstGeom>
        </p:spPr>
      </p:pic>
      <p:sp>
        <p:nvSpPr>
          <p:cNvPr id="14" name="TextBox 13">
            <a:extLst>
              <a:ext uri="{FF2B5EF4-FFF2-40B4-BE49-F238E27FC236}">
                <a16:creationId xmlns:a16="http://schemas.microsoft.com/office/drawing/2014/main" id="{251607C5-70FC-73E9-9F67-E963FEEDA7B5}"/>
              </a:ext>
            </a:extLst>
          </p:cNvPr>
          <p:cNvSpPr txBox="1"/>
          <p:nvPr/>
        </p:nvSpPr>
        <p:spPr>
          <a:xfrm>
            <a:off x="777549" y="1217551"/>
            <a:ext cx="3215953" cy="369332"/>
          </a:xfrm>
          <a:prstGeom prst="rect">
            <a:avLst/>
          </a:prstGeom>
          <a:noFill/>
        </p:spPr>
        <p:txBody>
          <a:bodyPr wrap="square" rtlCol="0">
            <a:spAutoFit/>
          </a:bodyPr>
          <a:lstStyle/>
          <a:p>
            <a:r>
              <a:rPr lang="en-IN" u="sng" dirty="0"/>
              <a:t>Deployment Diagram </a:t>
            </a:r>
            <a:r>
              <a:rPr lang="en-IN" dirty="0"/>
              <a:t>:-</a:t>
            </a:r>
            <a:endParaRPr lang="en-IN" u="sng" dirty="0"/>
          </a:p>
        </p:txBody>
      </p:sp>
    </p:spTree>
    <p:extLst>
      <p:ext uri="{BB962C8B-B14F-4D97-AF65-F5344CB8AC3E}">
        <p14:creationId xmlns:p14="http://schemas.microsoft.com/office/powerpoint/2010/main" val="337404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6DC-F114-1910-A9DF-9B48B61D42F5}"/>
              </a:ext>
            </a:extLst>
          </p:cNvPr>
          <p:cNvSpPr>
            <a:spLocks noGrp="1"/>
          </p:cNvSpPr>
          <p:nvPr>
            <p:ph type="title"/>
          </p:nvPr>
        </p:nvSpPr>
        <p:spPr/>
        <p:txBody>
          <a:bodyPr/>
          <a:lstStyle/>
          <a:p>
            <a:r>
              <a:rPr lang="en-IN" dirty="0"/>
              <a:t>UML Diagram</a:t>
            </a:r>
          </a:p>
        </p:txBody>
      </p:sp>
      <p:pic>
        <p:nvPicPr>
          <p:cNvPr id="5" name="Picture 4">
            <a:extLst>
              <a:ext uri="{FF2B5EF4-FFF2-40B4-BE49-F238E27FC236}">
                <a16:creationId xmlns:a16="http://schemas.microsoft.com/office/drawing/2014/main" id="{3EFED618-DB54-8443-119A-F0D83BD7A041}"/>
              </a:ext>
            </a:extLst>
          </p:cNvPr>
          <p:cNvPicPr>
            <a:picLocks noChangeAspect="1"/>
          </p:cNvPicPr>
          <p:nvPr/>
        </p:nvPicPr>
        <p:blipFill>
          <a:blip r:embed="rId2">
            <a:extLst>
              <a:ext uri="{28A0092B-C50C-407E-A947-70E740481C1C}">
                <a14:useLocalDpi xmlns:a14="http://schemas.microsoft.com/office/drawing/2010/main" val="0"/>
              </a:ext>
            </a:extLst>
          </a:blip>
          <a:srcRect l="14924" t="16145" r="10689" b="5320"/>
          <a:stretch/>
        </p:blipFill>
        <p:spPr>
          <a:xfrm>
            <a:off x="1561320" y="1642187"/>
            <a:ext cx="9069356" cy="4983053"/>
          </a:xfrm>
          <a:prstGeom prst="rect">
            <a:avLst/>
          </a:prstGeom>
        </p:spPr>
      </p:pic>
      <p:sp>
        <p:nvSpPr>
          <p:cNvPr id="10" name="TextBox 9">
            <a:extLst>
              <a:ext uri="{FF2B5EF4-FFF2-40B4-BE49-F238E27FC236}">
                <a16:creationId xmlns:a16="http://schemas.microsoft.com/office/drawing/2014/main" id="{D489AAE2-1A2C-19DA-BA7F-533ABADDA137}"/>
              </a:ext>
            </a:extLst>
          </p:cNvPr>
          <p:cNvSpPr txBox="1"/>
          <p:nvPr/>
        </p:nvSpPr>
        <p:spPr>
          <a:xfrm>
            <a:off x="802433" y="1160883"/>
            <a:ext cx="2124364" cy="369332"/>
          </a:xfrm>
          <a:prstGeom prst="rect">
            <a:avLst/>
          </a:prstGeom>
          <a:noFill/>
        </p:spPr>
        <p:txBody>
          <a:bodyPr wrap="none" rtlCol="0">
            <a:spAutoFit/>
          </a:bodyPr>
          <a:lstStyle/>
          <a:p>
            <a:r>
              <a:rPr lang="en-IN" u="sng" dirty="0"/>
              <a:t>Sequence Diagram </a:t>
            </a:r>
            <a:r>
              <a:rPr lang="en-IN" dirty="0"/>
              <a:t>:-</a:t>
            </a:r>
            <a:endParaRPr lang="en-IN" u="sng" dirty="0"/>
          </a:p>
        </p:txBody>
      </p:sp>
    </p:spTree>
    <p:extLst>
      <p:ext uri="{BB962C8B-B14F-4D97-AF65-F5344CB8AC3E}">
        <p14:creationId xmlns:p14="http://schemas.microsoft.com/office/powerpoint/2010/main" val="167444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E4D9-B29D-3DEC-F8A0-CF8BE5D6EF4D}"/>
              </a:ext>
            </a:extLst>
          </p:cNvPr>
          <p:cNvSpPr>
            <a:spLocks noGrp="1"/>
          </p:cNvSpPr>
          <p:nvPr>
            <p:ph type="title"/>
          </p:nvPr>
        </p:nvSpPr>
        <p:spPr/>
        <p:txBody>
          <a:bodyPr/>
          <a:lstStyle/>
          <a:p>
            <a:r>
              <a:rPr lang="en-IN" dirty="0"/>
              <a:t>Data Flow Diagram</a:t>
            </a:r>
          </a:p>
        </p:txBody>
      </p:sp>
      <p:pic>
        <p:nvPicPr>
          <p:cNvPr id="11" name="Picture 10">
            <a:extLst>
              <a:ext uri="{FF2B5EF4-FFF2-40B4-BE49-F238E27FC236}">
                <a16:creationId xmlns:a16="http://schemas.microsoft.com/office/drawing/2014/main" id="{1EA3C37B-6E29-1DBF-C6CB-9AFA32B03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48" y="1593589"/>
            <a:ext cx="4381500" cy="4940461"/>
          </a:xfrm>
          <a:prstGeom prst="rect">
            <a:avLst/>
          </a:prstGeom>
        </p:spPr>
      </p:pic>
      <p:sp>
        <p:nvSpPr>
          <p:cNvPr id="13" name="TextBox 12">
            <a:extLst>
              <a:ext uri="{FF2B5EF4-FFF2-40B4-BE49-F238E27FC236}">
                <a16:creationId xmlns:a16="http://schemas.microsoft.com/office/drawing/2014/main" id="{C570811E-7ADF-29AD-A56C-65890E7D5814}"/>
              </a:ext>
            </a:extLst>
          </p:cNvPr>
          <p:cNvSpPr txBox="1"/>
          <p:nvPr/>
        </p:nvSpPr>
        <p:spPr>
          <a:xfrm>
            <a:off x="5091236" y="1085954"/>
            <a:ext cx="2009524" cy="369332"/>
          </a:xfrm>
          <a:prstGeom prst="rect">
            <a:avLst/>
          </a:prstGeom>
          <a:noFill/>
        </p:spPr>
        <p:txBody>
          <a:bodyPr wrap="none" rtlCol="0">
            <a:spAutoFit/>
          </a:bodyPr>
          <a:lstStyle/>
          <a:p>
            <a:r>
              <a:rPr lang="en-IN" u="sng" dirty="0"/>
              <a:t>Data Flow Diagram</a:t>
            </a:r>
            <a:r>
              <a:rPr lang="en-IN" dirty="0"/>
              <a:t> </a:t>
            </a:r>
            <a:endParaRPr lang="en-IN" u="sng" dirty="0"/>
          </a:p>
        </p:txBody>
      </p:sp>
    </p:spTree>
    <p:extLst>
      <p:ext uri="{BB962C8B-B14F-4D97-AF65-F5344CB8AC3E}">
        <p14:creationId xmlns:p14="http://schemas.microsoft.com/office/powerpoint/2010/main" val="61705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B846-8F60-6E85-9E90-5A6CBA0DB733}"/>
              </a:ext>
            </a:extLst>
          </p:cNvPr>
          <p:cNvSpPr>
            <a:spLocks noGrp="1"/>
          </p:cNvSpPr>
          <p:nvPr>
            <p:ph type="title"/>
          </p:nvPr>
        </p:nvSpPr>
        <p:spPr/>
        <p:txBody>
          <a:bodyPr/>
          <a:lstStyle/>
          <a:p>
            <a:r>
              <a:rPr lang="en-IN" dirty="0"/>
              <a:t>Data Preprocessing Techniques</a:t>
            </a:r>
          </a:p>
        </p:txBody>
      </p:sp>
      <p:sp>
        <p:nvSpPr>
          <p:cNvPr id="3" name="Content Placeholder 2">
            <a:extLst>
              <a:ext uri="{FF2B5EF4-FFF2-40B4-BE49-F238E27FC236}">
                <a16:creationId xmlns:a16="http://schemas.microsoft.com/office/drawing/2014/main" id="{8E734D23-4349-7263-FD4E-7813857AB062}"/>
              </a:ext>
            </a:extLst>
          </p:cNvPr>
          <p:cNvSpPr>
            <a:spLocks noGrp="1"/>
          </p:cNvSpPr>
          <p:nvPr>
            <p:ph idx="1"/>
          </p:nvPr>
        </p:nvSpPr>
        <p:spPr/>
        <p:txBody>
          <a:bodyPr/>
          <a:lstStyle/>
          <a:p>
            <a:endParaRPr lang="en-IN" b="1" dirty="0"/>
          </a:p>
          <a:p>
            <a:r>
              <a:rPr lang="en-IN" b="1" dirty="0"/>
              <a:t>Handling Missing Data: </a:t>
            </a:r>
            <a:r>
              <a:rPr lang="en-IN" dirty="0"/>
              <a:t>Filling in missing user inputs using default values or averages.	</a:t>
            </a:r>
          </a:p>
          <a:p>
            <a:r>
              <a:rPr lang="en-IN" b="1" dirty="0"/>
              <a:t>Data Normalization: </a:t>
            </a:r>
            <a:r>
              <a:rPr lang="en-IN" dirty="0"/>
              <a:t>Scaling inputs (e.g., time, goals) for uniformity.	</a:t>
            </a:r>
          </a:p>
          <a:p>
            <a:r>
              <a:rPr lang="en-IN" b="1" dirty="0"/>
              <a:t>Feature Encoding:</a:t>
            </a:r>
            <a:r>
              <a:rPr lang="en-IN" dirty="0"/>
              <a:t> Converting categorical data (e.g., preferences) into numerical values.	</a:t>
            </a:r>
          </a:p>
          <a:p>
            <a:r>
              <a:rPr lang="en-IN" b="1" dirty="0"/>
              <a:t>Noise Removal:</a:t>
            </a:r>
            <a:r>
              <a:rPr lang="en-IN" dirty="0"/>
              <a:t> Eliminating irrelevant or incorrect entries from datasets.</a:t>
            </a:r>
          </a:p>
        </p:txBody>
      </p:sp>
    </p:spTree>
    <p:extLst>
      <p:ext uri="{BB962C8B-B14F-4D97-AF65-F5344CB8AC3E}">
        <p14:creationId xmlns:p14="http://schemas.microsoft.com/office/powerpoint/2010/main" val="150859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Sample Code</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7" name="Picture 6">
            <a:extLst>
              <a:ext uri="{FF2B5EF4-FFF2-40B4-BE49-F238E27FC236}">
                <a16:creationId xmlns:a16="http://schemas.microsoft.com/office/drawing/2014/main" id="{65FEC3AF-9AFA-A363-683D-150181CE10A3}"/>
              </a:ext>
            </a:extLst>
          </p:cNvPr>
          <p:cNvPicPr>
            <a:picLocks noChangeAspect="1"/>
          </p:cNvPicPr>
          <p:nvPr/>
        </p:nvPicPr>
        <p:blipFill>
          <a:blip r:embed="rId2"/>
          <a:stretch>
            <a:fillRect/>
          </a:stretch>
        </p:blipFill>
        <p:spPr>
          <a:xfrm>
            <a:off x="741872" y="1714417"/>
            <a:ext cx="11450128" cy="3666740"/>
          </a:xfrm>
          <a:prstGeom prst="rect">
            <a:avLst/>
          </a:prstGeom>
        </p:spPr>
      </p:pic>
      <p:pic>
        <p:nvPicPr>
          <p:cNvPr id="8" name="Picture 7">
            <a:extLst>
              <a:ext uri="{FF2B5EF4-FFF2-40B4-BE49-F238E27FC236}">
                <a16:creationId xmlns:a16="http://schemas.microsoft.com/office/drawing/2014/main" id="{86FBA552-76CA-AF25-0CAF-9D488B7920CA}"/>
              </a:ext>
            </a:extLst>
          </p:cNvPr>
          <p:cNvPicPr>
            <a:picLocks noChangeAspect="1"/>
          </p:cNvPicPr>
          <p:nvPr/>
        </p:nvPicPr>
        <p:blipFill>
          <a:blip r:embed="rId2"/>
          <a:stretch>
            <a:fillRect/>
          </a:stretch>
        </p:blipFill>
        <p:spPr>
          <a:xfrm>
            <a:off x="412865" y="1679912"/>
            <a:ext cx="11450128" cy="3666740"/>
          </a:xfrm>
          <a:prstGeom prst="rect">
            <a:avLst/>
          </a:prstGeom>
        </p:spPr>
      </p:pic>
      <p:sp>
        <p:nvSpPr>
          <p:cNvPr id="9" name="TextBox 8">
            <a:extLst>
              <a:ext uri="{FF2B5EF4-FFF2-40B4-BE49-F238E27FC236}">
                <a16:creationId xmlns:a16="http://schemas.microsoft.com/office/drawing/2014/main" id="{FD246AE3-FE3D-5AE0-FF30-460EA7868675}"/>
              </a:ext>
            </a:extLst>
          </p:cNvPr>
          <p:cNvSpPr txBox="1"/>
          <p:nvPr/>
        </p:nvSpPr>
        <p:spPr>
          <a:xfrm>
            <a:off x="4216858" y="5625429"/>
            <a:ext cx="3842142" cy="369332"/>
          </a:xfrm>
          <a:prstGeom prst="rect">
            <a:avLst/>
          </a:prstGeom>
          <a:noFill/>
        </p:spPr>
        <p:txBody>
          <a:bodyPr wrap="none" rtlCol="0">
            <a:spAutoFit/>
          </a:bodyPr>
          <a:lstStyle/>
          <a:p>
            <a:r>
              <a:rPr lang="en-US" dirty="0"/>
              <a:t>Importing Libraries and Gathering Data</a:t>
            </a:r>
          </a:p>
        </p:txBody>
      </p:sp>
    </p:spTree>
    <p:extLst>
      <p:ext uri="{BB962C8B-B14F-4D97-AF65-F5344CB8AC3E}">
        <p14:creationId xmlns:p14="http://schemas.microsoft.com/office/powerpoint/2010/main" val="327940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C8171-0D26-31AD-92B8-32609E65B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2FDE6-7BAE-013D-A0B5-61E4CA8A2F09}"/>
              </a:ext>
            </a:extLst>
          </p:cNvPr>
          <p:cNvSpPr>
            <a:spLocks noGrp="1"/>
          </p:cNvSpPr>
          <p:nvPr>
            <p:ph type="title"/>
          </p:nvPr>
        </p:nvSpPr>
        <p:spPr/>
        <p:txBody>
          <a:bodyPr/>
          <a:lstStyle/>
          <a:p>
            <a:r>
              <a:rPr lang="en-IN" sz="4400" b="0" strike="noStrike" spc="-1" dirty="0">
                <a:solidFill>
                  <a:srgbClr val="FFFFFF"/>
                </a:solidFill>
                <a:latin typeface="Times New Roman"/>
              </a:rPr>
              <a:t>Sample Code</a:t>
            </a:r>
            <a:endParaRPr lang="en-IN" dirty="0"/>
          </a:p>
        </p:txBody>
      </p:sp>
      <p:sp>
        <p:nvSpPr>
          <p:cNvPr id="4" name="Content Placeholder 2">
            <a:extLst>
              <a:ext uri="{FF2B5EF4-FFF2-40B4-BE49-F238E27FC236}">
                <a16:creationId xmlns:a16="http://schemas.microsoft.com/office/drawing/2014/main" id="{695443BC-45FD-B91E-FE0C-68CCE2A7E8B4}"/>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BE54053E-0C14-5DF4-9872-F20C515DCA53}"/>
              </a:ext>
            </a:extLst>
          </p:cNvPr>
          <p:cNvPicPr>
            <a:picLocks noChangeAspect="1"/>
          </p:cNvPicPr>
          <p:nvPr/>
        </p:nvPicPr>
        <p:blipFill>
          <a:blip r:embed="rId2"/>
          <a:stretch>
            <a:fillRect/>
          </a:stretch>
        </p:blipFill>
        <p:spPr>
          <a:xfrm>
            <a:off x="2837104" y="1242204"/>
            <a:ext cx="6344771" cy="4899804"/>
          </a:xfrm>
          <a:prstGeom prst="rect">
            <a:avLst/>
          </a:prstGeom>
        </p:spPr>
      </p:pic>
      <p:sp>
        <p:nvSpPr>
          <p:cNvPr id="6" name="TextBox 5">
            <a:extLst>
              <a:ext uri="{FF2B5EF4-FFF2-40B4-BE49-F238E27FC236}">
                <a16:creationId xmlns:a16="http://schemas.microsoft.com/office/drawing/2014/main" id="{5F2A692B-6B8B-5045-6518-E701D12789CB}"/>
              </a:ext>
            </a:extLst>
          </p:cNvPr>
          <p:cNvSpPr txBox="1"/>
          <p:nvPr/>
        </p:nvSpPr>
        <p:spPr>
          <a:xfrm>
            <a:off x="4242737" y="6122906"/>
            <a:ext cx="2947795" cy="369332"/>
          </a:xfrm>
          <a:prstGeom prst="rect">
            <a:avLst/>
          </a:prstGeom>
          <a:noFill/>
        </p:spPr>
        <p:txBody>
          <a:bodyPr wrap="none" rtlCol="0">
            <a:spAutoFit/>
          </a:bodyPr>
          <a:lstStyle/>
          <a:p>
            <a:r>
              <a:rPr lang="en-US" dirty="0"/>
              <a:t>Data Preprocessing using NLP</a:t>
            </a:r>
          </a:p>
        </p:txBody>
      </p:sp>
    </p:spTree>
    <p:extLst>
      <p:ext uri="{BB962C8B-B14F-4D97-AF65-F5344CB8AC3E}">
        <p14:creationId xmlns:p14="http://schemas.microsoft.com/office/powerpoint/2010/main" val="9539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7155B-AAC9-81D1-CEEA-1E0041A3D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4A77C-A31D-C219-6AA0-D012562AD013}"/>
              </a:ext>
            </a:extLst>
          </p:cNvPr>
          <p:cNvSpPr>
            <a:spLocks noGrp="1"/>
          </p:cNvSpPr>
          <p:nvPr>
            <p:ph type="title"/>
          </p:nvPr>
        </p:nvSpPr>
        <p:spPr/>
        <p:txBody>
          <a:bodyPr/>
          <a:lstStyle/>
          <a:p>
            <a:r>
              <a:rPr lang="en-IN" sz="4400" b="0" strike="noStrike" spc="-1" dirty="0">
                <a:solidFill>
                  <a:srgbClr val="FFFFFF"/>
                </a:solidFill>
                <a:latin typeface="Times New Roman"/>
              </a:rPr>
              <a:t>Sample Code</a:t>
            </a:r>
            <a:endParaRPr lang="en-IN" dirty="0"/>
          </a:p>
        </p:txBody>
      </p:sp>
      <p:sp>
        <p:nvSpPr>
          <p:cNvPr id="4" name="Content Placeholder 2">
            <a:extLst>
              <a:ext uri="{FF2B5EF4-FFF2-40B4-BE49-F238E27FC236}">
                <a16:creationId xmlns:a16="http://schemas.microsoft.com/office/drawing/2014/main" id="{7105CB6E-6AC1-03D1-E5B3-EC75CF4BA354}"/>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8AE363D5-B205-F3F3-92B5-2D8A45CE4966}"/>
              </a:ext>
            </a:extLst>
          </p:cNvPr>
          <p:cNvPicPr>
            <a:picLocks noChangeAspect="1"/>
          </p:cNvPicPr>
          <p:nvPr/>
        </p:nvPicPr>
        <p:blipFill>
          <a:blip r:embed="rId2"/>
          <a:stretch>
            <a:fillRect/>
          </a:stretch>
        </p:blipFill>
        <p:spPr>
          <a:xfrm>
            <a:off x="2765245" y="1130059"/>
            <a:ext cx="6661510" cy="4796287"/>
          </a:xfrm>
          <a:prstGeom prst="rect">
            <a:avLst/>
          </a:prstGeom>
        </p:spPr>
      </p:pic>
      <p:sp>
        <p:nvSpPr>
          <p:cNvPr id="6" name="TextBox 5">
            <a:extLst>
              <a:ext uri="{FF2B5EF4-FFF2-40B4-BE49-F238E27FC236}">
                <a16:creationId xmlns:a16="http://schemas.microsoft.com/office/drawing/2014/main" id="{7C9BAC58-D138-2D63-D233-3A273C336741}"/>
              </a:ext>
            </a:extLst>
          </p:cNvPr>
          <p:cNvSpPr txBox="1"/>
          <p:nvPr/>
        </p:nvSpPr>
        <p:spPr>
          <a:xfrm>
            <a:off x="4268616" y="6108754"/>
            <a:ext cx="3348994" cy="369332"/>
          </a:xfrm>
          <a:prstGeom prst="rect">
            <a:avLst/>
          </a:prstGeom>
          <a:noFill/>
        </p:spPr>
        <p:txBody>
          <a:bodyPr wrap="none" rtlCol="0">
            <a:spAutoFit/>
          </a:bodyPr>
          <a:lstStyle/>
          <a:p>
            <a:r>
              <a:rPr lang="en-US" dirty="0"/>
              <a:t>TF-IDF and Q-Learning Algorithms</a:t>
            </a:r>
          </a:p>
        </p:txBody>
      </p:sp>
    </p:spTree>
    <p:extLst>
      <p:ext uri="{BB962C8B-B14F-4D97-AF65-F5344CB8AC3E}">
        <p14:creationId xmlns:p14="http://schemas.microsoft.com/office/powerpoint/2010/main" val="939724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45B3B-4C05-1173-27F1-42E7D3FD4A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004EA-E7B2-FA31-C0B4-A94847DB0FF0}"/>
              </a:ext>
            </a:extLst>
          </p:cNvPr>
          <p:cNvSpPr>
            <a:spLocks noGrp="1"/>
          </p:cNvSpPr>
          <p:nvPr>
            <p:ph type="title"/>
          </p:nvPr>
        </p:nvSpPr>
        <p:spPr/>
        <p:txBody>
          <a:bodyPr/>
          <a:lstStyle/>
          <a:p>
            <a:r>
              <a:rPr lang="en-IN" sz="4400" b="0" strike="noStrike" spc="-1" dirty="0">
                <a:solidFill>
                  <a:srgbClr val="FFFFFF"/>
                </a:solidFill>
                <a:latin typeface="Times New Roman"/>
              </a:rPr>
              <a:t>Screenshots</a:t>
            </a:r>
            <a:endParaRPr lang="en-IN" dirty="0"/>
          </a:p>
        </p:txBody>
      </p:sp>
      <p:sp>
        <p:nvSpPr>
          <p:cNvPr id="4" name="Content Placeholder 2">
            <a:extLst>
              <a:ext uri="{FF2B5EF4-FFF2-40B4-BE49-F238E27FC236}">
                <a16:creationId xmlns:a16="http://schemas.microsoft.com/office/drawing/2014/main" id="{FAC3BE3A-D1FC-1838-4007-27E818747195}"/>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71DDDBB8-B3D1-632A-5E68-0057869A844B}"/>
              </a:ext>
            </a:extLst>
          </p:cNvPr>
          <p:cNvPicPr>
            <a:picLocks noChangeAspect="1"/>
          </p:cNvPicPr>
          <p:nvPr/>
        </p:nvPicPr>
        <p:blipFill>
          <a:blip r:embed="rId2"/>
          <a:stretch>
            <a:fillRect/>
          </a:stretch>
        </p:blipFill>
        <p:spPr>
          <a:xfrm>
            <a:off x="3078534" y="1408871"/>
            <a:ext cx="6034927" cy="4247047"/>
          </a:xfrm>
          <a:prstGeom prst="rect">
            <a:avLst/>
          </a:prstGeom>
        </p:spPr>
      </p:pic>
      <p:sp>
        <p:nvSpPr>
          <p:cNvPr id="7" name="TextBox 6">
            <a:extLst>
              <a:ext uri="{FF2B5EF4-FFF2-40B4-BE49-F238E27FC236}">
                <a16:creationId xmlns:a16="http://schemas.microsoft.com/office/drawing/2014/main" id="{A16931EE-9064-08AB-B741-E1C9E9140C5C}"/>
              </a:ext>
            </a:extLst>
          </p:cNvPr>
          <p:cNvSpPr txBox="1"/>
          <p:nvPr/>
        </p:nvSpPr>
        <p:spPr>
          <a:xfrm>
            <a:off x="3614469" y="5694737"/>
            <a:ext cx="6297282" cy="369332"/>
          </a:xfrm>
          <a:prstGeom prst="rect">
            <a:avLst/>
          </a:prstGeom>
          <a:noFill/>
        </p:spPr>
        <p:txBody>
          <a:bodyPr wrap="square">
            <a:spAutoFit/>
          </a:bodyPr>
          <a:lstStyle/>
          <a:p>
            <a:r>
              <a:rPr lang="en-US" dirty="0"/>
              <a:t>Pir Chart of  Courses vs User Caliber</a:t>
            </a:r>
          </a:p>
        </p:txBody>
      </p:sp>
    </p:spTree>
    <p:extLst>
      <p:ext uri="{BB962C8B-B14F-4D97-AF65-F5344CB8AC3E}">
        <p14:creationId xmlns:p14="http://schemas.microsoft.com/office/powerpoint/2010/main" val="1139877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9A306-0397-EE5A-933C-3911E0A77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855556-12DE-3F47-CEAB-ACBE628DF87C}"/>
              </a:ext>
            </a:extLst>
          </p:cNvPr>
          <p:cNvSpPr>
            <a:spLocks noGrp="1"/>
          </p:cNvSpPr>
          <p:nvPr>
            <p:ph type="title"/>
          </p:nvPr>
        </p:nvSpPr>
        <p:spPr/>
        <p:txBody>
          <a:bodyPr/>
          <a:lstStyle/>
          <a:p>
            <a:r>
              <a:rPr lang="en-IN" sz="4400" b="0" strike="noStrike" spc="-1" dirty="0">
                <a:solidFill>
                  <a:srgbClr val="FFFFFF"/>
                </a:solidFill>
                <a:latin typeface="Times New Roman"/>
              </a:rPr>
              <a:t>Screenshots</a:t>
            </a:r>
            <a:endParaRPr lang="en-IN" dirty="0"/>
          </a:p>
        </p:txBody>
      </p:sp>
      <p:sp>
        <p:nvSpPr>
          <p:cNvPr id="4" name="Content Placeholder 2">
            <a:extLst>
              <a:ext uri="{FF2B5EF4-FFF2-40B4-BE49-F238E27FC236}">
                <a16:creationId xmlns:a16="http://schemas.microsoft.com/office/drawing/2014/main" id="{8E2ABDE4-942C-7288-BE11-BFB6EB04522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83B93C77-B21A-845C-1EDD-A20AEAD012E1}"/>
              </a:ext>
            </a:extLst>
          </p:cNvPr>
          <p:cNvSpPr txBox="1"/>
          <p:nvPr/>
        </p:nvSpPr>
        <p:spPr>
          <a:xfrm>
            <a:off x="4770408" y="5696341"/>
            <a:ext cx="6297282" cy="369332"/>
          </a:xfrm>
          <a:prstGeom prst="rect">
            <a:avLst/>
          </a:prstGeom>
          <a:noFill/>
        </p:spPr>
        <p:txBody>
          <a:bodyPr wrap="square">
            <a:spAutoFit/>
          </a:bodyPr>
          <a:lstStyle/>
          <a:p>
            <a:r>
              <a:rPr lang="en-US" dirty="0"/>
              <a:t>Course Rating Graph</a:t>
            </a:r>
          </a:p>
        </p:txBody>
      </p:sp>
      <p:pic>
        <p:nvPicPr>
          <p:cNvPr id="6" name="Picture 5">
            <a:extLst>
              <a:ext uri="{FF2B5EF4-FFF2-40B4-BE49-F238E27FC236}">
                <a16:creationId xmlns:a16="http://schemas.microsoft.com/office/drawing/2014/main" id="{0688330F-10DF-B974-0251-F8C1CBF29664}"/>
              </a:ext>
            </a:extLst>
          </p:cNvPr>
          <p:cNvPicPr>
            <a:picLocks noChangeAspect="1"/>
          </p:cNvPicPr>
          <p:nvPr/>
        </p:nvPicPr>
        <p:blipFill>
          <a:blip r:embed="rId2"/>
          <a:stretch>
            <a:fillRect/>
          </a:stretch>
        </p:blipFill>
        <p:spPr>
          <a:xfrm>
            <a:off x="2772275" y="1218891"/>
            <a:ext cx="5715798" cy="4420217"/>
          </a:xfrm>
          <a:prstGeom prst="rect">
            <a:avLst/>
          </a:prstGeom>
        </p:spPr>
      </p:pic>
    </p:spTree>
    <p:extLst>
      <p:ext uri="{BB962C8B-B14F-4D97-AF65-F5344CB8AC3E}">
        <p14:creationId xmlns:p14="http://schemas.microsoft.com/office/powerpoint/2010/main" val="35492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a:t>
            </a:r>
            <a:r>
              <a:rPr lang="en-US" dirty="0" err="1"/>
              <a:t>Sysytem</a:t>
            </a:r>
            <a:endParaRPr lang="en-US" dirty="0"/>
          </a:p>
        </p:txBody>
      </p:sp>
    </p:spTree>
    <p:extLst>
      <p:ext uri="{BB962C8B-B14F-4D97-AF65-F5344CB8AC3E}">
        <p14:creationId xmlns:p14="http://schemas.microsoft.com/office/powerpoint/2010/main" val="53209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06D29-F163-A56E-CA1C-EC82A74A6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C1977-0BBF-4D3A-84C6-1FFE90A8CDCD}"/>
              </a:ext>
            </a:extLst>
          </p:cNvPr>
          <p:cNvSpPr>
            <a:spLocks noGrp="1"/>
          </p:cNvSpPr>
          <p:nvPr>
            <p:ph type="title"/>
          </p:nvPr>
        </p:nvSpPr>
        <p:spPr/>
        <p:txBody>
          <a:bodyPr/>
          <a:lstStyle/>
          <a:p>
            <a:r>
              <a:rPr lang="en-IN" sz="4400" b="0" strike="noStrike" spc="-1" dirty="0">
                <a:solidFill>
                  <a:srgbClr val="FFFFFF"/>
                </a:solidFill>
                <a:latin typeface="Times New Roman"/>
              </a:rPr>
              <a:t>Screenshots</a:t>
            </a:r>
            <a:endParaRPr lang="en-IN" dirty="0"/>
          </a:p>
        </p:txBody>
      </p:sp>
      <p:sp>
        <p:nvSpPr>
          <p:cNvPr id="4" name="Content Placeholder 2">
            <a:extLst>
              <a:ext uri="{FF2B5EF4-FFF2-40B4-BE49-F238E27FC236}">
                <a16:creationId xmlns:a16="http://schemas.microsoft.com/office/drawing/2014/main" id="{3EB032FD-AE7D-F9CD-D908-EF69BE0DC157}"/>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7" name="TextBox 6">
            <a:extLst>
              <a:ext uri="{FF2B5EF4-FFF2-40B4-BE49-F238E27FC236}">
                <a16:creationId xmlns:a16="http://schemas.microsoft.com/office/drawing/2014/main" id="{0620D243-12DB-1384-4FDD-40B85C58578C}"/>
              </a:ext>
            </a:extLst>
          </p:cNvPr>
          <p:cNvSpPr txBox="1"/>
          <p:nvPr/>
        </p:nvSpPr>
        <p:spPr>
          <a:xfrm>
            <a:off x="5339752" y="5665380"/>
            <a:ext cx="6297282" cy="369332"/>
          </a:xfrm>
          <a:prstGeom prst="rect">
            <a:avLst/>
          </a:prstGeom>
          <a:noFill/>
        </p:spPr>
        <p:txBody>
          <a:bodyPr wrap="square">
            <a:spAutoFit/>
          </a:bodyPr>
          <a:lstStyle/>
          <a:p>
            <a:r>
              <a:rPr lang="en-US" dirty="0"/>
              <a:t>Word Cloud of Skills</a:t>
            </a:r>
          </a:p>
        </p:txBody>
      </p:sp>
      <p:pic>
        <p:nvPicPr>
          <p:cNvPr id="5" name="Picture 4">
            <a:extLst>
              <a:ext uri="{FF2B5EF4-FFF2-40B4-BE49-F238E27FC236}">
                <a16:creationId xmlns:a16="http://schemas.microsoft.com/office/drawing/2014/main" id="{2799FC39-40D5-6BB5-03B5-05DB65CC4F09}"/>
              </a:ext>
            </a:extLst>
          </p:cNvPr>
          <p:cNvPicPr>
            <a:picLocks noChangeAspect="1"/>
          </p:cNvPicPr>
          <p:nvPr/>
        </p:nvPicPr>
        <p:blipFill>
          <a:blip r:embed="rId2"/>
          <a:stretch>
            <a:fillRect/>
          </a:stretch>
        </p:blipFill>
        <p:spPr>
          <a:xfrm>
            <a:off x="1952046" y="1280812"/>
            <a:ext cx="8287907" cy="4296375"/>
          </a:xfrm>
          <a:prstGeom prst="rect">
            <a:avLst/>
          </a:prstGeom>
        </p:spPr>
      </p:pic>
    </p:spTree>
    <p:extLst>
      <p:ext uri="{BB962C8B-B14F-4D97-AF65-F5344CB8AC3E}">
        <p14:creationId xmlns:p14="http://schemas.microsoft.com/office/powerpoint/2010/main" val="1243191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654F1-2EBE-2937-E4B4-E347ACC5F0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6F043-0A88-20AE-5480-37C1A634CF9A}"/>
              </a:ext>
            </a:extLst>
          </p:cNvPr>
          <p:cNvSpPr>
            <a:spLocks noGrp="1"/>
          </p:cNvSpPr>
          <p:nvPr>
            <p:ph type="title"/>
          </p:nvPr>
        </p:nvSpPr>
        <p:spPr/>
        <p:txBody>
          <a:bodyPr/>
          <a:lstStyle/>
          <a:p>
            <a:r>
              <a:rPr lang="en-IN" sz="4400" b="0" strike="noStrike" spc="-1" dirty="0">
                <a:solidFill>
                  <a:srgbClr val="FFFFFF"/>
                </a:solidFill>
                <a:latin typeface="Times New Roman"/>
              </a:rPr>
              <a:t>Project Execution</a:t>
            </a:r>
            <a:endParaRPr lang="en-IN" dirty="0"/>
          </a:p>
        </p:txBody>
      </p:sp>
      <p:sp>
        <p:nvSpPr>
          <p:cNvPr id="4" name="Content Placeholder 2">
            <a:extLst>
              <a:ext uri="{FF2B5EF4-FFF2-40B4-BE49-F238E27FC236}">
                <a16:creationId xmlns:a16="http://schemas.microsoft.com/office/drawing/2014/main" id="{AEEA7B81-E844-056F-5CA4-CE320F823109}"/>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5" name="Picture 4">
            <a:extLst>
              <a:ext uri="{FF2B5EF4-FFF2-40B4-BE49-F238E27FC236}">
                <a16:creationId xmlns:a16="http://schemas.microsoft.com/office/drawing/2014/main" id="{ED74BA74-6BEB-E993-1EA8-EC77050292C5}"/>
              </a:ext>
            </a:extLst>
          </p:cNvPr>
          <p:cNvPicPr>
            <a:picLocks noChangeAspect="1"/>
          </p:cNvPicPr>
          <p:nvPr/>
        </p:nvPicPr>
        <p:blipFill>
          <a:blip r:embed="rId2"/>
          <a:stretch>
            <a:fillRect/>
          </a:stretch>
        </p:blipFill>
        <p:spPr>
          <a:xfrm>
            <a:off x="2003496" y="1178769"/>
            <a:ext cx="7563906" cy="5087060"/>
          </a:xfrm>
          <a:prstGeom prst="rect">
            <a:avLst/>
          </a:prstGeom>
        </p:spPr>
      </p:pic>
      <p:sp>
        <p:nvSpPr>
          <p:cNvPr id="7" name="TextBox 6">
            <a:extLst>
              <a:ext uri="{FF2B5EF4-FFF2-40B4-BE49-F238E27FC236}">
                <a16:creationId xmlns:a16="http://schemas.microsoft.com/office/drawing/2014/main" id="{647119E2-426D-A07E-6444-56990D0DB489}"/>
              </a:ext>
            </a:extLst>
          </p:cNvPr>
          <p:cNvSpPr txBox="1"/>
          <p:nvPr/>
        </p:nvSpPr>
        <p:spPr>
          <a:xfrm>
            <a:off x="5262114" y="5825036"/>
            <a:ext cx="6297282" cy="369332"/>
          </a:xfrm>
          <a:prstGeom prst="rect">
            <a:avLst/>
          </a:prstGeom>
          <a:noFill/>
        </p:spPr>
        <p:txBody>
          <a:bodyPr wrap="square">
            <a:spAutoFit/>
          </a:bodyPr>
          <a:lstStyle/>
          <a:p>
            <a:r>
              <a:rPr lang="en-US" dirty="0"/>
              <a:t>Relevant Courses Recommendations</a:t>
            </a:r>
          </a:p>
        </p:txBody>
      </p:sp>
    </p:spTree>
    <p:extLst>
      <p:ext uri="{BB962C8B-B14F-4D97-AF65-F5344CB8AC3E}">
        <p14:creationId xmlns:p14="http://schemas.microsoft.com/office/powerpoint/2010/main" val="903077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a:bodyPr>
          <a:lstStyle/>
          <a:p>
            <a:pPr marL="577850" indent="-577850">
              <a:buNone/>
            </a:pPr>
            <a:endParaRPr lang="en-US" dirty="0"/>
          </a:p>
          <a:p>
            <a:pPr marL="577850" indent="-577850">
              <a:buNone/>
            </a:pPr>
            <a:r>
              <a:rPr lang="en-US" dirty="0"/>
              <a:t>[1]. M. Sharif, </a:t>
            </a:r>
            <a:r>
              <a:rPr lang="en-US" i="1" dirty="0"/>
              <a:t>Multi-Modal Learning Analytics in Personalized Education Using Deep Reinforcement Learning</a:t>
            </a:r>
            <a:r>
              <a:rPr lang="en-US" dirty="0"/>
              <a:t>, IEEE Access, 2024.</a:t>
            </a:r>
          </a:p>
          <a:p>
            <a:pPr marL="577850" indent="-577850">
              <a:buNone/>
            </a:pPr>
            <a:r>
              <a:rPr lang="en-US" dirty="0"/>
              <a:t>[2].  S. Amin, M. I. Uddin, et al., </a:t>
            </a:r>
            <a:r>
              <a:rPr lang="en-US" i="1" dirty="0"/>
              <a:t>Smart E-Learning Framework for Personalized Adaptive Learning</a:t>
            </a:r>
            <a:r>
              <a:rPr lang="en-US" dirty="0"/>
              <a:t>, IEEE Access, 2023. </a:t>
            </a:r>
          </a:p>
          <a:p>
            <a:pPr marL="577850" indent="-577850">
              <a:buNone/>
            </a:pPr>
            <a:r>
              <a:rPr lang="en-US" dirty="0"/>
              <a:t>[3]. R. Patel et al., </a:t>
            </a:r>
            <a:r>
              <a:rPr lang="en-US" i="1" dirty="0"/>
              <a:t>AI-Driven Personalized Learning Plan</a:t>
            </a:r>
            <a:r>
              <a:rPr lang="en-US" dirty="0"/>
              <a:t>, USRD, 2023.</a:t>
            </a:r>
          </a:p>
          <a:p>
            <a:pPr marL="577850" indent="-577850">
              <a:buNone/>
            </a:pPr>
            <a:r>
              <a:rPr lang="en-US" dirty="0"/>
              <a:t>[4]. </a:t>
            </a:r>
            <a:r>
              <a:rPr lang="en-IN" dirty="0"/>
              <a:t>M. Murtaza, Y. Ahmed, et al., </a:t>
            </a:r>
            <a:r>
              <a:rPr lang="en-IN" i="1" dirty="0"/>
              <a:t>AI-Based Personalized E-Learning Systems</a:t>
            </a:r>
            <a:r>
              <a:rPr lang="en-IN" dirty="0"/>
              <a:t>, IEEE Access, 2022. </a:t>
            </a:r>
            <a:endParaRPr lang="en-US" dirty="0"/>
          </a:p>
          <a:p>
            <a:pPr marL="577850" indent="-577850">
              <a:buNone/>
            </a:pPr>
            <a:endParaRPr lang="en-US" dirty="0"/>
          </a:p>
          <a:p>
            <a:pPr marL="577850" indent="-577850">
              <a:buNone/>
            </a:pPr>
            <a:endParaRPr lang="en-IN" dirty="0"/>
          </a:p>
        </p:txBody>
      </p:sp>
    </p:spTree>
    <p:extLst>
      <p:ext uri="{BB962C8B-B14F-4D97-AF65-F5344CB8AC3E}">
        <p14:creationId xmlns:p14="http://schemas.microsoft.com/office/powerpoint/2010/main" val="78875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84A4-D3BC-378A-2BBC-18BB56F1D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D0DEA-A392-030F-7893-44B49F2083B5}"/>
              </a:ext>
            </a:extLst>
          </p:cNvPr>
          <p:cNvSpPr>
            <a:spLocks noGrp="1"/>
          </p:cNvSpPr>
          <p:nvPr>
            <p:ph type="title"/>
          </p:nvPr>
        </p:nvSpPr>
        <p:spPr/>
        <p:txBody>
          <a:bodyPr/>
          <a:lstStyle/>
          <a:p>
            <a:r>
              <a:rPr lang="en-IN" sz="4400" b="0" strike="noStrike" spc="-1" dirty="0">
                <a:solidFill>
                  <a:srgbClr val="FFFFFF"/>
                </a:solidFill>
                <a:latin typeface="Times New Roman"/>
              </a:rPr>
              <a:t>Git Hub Dashboards of each student</a:t>
            </a:r>
            <a:endParaRPr lang="en-IN" dirty="0"/>
          </a:p>
        </p:txBody>
      </p:sp>
      <p:sp>
        <p:nvSpPr>
          <p:cNvPr id="4" name="Content Placeholder 2">
            <a:extLst>
              <a:ext uri="{FF2B5EF4-FFF2-40B4-BE49-F238E27FC236}">
                <a16:creationId xmlns:a16="http://schemas.microsoft.com/office/drawing/2014/main" id="{3DE7C369-97F0-608A-4269-72916DE0F577}"/>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A777A56F-8158-B21E-F908-B9C1B503CB69}"/>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F8528B6F-92C4-7A73-2922-6BFA46CCFAAE}"/>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16CA636C-F909-3649-5366-55F50595DBCA}"/>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10" name="Content Placeholder 9">
            <a:extLst>
              <a:ext uri="{FF2B5EF4-FFF2-40B4-BE49-F238E27FC236}">
                <a16:creationId xmlns:a16="http://schemas.microsoft.com/office/drawing/2014/main" id="{44CE7F71-303B-D78E-0EFB-42387458E6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3134" y="1025401"/>
            <a:ext cx="9416231" cy="4755197"/>
          </a:xfrm>
        </p:spPr>
      </p:pic>
    </p:spTree>
    <p:extLst>
      <p:ext uri="{BB962C8B-B14F-4D97-AF65-F5344CB8AC3E}">
        <p14:creationId xmlns:p14="http://schemas.microsoft.com/office/powerpoint/2010/main" val="337452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8161-8E7B-127D-4AE5-31FB1C74540C}"/>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F44A7940-95EF-5DB8-C853-BFDACD685AF8}"/>
              </a:ext>
            </a:extLst>
          </p:cNvPr>
          <p:cNvSpPr>
            <a:spLocks noGrp="1"/>
          </p:cNvSpPr>
          <p:nvPr>
            <p:ph idx="1"/>
          </p:nvPr>
        </p:nvSpPr>
        <p:spPr/>
        <p:txBody>
          <a:bodyPr>
            <a:normAutofit fontScale="775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Planning</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Requirements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UML </a:t>
            </a:r>
            <a:r>
              <a:rPr lang="en-US" dirty="0" err="1"/>
              <a:t>Diagarms</a:t>
            </a:r>
            <a:endParaRPr lang="en-US" dirty="0"/>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Flow diagram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Preprocessing Technique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Sample Code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endParaRPr lang="en-IN" dirty="0"/>
          </a:p>
          <a:p>
            <a:endParaRPr lang="en-IN" dirty="0"/>
          </a:p>
        </p:txBody>
      </p:sp>
    </p:spTree>
    <p:extLst>
      <p:ext uri="{BB962C8B-B14F-4D97-AF65-F5344CB8AC3E}">
        <p14:creationId xmlns:p14="http://schemas.microsoft.com/office/powerpoint/2010/main" val="108088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61FC6-7545-EF2A-DBAA-714C536D9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9FBC0-9D9C-A3AF-48A3-91A237DDE8BD}"/>
              </a:ext>
            </a:extLst>
          </p:cNvPr>
          <p:cNvSpPr>
            <a:spLocks noGrp="1"/>
          </p:cNvSpPr>
          <p:nvPr>
            <p:ph type="title"/>
          </p:nvPr>
        </p:nvSpPr>
        <p:spPr/>
        <p:txBody>
          <a:bodyPr/>
          <a:lstStyle/>
          <a:p>
            <a:r>
              <a:rPr lang="en-IN" dirty="0" err="1"/>
              <a:t>Cont</a:t>
            </a:r>
            <a:r>
              <a:rPr lang="en-IN" dirty="0"/>
              <a:t>…</a:t>
            </a:r>
          </a:p>
        </p:txBody>
      </p:sp>
      <p:sp>
        <p:nvSpPr>
          <p:cNvPr id="3" name="Content Placeholder 2">
            <a:extLst>
              <a:ext uri="{FF2B5EF4-FFF2-40B4-BE49-F238E27FC236}">
                <a16:creationId xmlns:a16="http://schemas.microsoft.com/office/drawing/2014/main" id="{8ADA9A02-27C9-D93D-04FD-470738152A75}"/>
              </a:ext>
            </a:extLst>
          </p:cNvPr>
          <p:cNvSpPr>
            <a:spLocks noGrp="1"/>
          </p:cNvSpPr>
          <p:nvPr>
            <p:ph idx="1"/>
          </p:nvPr>
        </p:nvSpPr>
        <p:spPr/>
        <p:txBody>
          <a:bodyPr>
            <a:norm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Screenshots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Project Execution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endParaRPr lang="en-IN" dirty="0"/>
          </a:p>
          <a:p>
            <a:endParaRPr lang="en-IN" dirty="0"/>
          </a:p>
        </p:txBody>
      </p:sp>
    </p:spTree>
    <p:extLst>
      <p:ext uri="{BB962C8B-B14F-4D97-AF65-F5344CB8AC3E}">
        <p14:creationId xmlns:p14="http://schemas.microsoft.com/office/powerpoint/2010/main" val="151783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pPr marL="0" indent="0">
              <a:buNone/>
            </a:pPr>
            <a:r>
              <a:rPr lang="en-US" sz="2400" dirty="0"/>
              <a:t>The rapid integration of Machine Learning (ML) in education has highlighted several critical gaps, particularly in data privacy, scalability and ethical concerns regarding data use. These challenges can be </a:t>
            </a:r>
            <a:r>
              <a:rPr lang="en-US" sz="2400" dirty="0" err="1"/>
              <a:t>overcomed</a:t>
            </a:r>
            <a:r>
              <a:rPr lang="en-US" sz="2400" dirty="0"/>
              <a:t> by  the following solutions to enhance AI-driven personalized learning systems. To address data privacy, federated learning are recommended. Scalability concerns can be mitigated through distributed learning frameworks, and edge AI, ensuring systems can efficiently handle large numbers of students. Real-time adaptation is achieved by integrating reinforcement learning, streaming data analytics, and AI agents that dynamically adjust learning pathways based on immediate feedback. The proposed solutions collectively aim to build a scalable, adaptable, and ethical AI-powered educational system that prioritizes student privacy, fairness, and performance.</a:t>
            </a:r>
          </a:p>
          <a:p>
            <a:pPr marL="0" indent="0">
              <a:buNone/>
            </a:pPr>
            <a:endParaRPr lang="en-US" sz="2400" dirty="0"/>
          </a:p>
          <a:p>
            <a:pPr marL="0" indent="0">
              <a:buNone/>
            </a:pPr>
            <a:r>
              <a:rPr lang="en-US" sz="2400" b="1" dirty="0"/>
              <a:t>Keywords:</a:t>
            </a:r>
            <a:r>
              <a:rPr lang="en-US" sz="2400" dirty="0"/>
              <a:t> Reinforcement Learning, Progress Tracking, Recommendation System</a:t>
            </a:r>
          </a:p>
        </p:txBody>
      </p:sp>
    </p:spTree>
    <p:extLst>
      <p:ext uri="{BB962C8B-B14F-4D97-AF65-F5344CB8AC3E}">
        <p14:creationId xmlns:p14="http://schemas.microsoft.com/office/powerpoint/2010/main" val="175112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760C-D335-CD95-949D-A7F38BE352C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A9340FF-9BE6-255D-190B-A0B300601145}"/>
              </a:ext>
            </a:extLst>
          </p:cNvPr>
          <p:cNvSpPr>
            <a:spLocks noGrp="1"/>
          </p:cNvSpPr>
          <p:nvPr>
            <p:ph idx="1"/>
          </p:nvPr>
        </p:nvSpPr>
        <p:spPr/>
        <p:txBody>
          <a:bodyPr/>
          <a:lstStyle/>
          <a:p>
            <a:pPr marL="0" indent="0">
              <a:buNone/>
            </a:pPr>
            <a:endParaRPr lang="en-IN" dirty="0"/>
          </a:p>
          <a:p>
            <a:pPr marL="0" indent="0">
              <a:buNone/>
            </a:pPr>
            <a:r>
              <a:rPr lang="en-US" dirty="0"/>
              <a:t>In the modern education landscape learners often face challenges in creating effective, personalized study plans tailored to their unique needs, goals and learning styles. Traditional study plans lack adaptability, fail to account for individual strengths and weaknesses and do not incorporate real-time feedback or evolving priorities. This can result in inefficient time management, suboptimal learning outcomes and reduced motivation. The absence of an intelligent system capable of analyzing a learner's preferences, performance data and time constraints further exacerbates the issue leaving students unable to achieve their full potential. </a:t>
            </a:r>
            <a:endParaRPr lang="en-IN" dirty="0"/>
          </a:p>
        </p:txBody>
      </p:sp>
    </p:spTree>
    <p:extLst>
      <p:ext uri="{BB962C8B-B14F-4D97-AF65-F5344CB8AC3E}">
        <p14:creationId xmlns:p14="http://schemas.microsoft.com/office/powerpoint/2010/main" val="175358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352C-E2BF-0451-242B-9B215F3FC865}"/>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E93AB73C-1FBF-F155-809D-44663973B872}"/>
              </a:ext>
            </a:extLst>
          </p:cNvPr>
          <p:cNvSpPr>
            <a:spLocks noGrp="1"/>
          </p:cNvSpPr>
          <p:nvPr>
            <p:ph idx="1"/>
          </p:nvPr>
        </p:nvSpPr>
        <p:spPr>
          <a:xfrm>
            <a:off x="199505" y="1097279"/>
            <a:ext cx="11779135" cy="3215929"/>
          </a:xfrm>
        </p:spPr>
        <p:txBody>
          <a:bodyPr/>
          <a:lstStyle/>
          <a:p>
            <a:r>
              <a:rPr lang="en-US" b="1" dirty="0"/>
              <a:t>To build an AI-driven personalized study plan generator </a:t>
            </a:r>
            <a:r>
              <a:rPr lang="en-US" dirty="0"/>
              <a:t>leveraging machine learning techniques to create tailored study schedules based on individual user profiles, including goals, strengths, weaknesses, and learning preferences. </a:t>
            </a:r>
          </a:p>
          <a:p>
            <a:r>
              <a:rPr lang="en-US" b="1" dirty="0"/>
              <a:t>To dynamically adapt study plans in real-time </a:t>
            </a:r>
            <a:r>
              <a:rPr lang="en-US" dirty="0"/>
              <a:t>by analyzing user performance, progress, and feedback, ensuring continuous optimization and alignment with the learner’s evolving needs and priorities.</a:t>
            </a:r>
          </a:p>
        </p:txBody>
      </p:sp>
    </p:spTree>
    <p:extLst>
      <p:ext uri="{BB962C8B-B14F-4D97-AF65-F5344CB8AC3E}">
        <p14:creationId xmlns:p14="http://schemas.microsoft.com/office/powerpoint/2010/main" val="2419009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87C5-F935-60FC-691F-F316B663690A}"/>
              </a:ext>
            </a:extLst>
          </p:cNvPr>
          <p:cNvSpPr>
            <a:spLocks noGrp="1"/>
          </p:cNvSpPr>
          <p:nvPr>
            <p:ph type="title"/>
          </p:nvPr>
        </p:nvSpPr>
        <p:spPr/>
        <p:txBody>
          <a:bodyPr/>
          <a:lstStyle/>
          <a:p>
            <a:r>
              <a:rPr lang="en-US" dirty="0"/>
              <a:t>Literature Survey for First Objective</a:t>
            </a:r>
            <a:endParaRPr lang="en-IN" dirty="0"/>
          </a:p>
        </p:txBody>
      </p:sp>
      <p:graphicFrame>
        <p:nvGraphicFramePr>
          <p:cNvPr id="4" name="Table 3">
            <a:extLst>
              <a:ext uri="{FF2B5EF4-FFF2-40B4-BE49-F238E27FC236}">
                <a16:creationId xmlns:a16="http://schemas.microsoft.com/office/drawing/2014/main" id="{265B52A9-2B20-E8CE-C453-1EA53EE700CE}"/>
              </a:ext>
            </a:extLst>
          </p:cNvPr>
          <p:cNvGraphicFramePr>
            <a:graphicFrameLocks noGrp="1"/>
          </p:cNvGraphicFramePr>
          <p:nvPr>
            <p:extLst>
              <p:ext uri="{D42A27DB-BD31-4B8C-83A1-F6EECF244321}">
                <p14:modId xmlns:p14="http://schemas.microsoft.com/office/powerpoint/2010/main" val="1093493605"/>
              </p:ext>
            </p:extLst>
          </p:nvPr>
        </p:nvGraphicFramePr>
        <p:xfrm>
          <a:off x="1186611" y="1289009"/>
          <a:ext cx="9803444" cy="4723601"/>
        </p:xfrm>
        <a:graphic>
          <a:graphicData uri="http://schemas.openxmlformats.org/drawingml/2006/table">
            <a:tbl>
              <a:tblPr firstRow="1" bandRow="1">
                <a:tableStyleId>{21E4AEA4-8DFA-4A89-87EB-49C32662AFE0}</a:tableStyleId>
              </a:tblPr>
              <a:tblGrid>
                <a:gridCol w="2450861">
                  <a:extLst>
                    <a:ext uri="{9D8B030D-6E8A-4147-A177-3AD203B41FA5}">
                      <a16:colId xmlns:a16="http://schemas.microsoft.com/office/drawing/2014/main" val="2914964445"/>
                    </a:ext>
                  </a:extLst>
                </a:gridCol>
                <a:gridCol w="2450861">
                  <a:extLst>
                    <a:ext uri="{9D8B030D-6E8A-4147-A177-3AD203B41FA5}">
                      <a16:colId xmlns:a16="http://schemas.microsoft.com/office/drawing/2014/main" val="1016778277"/>
                    </a:ext>
                  </a:extLst>
                </a:gridCol>
                <a:gridCol w="2450861">
                  <a:extLst>
                    <a:ext uri="{9D8B030D-6E8A-4147-A177-3AD203B41FA5}">
                      <a16:colId xmlns:a16="http://schemas.microsoft.com/office/drawing/2014/main" val="3375568862"/>
                    </a:ext>
                  </a:extLst>
                </a:gridCol>
                <a:gridCol w="2450861">
                  <a:extLst>
                    <a:ext uri="{9D8B030D-6E8A-4147-A177-3AD203B41FA5}">
                      <a16:colId xmlns:a16="http://schemas.microsoft.com/office/drawing/2014/main" val="2547322739"/>
                    </a:ext>
                  </a:extLst>
                </a:gridCol>
              </a:tblGrid>
              <a:tr h="398639">
                <a:tc>
                  <a:txBody>
                    <a:bodyPr/>
                    <a:lstStyle/>
                    <a:p>
                      <a:r>
                        <a:rPr lang="en-US" dirty="0"/>
                        <a:t>TITLE</a:t>
                      </a:r>
                    </a:p>
                  </a:txBody>
                  <a:tcPr/>
                </a:tc>
                <a:tc>
                  <a:txBody>
                    <a:bodyPr/>
                    <a:lstStyle/>
                    <a:p>
                      <a:r>
                        <a:rPr lang="en-US" dirty="0"/>
                        <a:t>AUTHORS</a:t>
                      </a:r>
                    </a:p>
                  </a:txBody>
                  <a:tcPr/>
                </a:tc>
                <a:tc>
                  <a:txBody>
                    <a:bodyPr/>
                    <a:lstStyle/>
                    <a:p>
                      <a:r>
                        <a:rPr lang="en-US" dirty="0"/>
                        <a:t>METHODOLOGY</a:t>
                      </a:r>
                    </a:p>
                  </a:txBody>
                  <a:tcPr/>
                </a:tc>
                <a:tc>
                  <a:txBody>
                    <a:bodyPr/>
                    <a:lstStyle/>
                    <a:p>
                      <a:r>
                        <a:rPr lang="en-US" dirty="0"/>
                        <a:t>LIMITATIONS</a:t>
                      </a:r>
                    </a:p>
                  </a:txBody>
                  <a:tcPr/>
                </a:tc>
                <a:extLst>
                  <a:ext uri="{0D108BD9-81ED-4DB2-BD59-A6C34878D82A}">
                    <a16:rowId xmlns:a16="http://schemas.microsoft.com/office/drawing/2014/main" val="3376055518"/>
                  </a:ext>
                </a:extLst>
              </a:tr>
              <a:tr h="2162481">
                <a:tc>
                  <a:txBody>
                    <a:bodyPr/>
                    <a:lstStyle/>
                    <a:p>
                      <a:r>
                        <a:rPr lang="en-US" dirty="0"/>
                        <a:t>Adaptive Learning Systems: A Literature Review</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A. Brusilovsky et al. </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Explored adaptive learning systems using user profiles and machine learning for personalized content delivery.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t>Limited focus on integrating real-time user feedback for dynamic updates in study plans.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17453385"/>
                  </a:ext>
                </a:extLst>
              </a:tr>
              <a:tr h="2162481">
                <a:tc>
                  <a:txBody>
                    <a:bodyPr/>
                    <a:lstStyle/>
                    <a:p>
                      <a:r>
                        <a:rPr lang="en-US" dirty="0"/>
                        <a:t>AI-Powered Educational Recommender Systems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S. Hwang et al.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Implemented AI-based recommendation engines to suggest learning materials tailored to user preferences.</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Emphasis was on content recommendations rather than comprehensive study schedule generation.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1362173"/>
                  </a:ext>
                </a:extLst>
              </a:tr>
            </a:tbl>
          </a:graphicData>
        </a:graphic>
      </p:graphicFrame>
    </p:spTree>
    <p:extLst>
      <p:ext uri="{BB962C8B-B14F-4D97-AF65-F5344CB8AC3E}">
        <p14:creationId xmlns:p14="http://schemas.microsoft.com/office/powerpoint/2010/main" val="5500481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2859</TotalTime>
  <Words>1328</Words>
  <Application>Microsoft Office PowerPoint</Application>
  <PresentationFormat>Widescreen</PresentationFormat>
  <Paragraphs>183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Times New Roman</vt:lpstr>
      <vt:lpstr>Wingdings</vt:lpstr>
      <vt:lpstr>Custom Design</vt:lpstr>
      <vt:lpstr>PowerPoint Presentation</vt:lpstr>
      <vt:lpstr>Review-0 Queries</vt:lpstr>
      <vt:lpstr>Contents</vt:lpstr>
      <vt:lpstr>Cont…</vt:lpstr>
      <vt:lpstr>Cont…</vt:lpstr>
      <vt:lpstr>Abstract</vt:lpstr>
      <vt:lpstr>Problem Statement</vt:lpstr>
      <vt:lpstr>Objectives Of Project</vt:lpstr>
      <vt:lpstr>Literature Survey for First Objective</vt:lpstr>
      <vt:lpstr>Literature Survey for Second Objective</vt:lpstr>
      <vt:lpstr>Proposed Work</vt:lpstr>
      <vt:lpstr>Introduction</vt:lpstr>
      <vt:lpstr>Cont..,</vt:lpstr>
      <vt:lpstr>Existing System </vt:lpstr>
      <vt:lpstr>Proposed System</vt:lpstr>
      <vt:lpstr>Cont..,</vt:lpstr>
      <vt:lpstr>Cont..,</vt:lpstr>
      <vt:lpstr>Planning</vt:lpstr>
      <vt:lpstr>Requirements</vt:lpstr>
      <vt:lpstr>UML Diagram</vt:lpstr>
      <vt:lpstr>UML Diagram</vt:lpstr>
      <vt:lpstr>UML Diagram</vt:lpstr>
      <vt:lpstr>Data Flow Diagram</vt:lpstr>
      <vt:lpstr>Data Preprocessing Techniques</vt:lpstr>
      <vt:lpstr>Sample Code</vt:lpstr>
      <vt:lpstr>Sample Code</vt:lpstr>
      <vt:lpstr>Sample Code</vt:lpstr>
      <vt:lpstr>Screenshots</vt:lpstr>
      <vt:lpstr>Screenshots</vt:lpstr>
      <vt:lpstr>Screenshots</vt:lpstr>
      <vt:lpstr>Project Execution</vt:lpstr>
      <vt:lpstr>Reference</vt:lpstr>
      <vt:lpstr>Git Hub Dashboards of each student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MOHAN SAI DINESH</cp:lastModifiedBy>
  <cp:revision>146</cp:revision>
  <dcterms:created xsi:type="dcterms:W3CDTF">2019-06-11T05:35:51Z</dcterms:created>
  <dcterms:modified xsi:type="dcterms:W3CDTF">2025-01-30T18:19:32Z</dcterms:modified>
</cp:coreProperties>
</file>