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5"/>
  </p:notesMasterIdLst>
  <p:sldIdLst>
    <p:sldId id="268"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6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646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49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7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412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56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04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25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876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48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47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69126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02BC-AA52-B862-9971-21C88070F555}"/>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Student Details:</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DC4983-C968-A472-3CC2-0BF6E7B34C71}"/>
              </a:ext>
            </a:extLst>
          </p:cNvPr>
          <p:cNvSpPr>
            <a:spLocks noGrp="1"/>
          </p:cNvSpPr>
          <p:nvPr>
            <p:ph idx="1"/>
          </p:nvPr>
        </p:nvSpPr>
        <p:spPr/>
        <p:txBody>
          <a:bodyPr/>
          <a:lstStyle/>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NAME:CHEBROLU PIYUSHA PRANATHI</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SKILLBUILD EMAIL ID: 2200050010ECS@gmail.com</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COLLEGE NAME: KLUNIVERSITY</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BRANCH: ECS</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PLACE: VIJAYAWADA, ANDHRA PRADESH</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CYBER SECURITY DOMAIN AND FROM 3 JUNE, 2024 TO 12 JULY, 2024</a:t>
            </a:r>
          </a:p>
          <a:p>
            <a:endParaRPr lang="en-IN" dirty="0"/>
          </a:p>
        </p:txBody>
      </p:sp>
      <p:pic>
        <p:nvPicPr>
          <p:cNvPr id="8" name="Picture 7">
            <a:extLst>
              <a:ext uri="{FF2B5EF4-FFF2-40B4-BE49-F238E27FC236}">
                <a16:creationId xmlns:a16="http://schemas.microsoft.com/office/drawing/2014/main" id="{9C0DFC36-B8F3-158B-E616-393160BDD6E1}"/>
              </a:ext>
            </a:extLst>
          </p:cNvPr>
          <p:cNvPicPr>
            <a:picLocks noChangeAspect="1"/>
          </p:cNvPicPr>
          <p:nvPr/>
        </p:nvPicPr>
        <p:blipFill>
          <a:blip r:embed="rId2"/>
          <a:stretch>
            <a:fillRect/>
          </a:stretch>
        </p:blipFill>
        <p:spPr>
          <a:xfrm>
            <a:off x="8976353" y="2221889"/>
            <a:ext cx="1490142" cy="1910724"/>
          </a:xfrm>
          <a:prstGeom prst="rect">
            <a:avLst/>
          </a:prstGeom>
        </p:spPr>
      </p:pic>
    </p:spTree>
    <p:extLst>
      <p:ext uri="{BB962C8B-B14F-4D97-AF65-F5344CB8AC3E}">
        <p14:creationId xmlns:p14="http://schemas.microsoft.com/office/powerpoint/2010/main" val="397104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626919" y="2493818"/>
            <a:ext cx="9983887" cy="3215314"/>
          </a:xfrm>
        </p:spPr>
        <p:txBody>
          <a:bodyPr>
            <a:normAutofit/>
          </a:bodyPr>
          <a:lstStyle/>
          <a:p>
            <a:r>
              <a:rPr lang="en-US" sz="3200" dirty="0"/>
              <a:t>https://github.com/pranathichebrolu/steganography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28156"/>
            <a:ext cx="9441582" cy="570015"/>
          </a:xfrm>
        </p:spPr>
        <p:txBody>
          <a:bodyPr>
            <a:normAutofit/>
          </a:bodyPr>
          <a:lstStyle/>
          <a:p>
            <a:r>
              <a:rPr lang="en-IN" sz="2800" dirty="0">
                <a:latin typeface="Times New Roman" panose="02020603050405020304" pitchFamily="18" charset="0"/>
                <a:cs typeface="Times New Roman" panose="02020603050405020304" pitchFamily="18" charset="0"/>
              </a:rPr>
              <a:t>Project Statement: Image Steganography</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793174" y="2375065"/>
            <a:ext cx="9261680" cy="3091280"/>
          </a:xfrm>
        </p:spPr>
        <p:txBody>
          <a:bodyPr/>
          <a:lstStyle/>
          <a:p>
            <a:r>
              <a:rPr lang="en-US" dirty="0">
                <a:latin typeface="Times New Roman" panose="02020603050405020304" pitchFamily="18" charset="0"/>
                <a:cs typeface="Times New Roman" panose="02020603050405020304" pitchFamily="18" charset="0"/>
              </a:rPr>
              <a:t>Key Features</a:t>
            </a:r>
          </a:p>
          <a:p>
            <a:pPr>
              <a:buFont typeface="+mj-lt"/>
              <a:buAutoNum type="arabicPeriod"/>
            </a:pPr>
            <a:r>
              <a:rPr lang="en-US" dirty="0">
                <a:latin typeface="Times New Roman" panose="02020603050405020304" pitchFamily="18" charset="0"/>
                <a:cs typeface="Times New Roman" panose="02020603050405020304" pitchFamily="18" charset="0"/>
              </a:rPr>
              <a:t>Data Embedding</a:t>
            </a:r>
          </a:p>
          <a:p>
            <a:pPr>
              <a:buFont typeface="+mj-lt"/>
              <a:buAutoNum type="arabicPeriod"/>
            </a:pPr>
            <a:r>
              <a:rPr lang="en-US" dirty="0">
                <a:latin typeface="Times New Roman" panose="02020603050405020304" pitchFamily="18" charset="0"/>
                <a:cs typeface="Times New Roman" panose="02020603050405020304" pitchFamily="18" charset="0"/>
              </a:rPr>
              <a:t>Data Extraction</a:t>
            </a:r>
          </a:p>
          <a:p>
            <a:pPr>
              <a:buFont typeface="+mj-lt"/>
              <a:buAutoNum type="arabicPeriod"/>
            </a:pPr>
            <a:r>
              <a:rPr lang="en-US" dirty="0">
                <a:latin typeface="Times New Roman" panose="02020603050405020304" pitchFamily="18" charset="0"/>
                <a:cs typeface="Times New Roman" panose="02020603050405020304" pitchFamily="18" charset="0"/>
              </a:rPr>
              <a:t>Security and Robustness</a:t>
            </a:r>
          </a:p>
          <a:p>
            <a:pPr>
              <a:buFont typeface="+mj-lt"/>
              <a:buAutoNum type="arabicPeriod"/>
            </a:pPr>
            <a:r>
              <a:rPr lang="en-US" dirty="0">
                <a:latin typeface="Times New Roman" panose="02020603050405020304" pitchFamily="18" charset="0"/>
                <a:cs typeface="Times New Roman" panose="02020603050405020304" pitchFamily="18" charset="0"/>
              </a:rPr>
              <a:t>User Interface</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2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agenda for the Image Steganography Project includes an introduction to steganography and project objectives. It involves researching existing techniques, defining requirements, and planning. Development focuses on embedding and extracting data, ensuring security with cryptographic techniques, and creating a user-friendly interface. Testing and evaluation involve test cases, performance checks, and user feedback. Documentation will cover design, implementation, and user guides. The finalization phase incorporates feedback, deploys the system, and completes reporting. The project concludes with a summary of achievements and future considerations.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2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Image Steganography Project aims to create a system for securely embedding and extracting hidden messages within digital images. It involves researching existing techniques, developing robust algorithms for data embedding and extraction, and ensuring security through cryptographic methods. The project includes designing a user-friendly interface and testing for performance and robustness. Comprehensive documentation and user guides will be prepared. The final system will be deployed, ensuring the secure and imperceptible concealment of messages within images.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365663" y="1853754"/>
            <a:ext cx="9689192" cy="3612591"/>
          </a:xfrm>
        </p:spPr>
        <p:txBody>
          <a:bodyPr>
            <a:normAutofit fontScale="92500" lnSpcReduction="20000"/>
          </a:bodyPr>
          <a:lstStyle/>
          <a:p>
            <a:pPr marL="0" indent="0">
              <a:buNone/>
            </a:pPr>
            <a:endParaRPr lang="en-US" dirty="0"/>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Government agencies needing secure communication methods.</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Cybersecurity professionals seeking advanced data protection techniques.</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Journalists and activists requiring confidential information sharing.</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Businesses needing digital watermarking for intellectual property protection.</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IT departments ensuring data integrity and confidentiality.</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Academics and researchers in digital security and data privacy fields.</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Individuals desiring secure and covert communication methods.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888" y="95004"/>
            <a:ext cx="11123918" cy="1769422"/>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12519" y="1757549"/>
            <a:ext cx="10898287" cy="3951584"/>
          </a:xfrm>
        </p:spPr>
        <p:txBody>
          <a:bodyPr>
            <a:noAutofit/>
          </a:bodyPr>
          <a:lstStyle/>
          <a:p>
            <a:r>
              <a:rPr lang="en-US" dirty="0">
                <a:latin typeface="Times New Roman" panose="02020603050405020304" pitchFamily="18" charset="0"/>
                <a:cs typeface="Times New Roman" panose="02020603050405020304" pitchFamily="18" charset="0"/>
              </a:rPr>
              <a:t>Solution:</a:t>
            </a:r>
          </a:p>
          <a:p>
            <a:pPr marL="0" indent="0" algn="just">
              <a:buNone/>
            </a:pPr>
            <a:r>
              <a:rPr lang="en-US" dirty="0">
                <a:latin typeface="Times New Roman" panose="02020603050405020304" pitchFamily="18" charset="0"/>
                <a:cs typeface="Times New Roman" panose="02020603050405020304" pitchFamily="18" charset="0"/>
              </a:rPr>
              <a:t>The solution involves developing a comprehensive image steganography system that securely embeds and extracts hidden messages within digital images. This system will include robust algorithms for data embedding and extraction, ensure high security through cryptographic techniques, and maintain the visual quality of images. </a:t>
            </a:r>
          </a:p>
          <a:p>
            <a:pPr algn="just"/>
            <a:r>
              <a:rPr lang="en-US" dirty="0">
                <a:latin typeface="Times New Roman" panose="02020603050405020304" pitchFamily="18" charset="0"/>
                <a:cs typeface="Times New Roman" panose="02020603050405020304" pitchFamily="18" charset="0"/>
              </a:rPr>
              <a:t>Propostion:</a:t>
            </a:r>
          </a:p>
          <a:p>
            <a:pPr algn="just"/>
            <a:r>
              <a:rPr lang="en-US" dirty="0">
                <a:latin typeface="Times New Roman" panose="02020603050405020304" pitchFamily="18" charset="0"/>
                <a:cs typeface="Times New Roman" panose="02020603050405020304" pitchFamily="18" charset="0"/>
              </a:rPr>
              <a:t>Enhanced Security</a:t>
            </a:r>
          </a:p>
          <a:p>
            <a:pPr algn="just"/>
            <a:r>
              <a:rPr lang="en-US" dirty="0">
                <a:latin typeface="Times New Roman" panose="02020603050405020304" pitchFamily="18" charset="0"/>
                <a:cs typeface="Times New Roman" panose="02020603050405020304" pitchFamily="18" charset="0"/>
              </a:rPr>
              <a:t>Data Integrity</a:t>
            </a:r>
          </a:p>
          <a:p>
            <a:pPr algn="just"/>
            <a:r>
              <a:rPr lang="en-US" dirty="0">
                <a:latin typeface="Times New Roman" panose="02020603050405020304" pitchFamily="18" charset="0"/>
                <a:cs typeface="Times New Roman" panose="02020603050405020304" pitchFamily="18" charset="0"/>
              </a:rPr>
              <a:t>Intellectual Property Protection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pic>
        <p:nvPicPr>
          <p:cNvPr id="5" name="Content Placeholder 4">
            <a:extLst>
              <a:ext uri="{FF2B5EF4-FFF2-40B4-BE49-F238E27FC236}">
                <a16:creationId xmlns:a16="http://schemas.microsoft.com/office/drawing/2014/main" id="{35899E5A-BB97-B638-ABC5-CC823E57C162}"/>
              </a:ext>
            </a:extLst>
          </p:cNvPr>
          <p:cNvPicPr>
            <a:picLocks noGrp="1" noChangeAspect="1"/>
          </p:cNvPicPr>
          <p:nvPr>
            <p:ph idx="1"/>
          </p:nvPr>
        </p:nvPicPr>
        <p:blipFill>
          <a:blip r:embed="rId2"/>
          <a:stretch>
            <a:fillRect/>
          </a:stretch>
        </p:blipFill>
        <p:spPr>
          <a:xfrm>
            <a:off x="581025" y="2399763"/>
            <a:ext cx="11029950" cy="2983987"/>
          </a:xfr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26275" y="2006930"/>
            <a:ext cx="10470776" cy="3435370"/>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5">
                    <a:lumMod val="50000"/>
                  </a:schemeClr>
                </a:solidFill>
                <a:latin typeface="Times New Roman" panose="02020603050405020304" pitchFamily="18" charset="0"/>
                <a:cs typeface="Times New Roman" panose="02020603050405020304" pitchFamily="18" charset="0"/>
              </a:rPr>
              <a:t>1. Research and Background</a:t>
            </a:r>
          </a:p>
          <a:p>
            <a:pPr>
              <a:buFont typeface="Wingdings" panose="05000000000000000000" pitchFamily="2" charset="2"/>
              <a:buChar char="q"/>
            </a:pPr>
            <a:r>
              <a:rPr lang="en-US" dirty="0">
                <a:solidFill>
                  <a:schemeClr val="accent5">
                    <a:lumMod val="50000"/>
                  </a:schemeClr>
                </a:solidFill>
                <a:latin typeface="Times New Roman" panose="02020603050405020304" pitchFamily="18" charset="0"/>
                <a:cs typeface="Times New Roman" panose="02020603050405020304" pitchFamily="18" charset="0"/>
              </a:rPr>
              <a:t>2. Project Planning</a:t>
            </a:r>
          </a:p>
          <a:p>
            <a:pPr>
              <a:buFont typeface="Wingdings" panose="05000000000000000000" pitchFamily="2" charset="2"/>
              <a:buChar char="q"/>
            </a:pPr>
            <a:r>
              <a:rPr lang="en-US" dirty="0">
                <a:solidFill>
                  <a:schemeClr val="accent5">
                    <a:lumMod val="50000"/>
                  </a:schemeClr>
                </a:solidFill>
                <a:latin typeface="Times New Roman" panose="02020603050405020304" pitchFamily="18" charset="0"/>
                <a:cs typeface="Times New Roman" panose="02020603050405020304" pitchFamily="18" charset="0"/>
              </a:rPr>
              <a:t>3. System Design</a:t>
            </a:r>
          </a:p>
          <a:p>
            <a:pPr>
              <a:buFont typeface="Wingdings" panose="05000000000000000000" pitchFamily="2" charset="2"/>
              <a:buChar char="q"/>
            </a:pPr>
            <a:r>
              <a:rPr lang="en-US" dirty="0">
                <a:solidFill>
                  <a:schemeClr val="accent5">
                    <a:lumMod val="50000"/>
                  </a:schemeClr>
                </a:solidFill>
                <a:latin typeface="Times New Roman" panose="02020603050405020304" pitchFamily="18" charset="0"/>
                <a:cs typeface="Times New Roman" panose="02020603050405020304" pitchFamily="18" charset="0"/>
              </a:rPr>
              <a:t>4. Implementation</a:t>
            </a:r>
          </a:p>
          <a:p>
            <a:pPr>
              <a:buFont typeface="Wingdings" panose="05000000000000000000" pitchFamily="2" charset="2"/>
              <a:buChar char="q"/>
            </a:pPr>
            <a:r>
              <a:rPr lang="en-US" dirty="0">
                <a:solidFill>
                  <a:schemeClr val="accent5">
                    <a:lumMod val="50000"/>
                  </a:schemeClr>
                </a:solidFill>
                <a:latin typeface="Times New Roman" panose="02020603050405020304" pitchFamily="18" charset="0"/>
                <a:cs typeface="Times New Roman" panose="02020603050405020304" pitchFamily="18" charset="0"/>
              </a:rPr>
              <a:t>5. Evaluation and Conclusion</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Unmerged image:                                               merged image:</a:t>
            </a:r>
          </a:p>
          <a:p>
            <a:endParaRPr lang="en-US" dirty="0"/>
          </a:p>
          <a:p>
            <a:r>
              <a:rPr lang="en-US" dirty="0"/>
              <a:t>                                                                                </a:t>
            </a:r>
          </a:p>
        </p:txBody>
      </p:sp>
      <p:pic>
        <p:nvPicPr>
          <p:cNvPr id="7" name="Picture 6">
            <a:extLst>
              <a:ext uri="{FF2B5EF4-FFF2-40B4-BE49-F238E27FC236}">
                <a16:creationId xmlns:a16="http://schemas.microsoft.com/office/drawing/2014/main" id="{DD98BB3B-62F8-C8CA-0857-6DC2FAA3425E}"/>
              </a:ext>
            </a:extLst>
          </p:cNvPr>
          <p:cNvPicPr>
            <a:picLocks noChangeAspect="1"/>
          </p:cNvPicPr>
          <p:nvPr/>
        </p:nvPicPr>
        <p:blipFill>
          <a:blip r:embed="rId2"/>
          <a:stretch>
            <a:fillRect/>
          </a:stretch>
        </p:blipFill>
        <p:spPr>
          <a:xfrm>
            <a:off x="811160" y="2689081"/>
            <a:ext cx="3705742" cy="2667372"/>
          </a:xfrm>
          <a:prstGeom prst="rect">
            <a:avLst/>
          </a:prstGeom>
        </p:spPr>
      </p:pic>
      <p:pic>
        <p:nvPicPr>
          <p:cNvPr id="9" name="Picture 8">
            <a:extLst>
              <a:ext uri="{FF2B5EF4-FFF2-40B4-BE49-F238E27FC236}">
                <a16:creationId xmlns:a16="http://schemas.microsoft.com/office/drawing/2014/main" id="{BA7FB658-5A02-40FF-68BC-AB02E1033A6D}"/>
              </a:ext>
            </a:extLst>
          </p:cNvPr>
          <p:cNvPicPr>
            <a:picLocks noChangeAspect="1"/>
          </p:cNvPicPr>
          <p:nvPr/>
        </p:nvPicPr>
        <p:blipFill>
          <a:blip r:embed="rId3"/>
          <a:stretch>
            <a:fillRect/>
          </a:stretch>
        </p:blipFill>
        <p:spPr>
          <a:xfrm>
            <a:off x="5623211" y="2658229"/>
            <a:ext cx="3581900" cy="2467319"/>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2</TotalTime>
  <Words>437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vt:lpstr>
      <vt:lpstr>Gallery</vt:lpstr>
      <vt:lpstr>Student Details: </vt:lpstr>
      <vt:lpstr>Project Statement: Image Steganography</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Piyusha Pranathi</cp:lastModifiedBy>
  <cp:revision>4</cp:revision>
  <dcterms:created xsi:type="dcterms:W3CDTF">2021-05-26T16:50:10Z</dcterms:created>
  <dcterms:modified xsi:type="dcterms:W3CDTF">2024-07-14T17:02:56Z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