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540910-EF83-4F52-8C63-9A7E5F2F91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03D5D-7891-4D24-9021-9D5786ACBE62}" type="slidenum">
              <a:rPr lang="en-IN" smtClean="0"/>
              <a:t>‹#›</a:t>
            </a:fld>
            <a:endParaRPr lang="en-IN"/>
          </a:p>
        </p:txBody>
      </p:sp>
    </p:spTree>
    <p:extLst>
      <p:ext uri="{BB962C8B-B14F-4D97-AF65-F5344CB8AC3E}">
        <p14:creationId xmlns:p14="http://schemas.microsoft.com/office/powerpoint/2010/main" val="330726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40910-EF83-4F52-8C63-9A7E5F2F91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03D5D-7891-4D24-9021-9D5786ACBE62}" type="slidenum">
              <a:rPr lang="en-IN" smtClean="0"/>
              <a:t>‹#›</a:t>
            </a:fld>
            <a:endParaRPr lang="en-IN"/>
          </a:p>
        </p:txBody>
      </p:sp>
    </p:spTree>
    <p:extLst>
      <p:ext uri="{BB962C8B-B14F-4D97-AF65-F5344CB8AC3E}">
        <p14:creationId xmlns:p14="http://schemas.microsoft.com/office/powerpoint/2010/main" val="423991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40910-EF83-4F52-8C63-9A7E5F2F91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03D5D-7891-4D24-9021-9D5786ACBE6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39271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40910-EF83-4F52-8C63-9A7E5F2F91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03D5D-7891-4D24-9021-9D5786ACBE62}" type="slidenum">
              <a:rPr lang="en-IN" smtClean="0"/>
              <a:t>‹#›</a:t>
            </a:fld>
            <a:endParaRPr lang="en-IN"/>
          </a:p>
        </p:txBody>
      </p:sp>
    </p:spTree>
    <p:extLst>
      <p:ext uri="{BB962C8B-B14F-4D97-AF65-F5344CB8AC3E}">
        <p14:creationId xmlns:p14="http://schemas.microsoft.com/office/powerpoint/2010/main" val="277855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40910-EF83-4F52-8C63-9A7E5F2F91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03D5D-7891-4D24-9021-9D5786ACBE6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3805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40910-EF83-4F52-8C63-9A7E5F2F91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03D5D-7891-4D24-9021-9D5786ACBE62}" type="slidenum">
              <a:rPr lang="en-IN" smtClean="0"/>
              <a:t>‹#›</a:t>
            </a:fld>
            <a:endParaRPr lang="en-IN"/>
          </a:p>
        </p:txBody>
      </p:sp>
    </p:spTree>
    <p:extLst>
      <p:ext uri="{BB962C8B-B14F-4D97-AF65-F5344CB8AC3E}">
        <p14:creationId xmlns:p14="http://schemas.microsoft.com/office/powerpoint/2010/main" val="2705745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40910-EF83-4F52-8C63-9A7E5F2F91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03D5D-7891-4D24-9021-9D5786ACBE62}" type="slidenum">
              <a:rPr lang="en-IN" smtClean="0"/>
              <a:t>‹#›</a:t>
            </a:fld>
            <a:endParaRPr lang="en-IN"/>
          </a:p>
        </p:txBody>
      </p:sp>
    </p:spTree>
    <p:extLst>
      <p:ext uri="{BB962C8B-B14F-4D97-AF65-F5344CB8AC3E}">
        <p14:creationId xmlns:p14="http://schemas.microsoft.com/office/powerpoint/2010/main" val="2125133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40910-EF83-4F52-8C63-9A7E5F2F91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03D5D-7891-4D24-9021-9D5786ACBE62}" type="slidenum">
              <a:rPr lang="en-IN" smtClean="0"/>
              <a:t>‹#›</a:t>
            </a:fld>
            <a:endParaRPr lang="en-IN"/>
          </a:p>
        </p:txBody>
      </p:sp>
    </p:spTree>
    <p:extLst>
      <p:ext uri="{BB962C8B-B14F-4D97-AF65-F5344CB8AC3E}">
        <p14:creationId xmlns:p14="http://schemas.microsoft.com/office/powerpoint/2010/main" val="159054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40910-EF83-4F52-8C63-9A7E5F2F91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03D5D-7891-4D24-9021-9D5786ACBE62}" type="slidenum">
              <a:rPr lang="en-IN" smtClean="0"/>
              <a:t>‹#›</a:t>
            </a:fld>
            <a:endParaRPr lang="en-IN"/>
          </a:p>
        </p:txBody>
      </p:sp>
    </p:spTree>
    <p:extLst>
      <p:ext uri="{BB962C8B-B14F-4D97-AF65-F5344CB8AC3E}">
        <p14:creationId xmlns:p14="http://schemas.microsoft.com/office/powerpoint/2010/main" val="370119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40910-EF83-4F52-8C63-9A7E5F2F91E5}"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03D5D-7891-4D24-9021-9D5786ACBE62}" type="slidenum">
              <a:rPr lang="en-IN" smtClean="0"/>
              <a:t>‹#›</a:t>
            </a:fld>
            <a:endParaRPr lang="en-IN"/>
          </a:p>
        </p:txBody>
      </p:sp>
    </p:spTree>
    <p:extLst>
      <p:ext uri="{BB962C8B-B14F-4D97-AF65-F5344CB8AC3E}">
        <p14:creationId xmlns:p14="http://schemas.microsoft.com/office/powerpoint/2010/main" val="3867880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540910-EF83-4F52-8C63-9A7E5F2F91E5}"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F03D5D-7891-4D24-9021-9D5786ACBE62}" type="slidenum">
              <a:rPr lang="en-IN" smtClean="0"/>
              <a:t>‹#›</a:t>
            </a:fld>
            <a:endParaRPr lang="en-IN"/>
          </a:p>
        </p:txBody>
      </p:sp>
    </p:spTree>
    <p:extLst>
      <p:ext uri="{BB962C8B-B14F-4D97-AF65-F5344CB8AC3E}">
        <p14:creationId xmlns:p14="http://schemas.microsoft.com/office/powerpoint/2010/main" val="60645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540910-EF83-4F52-8C63-9A7E5F2F91E5}"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F03D5D-7891-4D24-9021-9D5786ACBE62}" type="slidenum">
              <a:rPr lang="en-IN" smtClean="0"/>
              <a:t>‹#›</a:t>
            </a:fld>
            <a:endParaRPr lang="en-IN"/>
          </a:p>
        </p:txBody>
      </p:sp>
    </p:spTree>
    <p:extLst>
      <p:ext uri="{BB962C8B-B14F-4D97-AF65-F5344CB8AC3E}">
        <p14:creationId xmlns:p14="http://schemas.microsoft.com/office/powerpoint/2010/main" val="1350048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540910-EF83-4F52-8C63-9A7E5F2F91E5}"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F03D5D-7891-4D24-9021-9D5786ACBE62}" type="slidenum">
              <a:rPr lang="en-IN" smtClean="0"/>
              <a:t>‹#›</a:t>
            </a:fld>
            <a:endParaRPr lang="en-IN"/>
          </a:p>
        </p:txBody>
      </p:sp>
    </p:spTree>
    <p:extLst>
      <p:ext uri="{BB962C8B-B14F-4D97-AF65-F5344CB8AC3E}">
        <p14:creationId xmlns:p14="http://schemas.microsoft.com/office/powerpoint/2010/main" val="32170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40910-EF83-4F52-8C63-9A7E5F2F91E5}" type="datetimeFigureOut">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F03D5D-7891-4D24-9021-9D5786ACBE62}" type="slidenum">
              <a:rPr lang="en-IN" smtClean="0"/>
              <a:t>‹#›</a:t>
            </a:fld>
            <a:endParaRPr lang="en-IN"/>
          </a:p>
        </p:txBody>
      </p:sp>
    </p:spTree>
    <p:extLst>
      <p:ext uri="{BB962C8B-B14F-4D97-AF65-F5344CB8AC3E}">
        <p14:creationId xmlns:p14="http://schemas.microsoft.com/office/powerpoint/2010/main" val="272139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540910-EF83-4F52-8C63-9A7E5F2F91E5}"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F03D5D-7891-4D24-9021-9D5786ACBE62}" type="slidenum">
              <a:rPr lang="en-IN" smtClean="0"/>
              <a:t>‹#›</a:t>
            </a:fld>
            <a:endParaRPr lang="en-IN"/>
          </a:p>
        </p:txBody>
      </p:sp>
    </p:spTree>
    <p:extLst>
      <p:ext uri="{BB962C8B-B14F-4D97-AF65-F5344CB8AC3E}">
        <p14:creationId xmlns:p14="http://schemas.microsoft.com/office/powerpoint/2010/main" val="1149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540910-EF83-4F52-8C63-9A7E5F2F91E5}"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F03D5D-7891-4D24-9021-9D5786ACBE62}" type="slidenum">
              <a:rPr lang="en-IN" smtClean="0"/>
              <a:t>‹#›</a:t>
            </a:fld>
            <a:endParaRPr lang="en-IN"/>
          </a:p>
        </p:txBody>
      </p:sp>
    </p:spTree>
    <p:extLst>
      <p:ext uri="{BB962C8B-B14F-4D97-AF65-F5344CB8AC3E}">
        <p14:creationId xmlns:p14="http://schemas.microsoft.com/office/powerpoint/2010/main" val="184136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540910-EF83-4F52-8C63-9A7E5F2F91E5}" type="datetimeFigureOut">
              <a:rPr lang="en-IN" smtClean="0"/>
              <a:t>30-11-2023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F03D5D-7891-4D24-9021-9D5786ACBE62}" type="slidenum">
              <a:rPr lang="en-IN" smtClean="0"/>
              <a:t>‹#›</a:t>
            </a:fld>
            <a:endParaRPr lang="en-IN"/>
          </a:p>
        </p:txBody>
      </p:sp>
    </p:spTree>
    <p:extLst>
      <p:ext uri="{BB962C8B-B14F-4D97-AF65-F5344CB8AC3E}">
        <p14:creationId xmlns:p14="http://schemas.microsoft.com/office/powerpoint/2010/main" val="331411840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7939-DD5B-3023-765B-CCC12C6742DD}"/>
              </a:ext>
            </a:extLst>
          </p:cNvPr>
          <p:cNvSpPr>
            <a:spLocks noGrp="1"/>
          </p:cNvSpPr>
          <p:nvPr>
            <p:ph type="ctrTitle"/>
          </p:nvPr>
        </p:nvSpPr>
        <p:spPr/>
        <p:txBody>
          <a:bodyPr/>
          <a:lstStyle/>
          <a:p>
            <a:pPr algn="ctr"/>
            <a:r>
              <a:rPr lang="en-IN" dirty="0">
                <a:solidFill>
                  <a:srgbClr val="7030A0"/>
                </a:solidFill>
                <a:latin typeface="Algerian" panose="04020705040A02060702" pitchFamily="82" charset="0"/>
              </a:rPr>
              <a:t>Phonetics</a:t>
            </a:r>
            <a:br>
              <a:rPr lang="en-IN" dirty="0">
                <a:solidFill>
                  <a:srgbClr val="7030A0"/>
                </a:solidFill>
                <a:latin typeface="Algerian" panose="04020705040A02060702" pitchFamily="82" charset="0"/>
              </a:rPr>
            </a:br>
            <a:endParaRPr lang="en-IN" dirty="0">
              <a:solidFill>
                <a:srgbClr val="7030A0"/>
              </a:solidFill>
              <a:latin typeface="Algerian" panose="04020705040A02060702" pitchFamily="82" charset="0"/>
            </a:endParaRPr>
          </a:p>
        </p:txBody>
      </p:sp>
      <p:sp>
        <p:nvSpPr>
          <p:cNvPr id="3" name="Subtitle 2">
            <a:extLst>
              <a:ext uri="{FF2B5EF4-FFF2-40B4-BE49-F238E27FC236}">
                <a16:creationId xmlns:a16="http://schemas.microsoft.com/office/drawing/2014/main" id="{2C47F9A8-6FC4-C1D6-D4B0-30CB5BEC5482}"/>
              </a:ext>
            </a:extLst>
          </p:cNvPr>
          <p:cNvSpPr>
            <a:spLocks noGrp="1"/>
          </p:cNvSpPr>
          <p:nvPr>
            <p:ph type="subTitle" idx="1"/>
          </p:nvPr>
        </p:nvSpPr>
        <p:spPr/>
        <p:txBody>
          <a:bodyPr>
            <a:normAutofit/>
          </a:bodyPr>
          <a:lstStyle/>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a:p>
            <a:pPr algn="l"/>
            <a:endParaRPr lang="en-IN" sz="2800" dirty="0">
              <a:solidFill>
                <a:srgbClr val="FF0000"/>
              </a:solidFill>
            </a:endParaRPr>
          </a:p>
        </p:txBody>
      </p:sp>
    </p:spTree>
    <p:extLst>
      <p:ext uri="{BB962C8B-B14F-4D97-AF65-F5344CB8AC3E}">
        <p14:creationId xmlns:p14="http://schemas.microsoft.com/office/powerpoint/2010/main" val="69721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606E9-4218-9C9B-7BFA-8B06F3B6EEB3}"/>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374151"/>
                </a:solidFill>
                <a:effectLst/>
                <a:latin typeface="Söhne"/>
              </a:rPr>
              <a:t>Lip Rounding:</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Rounded Vowels:</a:t>
            </a:r>
            <a:r>
              <a:rPr lang="en-US" b="0" i="0" dirty="0">
                <a:solidFill>
                  <a:srgbClr val="374151"/>
                </a:solidFill>
                <a:effectLst/>
                <a:latin typeface="Söhne"/>
              </a:rPr>
              <a:t> The lips are rounded.</a:t>
            </a:r>
          </a:p>
          <a:p>
            <a:pPr marL="1143000" lvl="2" indent="-228600" algn="l">
              <a:buFont typeface="+mj-lt"/>
              <a:buAutoNum type="arabicPeriod"/>
            </a:pPr>
            <a:r>
              <a:rPr lang="en-US" b="0" i="0" dirty="0">
                <a:solidFill>
                  <a:srgbClr val="374151"/>
                </a:solidFill>
                <a:effectLst/>
                <a:latin typeface="Söhne"/>
              </a:rPr>
              <a:t>Example: /u/, /o/.</a:t>
            </a:r>
          </a:p>
          <a:p>
            <a:pPr marL="742950" lvl="1" indent="-285750" algn="l">
              <a:buFont typeface="+mj-lt"/>
              <a:buAutoNum type="arabicPeriod"/>
            </a:pPr>
            <a:r>
              <a:rPr lang="en-US" b="1" i="0" dirty="0">
                <a:solidFill>
                  <a:srgbClr val="374151"/>
                </a:solidFill>
                <a:effectLst/>
                <a:latin typeface="Söhne"/>
              </a:rPr>
              <a:t>Unrounded Vowels:</a:t>
            </a:r>
            <a:r>
              <a:rPr lang="en-US" b="0" i="0" dirty="0">
                <a:solidFill>
                  <a:srgbClr val="374151"/>
                </a:solidFill>
                <a:effectLst/>
                <a:latin typeface="Söhne"/>
              </a:rPr>
              <a:t> The lips are not rounded.</a:t>
            </a:r>
          </a:p>
          <a:p>
            <a:pPr marL="1143000" lvl="2" indent="-228600" algn="l">
              <a:buFont typeface="+mj-lt"/>
              <a:buAutoNum type="arabicPeriod"/>
            </a:pPr>
            <a:r>
              <a:rPr lang="en-US" b="0" i="0" dirty="0">
                <a:solidFill>
                  <a:srgbClr val="374151"/>
                </a:solidFill>
                <a:effectLst/>
                <a:latin typeface="Söhne"/>
              </a:rPr>
              <a:t>Example: /</a:t>
            </a:r>
            <a:r>
              <a:rPr lang="en-US" b="0" i="0" dirty="0" err="1">
                <a:solidFill>
                  <a:srgbClr val="374151"/>
                </a:solidFill>
                <a:effectLst/>
                <a:latin typeface="Söhne"/>
              </a:rPr>
              <a:t>i</a:t>
            </a:r>
            <a:r>
              <a:rPr lang="en-US" b="0" i="0" dirty="0">
                <a:solidFill>
                  <a:srgbClr val="374151"/>
                </a:solidFill>
                <a:effectLst/>
                <a:latin typeface="Söhne"/>
              </a:rPr>
              <a:t>/, /e/, /æ/, /ɑ/.</a:t>
            </a:r>
          </a:p>
          <a:p>
            <a:pPr algn="l">
              <a:buFont typeface="+mj-lt"/>
              <a:buAutoNum type="arabicPeriod"/>
            </a:pPr>
            <a:r>
              <a:rPr lang="en-US" b="1" i="0" dirty="0">
                <a:solidFill>
                  <a:srgbClr val="374151"/>
                </a:solidFill>
                <a:effectLst/>
                <a:latin typeface="Söhne"/>
              </a:rPr>
              <a:t>Length:</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Vowels can also be classified based on their duration as short or long, though vowel length is not as distinctive in English as in some other languages.</a:t>
            </a:r>
          </a:p>
          <a:p>
            <a:pPr algn="l">
              <a:buFont typeface="+mj-lt"/>
              <a:buAutoNum type="arabicPeriod"/>
            </a:pPr>
            <a:r>
              <a:rPr lang="en-US" b="1" i="0" dirty="0">
                <a:solidFill>
                  <a:srgbClr val="374151"/>
                </a:solidFill>
                <a:effectLst/>
                <a:latin typeface="Söhne"/>
              </a:rPr>
              <a:t>Diphthongs: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Some vowels in English are actually combinations of two vowel sounds within the same syllable, and these are called diphthongs.</a:t>
            </a:r>
          </a:p>
          <a:p>
            <a:pPr marL="1143000" lvl="2" indent="-228600" algn="l">
              <a:buFont typeface="+mj-lt"/>
              <a:buAutoNum type="arabicPeriod"/>
            </a:pPr>
            <a:r>
              <a:rPr lang="en-US" b="0" i="0" dirty="0">
                <a:solidFill>
                  <a:srgbClr val="374151"/>
                </a:solidFill>
                <a:effectLst/>
                <a:latin typeface="Söhne"/>
              </a:rPr>
              <a:t>Example: /</a:t>
            </a:r>
            <a:r>
              <a:rPr lang="en-US" b="0" i="0" dirty="0" err="1">
                <a:solidFill>
                  <a:srgbClr val="374151"/>
                </a:solidFill>
                <a:effectLst/>
                <a:latin typeface="Söhne"/>
              </a:rPr>
              <a:t>aɪ</a:t>
            </a:r>
            <a:r>
              <a:rPr lang="en-US" b="0" i="0" dirty="0">
                <a:solidFill>
                  <a:srgbClr val="374151"/>
                </a:solidFill>
                <a:effectLst/>
                <a:latin typeface="Söhne"/>
              </a:rPr>
              <a:t>/ (as in "my"), /</a:t>
            </a:r>
            <a:r>
              <a:rPr lang="en-US" b="0" i="0" dirty="0" err="1">
                <a:solidFill>
                  <a:srgbClr val="374151"/>
                </a:solidFill>
                <a:effectLst/>
                <a:latin typeface="Söhne"/>
              </a:rPr>
              <a:t>ɔɪ</a:t>
            </a:r>
            <a:r>
              <a:rPr lang="en-US" b="0" i="0" dirty="0">
                <a:solidFill>
                  <a:srgbClr val="374151"/>
                </a:solidFill>
                <a:effectLst/>
                <a:latin typeface="Söhne"/>
              </a:rPr>
              <a:t>/ (as in "coin"), /</a:t>
            </a:r>
            <a:r>
              <a:rPr lang="en-US" b="0" i="0" dirty="0" err="1">
                <a:solidFill>
                  <a:srgbClr val="374151"/>
                </a:solidFill>
                <a:effectLst/>
                <a:latin typeface="Söhne"/>
              </a:rPr>
              <a:t>aʊ</a:t>
            </a:r>
            <a:r>
              <a:rPr lang="en-US" b="0" i="0" dirty="0">
                <a:solidFill>
                  <a:srgbClr val="374151"/>
                </a:solidFill>
                <a:effectLst/>
                <a:latin typeface="Söhne"/>
              </a:rPr>
              <a:t>/ (as in "house").</a:t>
            </a:r>
          </a:p>
          <a:p>
            <a:pPr algn="l"/>
            <a:r>
              <a:rPr lang="en-US" b="0" i="0" dirty="0">
                <a:solidFill>
                  <a:srgbClr val="374151"/>
                </a:solidFill>
                <a:effectLst/>
                <a:latin typeface="Söhne"/>
              </a:rPr>
              <a:t>The International Phonetic Alphabet (IPA) is used to represent vowel sounds, just as it is for consonant sounds. The precise articulation of vowels can vary among different dialects of a language, contributing to the rich diversity of spoken languages worldwide.</a:t>
            </a:r>
          </a:p>
          <a:p>
            <a:endParaRPr lang="en-IN" dirty="0"/>
          </a:p>
        </p:txBody>
      </p:sp>
    </p:spTree>
    <p:extLst>
      <p:ext uri="{BB962C8B-B14F-4D97-AF65-F5344CB8AC3E}">
        <p14:creationId xmlns:p14="http://schemas.microsoft.com/office/powerpoint/2010/main" val="425500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89F2-CC70-E101-AC62-981CB4AACF76}"/>
              </a:ext>
            </a:extLst>
          </p:cNvPr>
          <p:cNvSpPr>
            <a:spLocks noGrp="1"/>
          </p:cNvSpPr>
          <p:nvPr>
            <p:ph type="title"/>
          </p:nvPr>
        </p:nvSpPr>
        <p:spPr/>
        <p:txBody>
          <a:bodyPr/>
          <a:lstStyle/>
          <a:p>
            <a:r>
              <a:rPr lang="en-IN" dirty="0">
                <a:solidFill>
                  <a:srgbClr val="FF0000"/>
                </a:solidFill>
              </a:rPr>
              <a:t>Speech organs:</a:t>
            </a:r>
          </a:p>
        </p:txBody>
      </p:sp>
      <p:sp>
        <p:nvSpPr>
          <p:cNvPr id="3" name="Content Placeholder 2">
            <a:extLst>
              <a:ext uri="{FF2B5EF4-FFF2-40B4-BE49-F238E27FC236}">
                <a16:creationId xmlns:a16="http://schemas.microsoft.com/office/drawing/2014/main" id="{AEC2226B-4200-54B1-36E9-93BB27607549}"/>
              </a:ext>
            </a:extLst>
          </p:cNvPr>
          <p:cNvSpPr>
            <a:spLocks noGrp="1"/>
          </p:cNvSpPr>
          <p:nvPr>
            <p:ph idx="1"/>
          </p:nvPr>
        </p:nvSpPr>
        <p:spPr/>
        <p:txBody>
          <a:bodyPr>
            <a:normAutofit fontScale="92500" lnSpcReduction="20000"/>
          </a:bodyPr>
          <a:lstStyle/>
          <a:p>
            <a:r>
              <a:rPr lang="en-US" b="0" i="0" dirty="0">
                <a:solidFill>
                  <a:srgbClr val="374151"/>
                </a:solidFill>
                <a:effectLst/>
                <a:latin typeface="Söhne"/>
              </a:rPr>
              <a:t>Speech organs are the physical structures within the human body that are involved in the production of speech sounds. The main speech organs include:</a:t>
            </a:r>
          </a:p>
          <a:p>
            <a:pPr algn="l">
              <a:buFont typeface="+mj-lt"/>
              <a:buAutoNum type="arabicPeriod"/>
            </a:pPr>
            <a:r>
              <a:rPr lang="en-US" b="1" i="0" dirty="0">
                <a:solidFill>
                  <a:srgbClr val="374151"/>
                </a:solidFill>
                <a:effectLst/>
                <a:latin typeface="Söhne"/>
              </a:rPr>
              <a:t>Lungs: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lungs provide the airflow necessary for speech production. When a person exhales, air passes through the trachea and into the oral and nasal cavities.</a:t>
            </a:r>
          </a:p>
          <a:p>
            <a:pPr algn="l">
              <a:buFont typeface="+mj-lt"/>
              <a:buAutoNum type="arabicPeriod"/>
            </a:pPr>
            <a:r>
              <a:rPr lang="en-US" b="1" i="0" dirty="0">
                <a:solidFill>
                  <a:srgbClr val="374151"/>
                </a:solidFill>
                <a:effectLst/>
                <a:latin typeface="Söhne"/>
              </a:rPr>
              <a:t>Trachea:</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trachea, or windpipe, serves as the passageway for air to move between the lungs and the oral/nasal cavities.</a:t>
            </a:r>
          </a:p>
          <a:p>
            <a:pPr algn="l">
              <a:buFont typeface="+mj-lt"/>
              <a:buAutoNum type="arabicPeriod"/>
            </a:pPr>
            <a:r>
              <a:rPr lang="en-US" b="1" i="0" dirty="0">
                <a:solidFill>
                  <a:srgbClr val="374151"/>
                </a:solidFill>
                <a:effectLst/>
                <a:latin typeface="Söhne"/>
              </a:rPr>
              <a:t>Pharynx:</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pharynx is the muscular tube at the back of the throat. It plays a role in both breathing and swallowing and serves as a resonating chamber for speech sounds.</a:t>
            </a:r>
          </a:p>
          <a:p>
            <a:pPr algn="l">
              <a:buFont typeface="+mj-lt"/>
              <a:buAutoNum type="arabicPeriod"/>
            </a:pPr>
            <a:r>
              <a:rPr lang="en-US" b="1" i="0" dirty="0">
                <a:solidFill>
                  <a:srgbClr val="374151"/>
                </a:solidFill>
                <a:effectLst/>
                <a:latin typeface="Söhne"/>
              </a:rPr>
              <a:t>Oral Cavity: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oral cavity, or mouth, is a crucial speech organ where many speech sounds are formed. The tongue, teeth, and lips work together to shape and articulate sounds.</a:t>
            </a:r>
          </a:p>
          <a:p>
            <a:pPr marL="0" indent="0">
              <a:buNone/>
            </a:pPr>
            <a:endParaRPr lang="en-IN" dirty="0"/>
          </a:p>
        </p:txBody>
      </p:sp>
    </p:spTree>
    <p:extLst>
      <p:ext uri="{BB962C8B-B14F-4D97-AF65-F5344CB8AC3E}">
        <p14:creationId xmlns:p14="http://schemas.microsoft.com/office/powerpoint/2010/main" val="4084202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1CB7A-F11C-AA89-92C6-CF7A8716A1EA}"/>
              </a:ext>
            </a:extLst>
          </p:cNvPr>
          <p:cNvSpPr>
            <a:spLocks noGrp="1"/>
          </p:cNvSpPr>
          <p:nvPr>
            <p:ph idx="1"/>
          </p:nvPr>
        </p:nvSpPr>
        <p:spPr>
          <a:xfrm>
            <a:off x="494522" y="597159"/>
            <a:ext cx="10859278" cy="5579804"/>
          </a:xfrm>
        </p:spPr>
        <p:txBody>
          <a:bodyPr>
            <a:normAutofit fontScale="92500"/>
          </a:bodyPr>
          <a:lstStyle/>
          <a:p>
            <a:pPr algn="l">
              <a:buFont typeface="+mj-lt"/>
              <a:buAutoNum type="arabicPeriod"/>
            </a:pPr>
            <a:r>
              <a:rPr lang="en-US" b="1" i="0" dirty="0">
                <a:solidFill>
                  <a:srgbClr val="374151"/>
                </a:solidFill>
                <a:effectLst/>
                <a:latin typeface="Söhne"/>
              </a:rPr>
              <a:t>Nasal Cavity: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nasal cavity is located above the oral cavity and is connected to the nose. It allows air to pass through the nose during the production of nasal sounds.</a:t>
            </a:r>
          </a:p>
          <a:p>
            <a:pPr algn="l">
              <a:buFont typeface="+mj-lt"/>
              <a:buAutoNum type="arabicPeriod"/>
            </a:pPr>
            <a:r>
              <a:rPr lang="en-US" b="1" i="0" dirty="0">
                <a:solidFill>
                  <a:srgbClr val="374151"/>
                </a:solidFill>
                <a:effectLst/>
                <a:latin typeface="Söhne"/>
              </a:rPr>
              <a:t>Velum (Soft Palate):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velum is the soft part of the palate at the back of the roof of the mouth. It can be raised or lowered to control the passage of air through the oral and nasal cavities. When the velum is raised, the oral cavity is closed off from the nasal cavity, producing non-nasal sounds. When the velum is lowered, air can pass through the nasal cavity, producing nasal sounds.</a:t>
            </a:r>
          </a:p>
          <a:p>
            <a:pPr algn="l">
              <a:buFont typeface="+mj-lt"/>
              <a:buAutoNum type="arabicPeriod"/>
            </a:pPr>
            <a:r>
              <a:rPr lang="en-US" b="1" i="0" dirty="0">
                <a:solidFill>
                  <a:srgbClr val="374151"/>
                </a:solidFill>
                <a:effectLst/>
                <a:latin typeface="Söhne"/>
              </a:rPr>
              <a:t>Hard Palate: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hard palate is the bony front part of the roof of the mouth. It provides a surface against which the tongue can articulate certain sounds.</a:t>
            </a:r>
          </a:p>
          <a:p>
            <a:pPr algn="l">
              <a:buFont typeface="+mj-lt"/>
              <a:buAutoNum type="arabicPeriod"/>
            </a:pPr>
            <a:r>
              <a:rPr lang="en-US" b="1" i="0" dirty="0">
                <a:solidFill>
                  <a:srgbClr val="374151"/>
                </a:solidFill>
                <a:effectLst/>
                <a:latin typeface="Söhne"/>
              </a:rPr>
              <a:t>Tongue: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tongue is a highly flexible muscle that plays a central role in speech production. It can move in various directions and contact different parts of the oral cavity, contributing to the articulation of different speech sounds.</a:t>
            </a:r>
          </a:p>
          <a:p>
            <a:pPr algn="l">
              <a:buFont typeface="+mj-lt"/>
              <a:buAutoNum type="arabicPeriod"/>
            </a:pPr>
            <a:r>
              <a:rPr lang="en-US" b="1" i="0" dirty="0">
                <a:solidFill>
                  <a:srgbClr val="374151"/>
                </a:solidFill>
                <a:effectLst/>
                <a:latin typeface="Söhne"/>
              </a:rPr>
              <a:t>Teeth:</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teeth play a role in the production of some speech sounds by influencing the airflow and tongue placement.</a:t>
            </a:r>
          </a:p>
          <a:p>
            <a:pPr algn="l">
              <a:buFont typeface="+mj-lt"/>
              <a:buAutoNum type="arabicPeriod"/>
            </a:pPr>
            <a:r>
              <a:rPr lang="en-US" b="1" i="0" dirty="0">
                <a:solidFill>
                  <a:srgbClr val="374151"/>
                </a:solidFill>
                <a:effectLst/>
                <a:latin typeface="Söhne"/>
              </a:rPr>
              <a:t>Lips: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lips are important for shaping certain speech sounds, especially bilabial sounds where both lips come together.</a:t>
            </a:r>
          </a:p>
          <a:p>
            <a:endParaRPr lang="en-IN" dirty="0"/>
          </a:p>
        </p:txBody>
      </p:sp>
    </p:spTree>
    <p:extLst>
      <p:ext uri="{BB962C8B-B14F-4D97-AF65-F5344CB8AC3E}">
        <p14:creationId xmlns:p14="http://schemas.microsoft.com/office/powerpoint/2010/main" val="1932467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51AA-8374-FBBA-39EB-F398265020CC}"/>
              </a:ext>
            </a:extLst>
          </p:cNvPr>
          <p:cNvSpPr>
            <a:spLocks noGrp="1"/>
          </p:cNvSpPr>
          <p:nvPr>
            <p:ph type="title"/>
          </p:nvPr>
        </p:nvSpPr>
        <p:spPr/>
        <p:txBody>
          <a:bodyPr/>
          <a:lstStyle/>
          <a:p>
            <a:r>
              <a:rPr lang="en-IN" dirty="0">
                <a:solidFill>
                  <a:srgbClr val="FF0000"/>
                </a:solidFill>
              </a:rPr>
              <a:t>Phonetic </a:t>
            </a:r>
            <a:r>
              <a:rPr lang="en-IN" dirty="0" err="1">
                <a:solidFill>
                  <a:srgbClr val="FF0000"/>
                </a:solidFill>
              </a:rPr>
              <a:t>trancirpication</a:t>
            </a:r>
            <a:r>
              <a:rPr lang="en-IN" dirty="0">
                <a:solidFill>
                  <a:srgbClr val="FF0000"/>
                </a:solidFill>
              </a:rPr>
              <a:t>:</a:t>
            </a:r>
          </a:p>
        </p:txBody>
      </p:sp>
      <p:sp>
        <p:nvSpPr>
          <p:cNvPr id="3" name="Content Placeholder 2">
            <a:extLst>
              <a:ext uri="{FF2B5EF4-FFF2-40B4-BE49-F238E27FC236}">
                <a16:creationId xmlns:a16="http://schemas.microsoft.com/office/drawing/2014/main" id="{F2696BB3-1737-F3D1-9E8B-40BEC3D3D41C}"/>
              </a:ext>
            </a:extLst>
          </p:cNvPr>
          <p:cNvSpPr>
            <a:spLocks noGrp="1"/>
          </p:cNvSpPr>
          <p:nvPr>
            <p:ph idx="1"/>
          </p:nvPr>
        </p:nvSpPr>
        <p:spPr/>
        <p:txBody>
          <a:bodyPr/>
          <a:lstStyle/>
          <a:p>
            <a:pPr algn="l"/>
            <a:r>
              <a:rPr lang="en-US" b="0" i="0" dirty="0">
                <a:solidFill>
                  <a:srgbClr val="374151"/>
                </a:solidFill>
                <a:effectLst/>
                <a:latin typeface="Söhne"/>
              </a:rPr>
              <a:t>It seems like you might have meant "phonetic transcription." Phonetic transcription is a way of representing spoken language through written symbols. These symbols capture the sounds of speech and are designed to accurately reflect the pronunciation of words. Phonetic transcriptions can be useful for linguists, language learners, and in various other linguistic and language-related fields.</a:t>
            </a:r>
          </a:p>
          <a:p>
            <a:pPr algn="l"/>
            <a:r>
              <a:rPr lang="en-US" b="0" i="0" dirty="0">
                <a:solidFill>
                  <a:srgbClr val="374151"/>
                </a:solidFill>
                <a:effectLst/>
                <a:latin typeface="Söhne"/>
              </a:rPr>
              <a:t>If you were referring to something else with "phonetic transpiration," please provide more context or clarify, and I'll do my best to assist you.</a:t>
            </a:r>
          </a:p>
        </p:txBody>
      </p:sp>
    </p:spTree>
    <p:extLst>
      <p:ext uri="{BB962C8B-B14F-4D97-AF65-F5344CB8AC3E}">
        <p14:creationId xmlns:p14="http://schemas.microsoft.com/office/powerpoint/2010/main" val="3466602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E3D5-10CC-AADA-A2F4-81454F2EDE37}"/>
              </a:ext>
            </a:extLst>
          </p:cNvPr>
          <p:cNvSpPr>
            <a:spLocks noGrp="1"/>
          </p:cNvSpPr>
          <p:nvPr>
            <p:ph type="title"/>
          </p:nvPr>
        </p:nvSpPr>
        <p:spPr/>
        <p:txBody>
          <a:bodyPr/>
          <a:lstStyle/>
          <a:p>
            <a:r>
              <a:rPr lang="en-IN" dirty="0">
                <a:solidFill>
                  <a:srgbClr val="FF0000"/>
                </a:solidFill>
              </a:rPr>
              <a:t>Basics of </a:t>
            </a:r>
            <a:r>
              <a:rPr lang="en-IN" dirty="0" err="1">
                <a:solidFill>
                  <a:srgbClr val="FF0000"/>
                </a:solidFill>
              </a:rPr>
              <a:t>intovation</a:t>
            </a:r>
            <a:endParaRPr lang="en-IN" dirty="0">
              <a:solidFill>
                <a:srgbClr val="FF0000"/>
              </a:solidFill>
            </a:endParaRPr>
          </a:p>
        </p:txBody>
      </p:sp>
      <p:sp>
        <p:nvSpPr>
          <p:cNvPr id="3" name="Content Placeholder 2">
            <a:extLst>
              <a:ext uri="{FF2B5EF4-FFF2-40B4-BE49-F238E27FC236}">
                <a16:creationId xmlns:a16="http://schemas.microsoft.com/office/drawing/2014/main" id="{FAE1812B-E13D-C59D-25E7-53D42CB22098}"/>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Intonation is the variation of pitch when speaking, and it plays a crucial role in conveying meaning and nuance in spoken language. Here are some basics of intonation:</a:t>
            </a:r>
          </a:p>
          <a:p>
            <a:pPr algn="l">
              <a:buFont typeface="+mj-lt"/>
              <a:buAutoNum type="arabicPeriod"/>
            </a:pPr>
            <a:r>
              <a:rPr lang="en-US" b="1" i="0" dirty="0">
                <a:solidFill>
                  <a:srgbClr val="374151"/>
                </a:solidFill>
                <a:effectLst/>
                <a:latin typeface="Söhne"/>
              </a:rPr>
              <a:t>Pitch Patterns:</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Rising Intonation:</a:t>
            </a:r>
            <a:r>
              <a:rPr lang="en-US" b="0" i="0" dirty="0">
                <a:solidFill>
                  <a:srgbClr val="374151"/>
                </a:solidFill>
                <a:effectLst/>
                <a:latin typeface="Söhne"/>
              </a:rPr>
              <a:t> The pitch of the voice rises towards the end of a phrase. It is often used in questions, indicating that more information or confirmation is expected.</a:t>
            </a:r>
          </a:p>
          <a:p>
            <a:pPr marL="742950" lvl="1" indent="-285750" algn="l">
              <a:buFont typeface="+mj-lt"/>
              <a:buAutoNum type="arabicPeriod"/>
            </a:pPr>
            <a:r>
              <a:rPr lang="en-US" b="1" i="0" dirty="0">
                <a:solidFill>
                  <a:srgbClr val="374151"/>
                </a:solidFill>
                <a:effectLst/>
                <a:latin typeface="Söhne"/>
              </a:rPr>
              <a:t>Falling Intonation:</a:t>
            </a:r>
            <a:r>
              <a:rPr lang="en-US" b="0" i="0" dirty="0">
                <a:solidFill>
                  <a:srgbClr val="374151"/>
                </a:solidFill>
                <a:effectLst/>
                <a:latin typeface="Söhne"/>
              </a:rPr>
              <a:t> The pitch of the voice falls towards the end of a phrase. It is common in statements, where the speaker is making a declarative statement.</a:t>
            </a:r>
          </a:p>
          <a:p>
            <a:pPr algn="l">
              <a:buFont typeface="+mj-lt"/>
              <a:buAutoNum type="arabicPeriod"/>
            </a:pPr>
            <a:r>
              <a:rPr lang="en-US" b="1" i="0" dirty="0">
                <a:solidFill>
                  <a:srgbClr val="374151"/>
                </a:solidFill>
                <a:effectLst/>
                <a:latin typeface="Söhne"/>
              </a:rPr>
              <a:t>Functions of Intonation: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Question Intonation:</a:t>
            </a:r>
            <a:r>
              <a:rPr lang="en-US" b="0" i="0" dirty="0">
                <a:solidFill>
                  <a:srgbClr val="374151"/>
                </a:solidFill>
                <a:effectLst/>
                <a:latin typeface="Söhne"/>
              </a:rPr>
              <a:t> Rising intonation is commonly used in yes/no questions. For example, "Are you coming?"</a:t>
            </a:r>
          </a:p>
          <a:p>
            <a:pPr marL="742950" lvl="1" indent="-285750" algn="l">
              <a:buFont typeface="+mj-lt"/>
              <a:buAutoNum type="arabicPeriod"/>
            </a:pPr>
            <a:r>
              <a:rPr lang="en-US" b="1" i="0" dirty="0">
                <a:solidFill>
                  <a:srgbClr val="374151"/>
                </a:solidFill>
                <a:effectLst/>
                <a:latin typeface="Söhne"/>
              </a:rPr>
              <a:t>Statement Intonation:</a:t>
            </a:r>
            <a:r>
              <a:rPr lang="en-US" b="0" i="0" dirty="0">
                <a:solidFill>
                  <a:srgbClr val="374151"/>
                </a:solidFill>
                <a:effectLst/>
                <a:latin typeface="Söhne"/>
              </a:rPr>
              <a:t> Falling intonation is typical in declarative statements. For example, "I am going to the store."</a:t>
            </a:r>
          </a:p>
          <a:p>
            <a:pPr marL="742950" lvl="1" indent="-285750" algn="l">
              <a:buFont typeface="+mj-lt"/>
              <a:buAutoNum type="arabicPeriod"/>
            </a:pPr>
            <a:r>
              <a:rPr lang="en-US" b="1" i="0" dirty="0">
                <a:solidFill>
                  <a:srgbClr val="374151"/>
                </a:solidFill>
                <a:effectLst/>
                <a:latin typeface="Söhne"/>
              </a:rPr>
              <a:t>Command Intonation:</a:t>
            </a:r>
            <a:r>
              <a:rPr lang="en-US" b="0" i="0" dirty="0">
                <a:solidFill>
                  <a:srgbClr val="374151"/>
                </a:solidFill>
                <a:effectLst/>
                <a:latin typeface="Söhne"/>
              </a:rPr>
              <a:t> A command might have a falling or rising-falling intonation, depending on the speaker's intention. For instance, "Close the door."</a:t>
            </a:r>
          </a:p>
          <a:p>
            <a:endParaRPr lang="en-IN" dirty="0"/>
          </a:p>
        </p:txBody>
      </p:sp>
    </p:spTree>
    <p:extLst>
      <p:ext uri="{BB962C8B-B14F-4D97-AF65-F5344CB8AC3E}">
        <p14:creationId xmlns:p14="http://schemas.microsoft.com/office/powerpoint/2010/main" val="271914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C3496-90DB-1C6F-F7C5-4B04EDB4467C}"/>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374151"/>
                </a:solidFill>
                <a:effectLst/>
                <a:latin typeface="Söhne"/>
              </a:rPr>
              <a:t>Emphasis and Contrast: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Intonation can be used to emphasize certain words in a sentence, altering the meaning or focus. For example:</a:t>
            </a:r>
          </a:p>
          <a:p>
            <a:pPr marL="1143000" lvl="2" indent="-228600" algn="l">
              <a:buFont typeface="+mj-lt"/>
              <a:buAutoNum type="arabicPeriod"/>
            </a:pPr>
            <a:r>
              <a:rPr lang="en-US" b="0" i="0" dirty="0">
                <a:solidFill>
                  <a:srgbClr val="374151"/>
                </a:solidFill>
                <a:effectLst/>
                <a:latin typeface="Söhne"/>
              </a:rPr>
              <a:t>"I didn't say he stole the money" (Someone else said it).</a:t>
            </a:r>
          </a:p>
          <a:p>
            <a:pPr marL="1143000" lvl="2" indent="-228600" algn="l">
              <a:buFont typeface="+mj-lt"/>
              <a:buAutoNum type="arabicPeriod"/>
            </a:pPr>
            <a:r>
              <a:rPr lang="en-US" b="0" i="0" dirty="0">
                <a:solidFill>
                  <a:srgbClr val="374151"/>
                </a:solidFill>
                <a:effectLst/>
                <a:latin typeface="Söhne"/>
              </a:rPr>
              <a:t>"I didn't say he stole the money" (He might have done something else).</a:t>
            </a:r>
          </a:p>
          <a:p>
            <a:pPr algn="l">
              <a:buFont typeface="+mj-lt"/>
              <a:buAutoNum type="arabicPeriod"/>
            </a:pPr>
            <a:r>
              <a:rPr lang="en-US" b="1" i="0" dirty="0">
                <a:solidFill>
                  <a:srgbClr val="374151"/>
                </a:solidFill>
                <a:effectLst/>
                <a:latin typeface="Söhne"/>
              </a:rPr>
              <a:t>Lists and Continuation: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When listing items or ideas, there is often a rising intonation until the final item, which typically has a falling intonation. For example, "I need eggs, milk, and bread."</a:t>
            </a:r>
          </a:p>
          <a:p>
            <a:pPr algn="l">
              <a:buFont typeface="+mj-lt"/>
              <a:buAutoNum type="arabicPeriod"/>
            </a:pPr>
            <a:r>
              <a:rPr lang="en-US" b="1" i="0" dirty="0">
                <a:solidFill>
                  <a:srgbClr val="374151"/>
                </a:solidFill>
                <a:effectLst/>
                <a:latin typeface="Söhne"/>
              </a:rPr>
              <a:t>Emotional Expression: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Intonation can convey a range of emotions, including excitement, surprise, boredom, or irritation. The pitch and rhythm of speech often change based on the speaker's emotional state.</a:t>
            </a:r>
          </a:p>
          <a:p>
            <a:pPr algn="l">
              <a:buFont typeface="+mj-lt"/>
              <a:buAutoNum type="arabicPeriod"/>
            </a:pPr>
            <a:r>
              <a:rPr lang="en-US" b="1" i="0" dirty="0">
                <a:solidFill>
                  <a:srgbClr val="374151"/>
                </a:solidFill>
                <a:effectLst/>
                <a:latin typeface="Söhne"/>
              </a:rPr>
              <a:t>Cultural and Regional Variations: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Intonation patterns can vary across languages and regions. Different cultures and linguistic communities may have distinct intonation norms and variations.</a:t>
            </a:r>
          </a:p>
          <a:p>
            <a:pPr algn="l">
              <a:buFont typeface="+mj-lt"/>
              <a:buAutoNum type="arabicPeriod"/>
            </a:pPr>
            <a:r>
              <a:rPr lang="en-US" b="1" i="0" dirty="0">
                <a:solidFill>
                  <a:srgbClr val="374151"/>
                </a:solidFill>
                <a:effectLst/>
                <a:latin typeface="Söhne"/>
              </a:rPr>
              <a:t>Neutral Tone: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 some cases, such as in neutral statements, there may not be a significant rise or fall in pitch at the end of a sentence.</a:t>
            </a:r>
          </a:p>
          <a:p>
            <a:endParaRPr lang="en-IN" dirty="0"/>
          </a:p>
        </p:txBody>
      </p:sp>
    </p:spTree>
    <p:extLst>
      <p:ext uri="{BB962C8B-B14F-4D97-AF65-F5344CB8AC3E}">
        <p14:creationId xmlns:p14="http://schemas.microsoft.com/office/powerpoint/2010/main" val="135694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CB3EE-FD69-AE80-8492-FA18B9C7A843}"/>
              </a:ext>
            </a:extLst>
          </p:cNvPr>
          <p:cNvSpPr>
            <a:spLocks noGrp="1"/>
          </p:cNvSpPr>
          <p:nvPr>
            <p:ph idx="1"/>
          </p:nvPr>
        </p:nvSpPr>
        <p:spPr/>
        <p:txBody>
          <a:bodyPr>
            <a:normAutofit/>
          </a:bodyPr>
          <a:lstStyle/>
          <a:p>
            <a:pPr marL="0" indent="0" algn="ctr">
              <a:lnSpc>
                <a:spcPct val="300000"/>
              </a:lnSpc>
              <a:buNone/>
            </a:pPr>
            <a:r>
              <a:rPr lang="en-IN" sz="6600" b="1"/>
              <a:t>Thank you</a:t>
            </a:r>
          </a:p>
          <a:p>
            <a:pPr marL="0" indent="0" algn="ctr">
              <a:buNone/>
            </a:pPr>
            <a:endParaRPr lang="en-IN" sz="6600" b="1" dirty="0"/>
          </a:p>
        </p:txBody>
      </p:sp>
    </p:spTree>
    <p:extLst>
      <p:ext uri="{BB962C8B-B14F-4D97-AF65-F5344CB8AC3E}">
        <p14:creationId xmlns:p14="http://schemas.microsoft.com/office/powerpoint/2010/main" val="113427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29E4-D0BB-6836-1EDE-D3CD36EDA226}"/>
              </a:ext>
            </a:extLst>
          </p:cNvPr>
          <p:cNvSpPr>
            <a:spLocks noGrp="1"/>
          </p:cNvSpPr>
          <p:nvPr>
            <p:ph type="title"/>
          </p:nvPr>
        </p:nvSpPr>
        <p:spPr/>
        <p:txBody>
          <a:bodyPr/>
          <a:lstStyle/>
          <a:p>
            <a:r>
              <a:rPr lang="en-IN" dirty="0">
                <a:solidFill>
                  <a:srgbClr val="FF0000"/>
                </a:solidFill>
              </a:rPr>
              <a:t>Introduction to phonetics:</a:t>
            </a:r>
          </a:p>
        </p:txBody>
      </p:sp>
      <p:sp>
        <p:nvSpPr>
          <p:cNvPr id="3" name="Content Placeholder 2">
            <a:extLst>
              <a:ext uri="{FF2B5EF4-FFF2-40B4-BE49-F238E27FC236}">
                <a16:creationId xmlns:a16="http://schemas.microsoft.com/office/drawing/2014/main" id="{B784AE3E-9A6F-F568-072E-7E6FC9F7666D}"/>
              </a:ext>
            </a:extLst>
          </p:cNvPr>
          <p:cNvSpPr>
            <a:spLocks noGrp="1"/>
          </p:cNvSpPr>
          <p:nvPr>
            <p:ph idx="1"/>
          </p:nvPr>
        </p:nvSpPr>
        <p:spPr/>
        <p:txBody>
          <a:bodyPr>
            <a:normAutofit/>
          </a:bodyPr>
          <a:lstStyle/>
          <a:p>
            <a:r>
              <a:rPr lang="en-US" b="0" i="0" dirty="0">
                <a:solidFill>
                  <a:srgbClr val="374151"/>
                </a:solidFill>
                <a:effectLst/>
                <a:latin typeface="Söhne"/>
              </a:rPr>
              <a:t>Phonetics is the branch of linguistics that deals with the study of the sounds of human speech. Phonetics is essential for understanding how sounds are produced, transmitted, and perceived in spoken language.</a:t>
            </a:r>
          </a:p>
          <a:p>
            <a:pPr algn="l"/>
            <a:r>
              <a:rPr lang="en-US" b="0" i="0" dirty="0">
                <a:solidFill>
                  <a:srgbClr val="374151"/>
                </a:solidFill>
                <a:effectLst/>
                <a:latin typeface="Söhne"/>
              </a:rPr>
              <a:t>There are three main branches of phonetics:</a:t>
            </a:r>
          </a:p>
          <a:p>
            <a:pPr algn="l">
              <a:buFont typeface="+mj-lt"/>
              <a:buAutoNum type="arabicPeriod"/>
            </a:pPr>
            <a:r>
              <a:rPr lang="en-US" b="1" i="0" dirty="0">
                <a:solidFill>
                  <a:srgbClr val="374151"/>
                </a:solidFill>
                <a:effectLst/>
                <a:latin typeface="Söhne"/>
              </a:rPr>
              <a:t>Articulatory Phonetics: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Focuses on the physiological aspects of speech sounds.</a:t>
            </a:r>
          </a:p>
          <a:p>
            <a:pPr marL="742950" lvl="1" indent="-285750" algn="l">
              <a:buFont typeface="+mj-lt"/>
              <a:buAutoNum type="arabicPeriod"/>
            </a:pPr>
            <a:r>
              <a:rPr lang="en-US" b="0" i="0" dirty="0">
                <a:solidFill>
                  <a:srgbClr val="374151"/>
                </a:solidFill>
                <a:effectLst/>
                <a:latin typeface="Söhne"/>
              </a:rPr>
              <a:t>Examines how speech sounds are produced by the articulators, such as the tongue, lips, vocal cords, and other speech organs.</a:t>
            </a:r>
          </a:p>
          <a:p>
            <a:pPr marL="742950" lvl="1" indent="-285750" algn="l">
              <a:buFont typeface="+mj-lt"/>
              <a:buAutoNum type="arabicPeriod"/>
            </a:pPr>
            <a:r>
              <a:rPr lang="en-US" b="0" i="0" dirty="0">
                <a:solidFill>
                  <a:srgbClr val="374151"/>
                </a:solidFill>
                <a:effectLst/>
                <a:latin typeface="Söhne"/>
              </a:rPr>
              <a:t>Describes the movements and positions of these articulators during speech.</a:t>
            </a:r>
          </a:p>
          <a:p>
            <a:endParaRPr lang="en-IN" dirty="0"/>
          </a:p>
        </p:txBody>
      </p:sp>
    </p:spTree>
    <p:extLst>
      <p:ext uri="{BB962C8B-B14F-4D97-AF65-F5344CB8AC3E}">
        <p14:creationId xmlns:p14="http://schemas.microsoft.com/office/powerpoint/2010/main" val="309587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08A4A-A85F-9DA2-F43D-9C78E9215D2F}"/>
              </a:ext>
            </a:extLst>
          </p:cNvPr>
          <p:cNvSpPr>
            <a:spLocks noGrp="1"/>
          </p:cNvSpPr>
          <p:nvPr>
            <p:ph idx="1"/>
          </p:nvPr>
        </p:nvSpPr>
        <p:spPr/>
        <p:txBody>
          <a:bodyPr>
            <a:normAutofit/>
          </a:bodyPr>
          <a:lstStyle/>
          <a:p>
            <a:pPr marL="0" indent="0" algn="l">
              <a:buNone/>
            </a:pPr>
            <a:r>
              <a:rPr lang="en-US" b="1" i="0" dirty="0">
                <a:solidFill>
                  <a:srgbClr val="374151"/>
                </a:solidFill>
                <a:effectLst/>
                <a:latin typeface="Söhne"/>
              </a:rPr>
              <a:t>Acoustic Phonetics: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Investigates the physical properties of speech sounds as they travel through the air.</a:t>
            </a:r>
          </a:p>
          <a:p>
            <a:pPr algn="l">
              <a:buFont typeface="Arial" panose="020B0604020202020204" pitchFamily="34" charset="0"/>
              <a:buChar char="•"/>
            </a:pPr>
            <a:r>
              <a:rPr lang="en-US" b="0" i="0" dirty="0">
                <a:solidFill>
                  <a:srgbClr val="374151"/>
                </a:solidFill>
                <a:effectLst/>
                <a:latin typeface="Söhne"/>
              </a:rPr>
              <a:t>Analyzes the sound waves produced during speech and how they are transmitted, including aspects such as frequency, amplitude, and duration.</a:t>
            </a:r>
          </a:p>
          <a:p>
            <a:pPr algn="l">
              <a:buFont typeface="Arial" panose="020B0604020202020204" pitchFamily="34" charset="0"/>
              <a:buChar char="•"/>
            </a:pPr>
            <a:r>
              <a:rPr lang="en-US" b="0" i="0" dirty="0">
                <a:solidFill>
                  <a:srgbClr val="374151"/>
                </a:solidFill>
                <a:effectLst/>
                <a:latin typeface="Söhne"/>
              </a:rPr>
              <a:t>Utilizes technology such as spectrograms to visually represent speech sounds.</a:t>
            </a:r>
          </a:p>
          <a:p>
            <a:pPr marL="0" indent="0">
              <a:buNone/>
            </a:pPr>
            <a:endParaRPr lang="en-IN" dirty="0"/>
          </a:p>
        </p:txBody>
      </p:sp>
    </p:spTree>
    <p:extLst>
      <p:ext uri="{BB962C8B-B14F-4D97-AF65-F5344CB8AC3E}">
        <p14:creationId xmlns:p14="http://schemas.microsoft.com/office/powerpoint/2010/main" val="2329659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6A7EC2-1A2E-A888-9B76-375E446A4070}"/>
              </a:ext>
            </a:extLst>
          </p:cNvPr>
          <p:cNvSpPr>
            <a:spLocks noGrp="1"/>
          </p:cNvSpPr>
          <p:nvPr>
            <p:ph idx="1"/>
          </p:nvPr>
        </p:nvSpPr>
        <p:spPr/>
        <p:txBody>
          <a:bodyPr/>
          <a:lstStyle/>
          <a:p>
            <a:pPr marL="0" indent="0" algn="l">
              <a:buNone/>
            </a:pPr>
            <a:r>
              <a:rPr lang="en-US" b="1" i="0" dirty="0">
                <a:solidFill>
                  <a:srgbClr val="374151"/>
                </a:solidFill>
                <a:effectLst/>
                <a:latin typeface="Söhne"/>
              </a:rPr>
              <a:t>Auditory Phonetics: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Focuses on the perception of speech sounds by the human ear and brain.</a:t>
            </a:r>
          </a:p>
          <a:p>
            <a:pPr algn="l">
              <a:buFont typeface="Arial" panose="020B0604020202020204" pitchFamily="34" charset="0"/>
              <a:buChar char="•"/>
            </a:pPr>
            <a:r>
              <a:rPr lang="en-US" b="0" i="0" dirty="0">
                <a:solidFill>
                  <a:srgbClr val="374151"/>
                </a:solidFill>
                <a:effectLst/>
                <a:latin typeface="Söhne"/>
              </a:rPr>
              <a:t>Examines how the ear processes sound waves and how the brain interprets these signals as speech.</a:t>
            </a:r>
          </a:p>
          <a:p>
            <a:pPr algn="l">
              <a:buFont typeface="Arial" panose="020B0604020202020204" pitchFamily="34" charset="0"/>
              <a:buChar char="•"/>
            </a:pPr>
            <a:r>
              <a:rPr lang="en-US" b="0" i="0" dirty="0">
                <a:solidFill>
                  <a:srgbClr val="374151"/>
                </a:solidFill>
                <a:effectLst/>
                <a:latin typeface="Söhne"/>
              </a:rPr>
              <a:t>Studies aspects of hearing, auditory discrimination, and the psychological aspects of speech perception.</a:t>
            </a:r>
          </a:p>
          <a:p>
            <a:pPr marL="0" indent="0">
              <a:buNone/>
            </a:pPr>
            <a:endParaRPr lang="en-IN" dirty="0"/>
          </a:p>
        </p:txBody>
      </p:sp>
    </p:spTree>
    <p:extLst>
      <p:ext uri="{BB962C8B-B14F-4D97-AF65-F5344CB8AC3E}">
        <p14:creationId xmlns:p14="http://schemas.microsoft.com/office/powerpoint/2010/main" val="208114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7DFCC-2CF6-14F4-EDA8-F158DAC9D6EC}"/>
              </a:ext>
            </a:extLst>
          </p:cNvPr>
          <p:cNvSpPr>
            <a:spLocks noGrp="1"/>
          </p:cNvSpPr>
          <p:nvPr>
            <p:ph type="title"/>
          </p:nvPr>
        </p:nvSpPr>
        <p:spPr/>
        <p:txBody>
          <a:bodyPr/>
          <a:lstStyle/>
          <a:p>
            <a:r>
              <a:rPr lang="en-IN" dirty="0" err="1">
                <a:solidFill>
                  <a:srgbClr val="FF0000"/>
                </a:solidFill>
              </a:rPr>
              <a:t>Consonents</a:t>
            </a:r>
            <a:r>
              <a:rPr lang="en-IN" dirty="0">
                <a:solidFill>
                  <a:srgbClr val="FF0000"/>
                </a:solidFill>
              </a:rPr>
              <a:t>:</a:t>
            </a:r>
          </a:p>
        </p:txBody>
      </p:sp>
      <p:sp>
        <p:nvSpPr>
          <p:cNvPr id="3" name="Content Placeholder 2">
            <a:extLst>
              <a:ext uri="{FF2B5EF4-FFF2-40B4-BE49-F238E27FC236}">
                <a16:creationId xmlns:a16="http://schemas.microsoft.com/office/drawing/2014/main" id="{DDDC364C-993F-99FD-17AC-E20FCCA54E3B}"/>
              </a:ext>
            </a:extLst>
          </p:cNvPr>
          <p:cNvSpPr>
            <a:spLocks noGrp="1"/>
          </p:cNvSpPr>
          <p:nvPr>
            <p:ph idx="1"/>
          </p:nvPr>
        </p:nvSpPr>
        <p:spPr/>
        <p:txBody>
          <a:bodyPr/>
          <a:lstStyle/>
          <a:p>
            <a:r>
              <a:rPr lang="en-US" b="0" i="0" dirty="0">
                <a:solidFill>
                  <a:srgbClr val="374151"/>
                </a:solidFill>
                <a:effectLst/>
                <a:latin typeface="Söhne"/>
              </a:rPr>
              <a:t>Consonants are speech sounds produced by obstructing or restricting the airflow in some way while speaking. consonants involve some degree of constriction or closure. Consonants can be classified based on various articulatory features, such as the place and manner of articulation.</a:t>
            </a:r>
          </a:p>
          <a:p>
            <a:r>
              <a:rPr lang="en-US" b="0" i="0" dirty="0">
                <a:solidFill>
                  <a:srgbClr val="374151"/>
                </a:solidFill>
                <a:effectLst/>
                <a:latin typeface="Söhne"/>
              </a:rPr>
              <a:t>Here's a brief overview of consonant classifications:</a:t>
            </a:r>
            <a:endParaRPr lang="en-IN" dirty="0"/>
          </a:p>
        </p:txBody>
      </p:sp>
    </p:spTree>
    <p:extLst>
      <p:ext uri="{BB962C8B-B14F-4D97-AF65-F5344CB8AC3E}">
        <p14:creationId xmlns:p14="http://schemas.microsoft.com/office/powerpoint/2010/main" val="115421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B9FD27-2CBF-BB17-2191-A58B317D22BF}"/>
              </a:ext>
            </a:extLst>
          </p:cNvPr>
          <p:cNvSpPr>
            <a:spLocks noGrp="1"/>
          </p:cNvSpPr>
          <p:nvPr>
            <p:ph idx="1"/>
          </p:nvPr>
        </p:nvSpPr>
        <p:spPr/>
        <p:txBody>
          <a:bodyPr>
            <a:normAutofit fontScale="40000" lnSpcReduction="20000"/>
          </a:bodyPr>
          <a:lstStyle/>
          <a:p>
            <a:pPr algn="l"/>
            <a:r>
              <a:rPr lang="en-US" b="1" i="0" dirty="0">
                <a:solidFill>
                  <a:srgbClr val="374151"/>
                </a:solidFill>
                <a:effectLst/>
                <a:latin typeface="Söhne"/>
              </a:rPr>
              <a:t>Place of Articulation:</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Bilabial:</a:t>
            </a:r>
            <a:r>
              <a:rPr lang="en-US" b="0" i="0" dirty="0">
                <a:solidFill>
                  <a:srgbClr val="374151"/>
                </a:solidFill>
                <a:effectLst/>
                <a:latin typeface="Söhne"/>
              </a:rPr>
              <a:t> Sounds produced by bringing both lips together.</a:t>
            </a:r>
          </a:p>
          <a:p>
            <a:pPr marL="742950" lvl="1" indent="-285750" algn="l">
              <a:buFont typeface="Arial" panose="020B0604020202020204" pitchFamily="34" charset="0"/>
              <a:buChar char="•"/>
            </a:pPr>
            <a:r>
              <a:rPr lang="en-US" b="0" i="0" dirty="0">
                <a:solidFill>
                  <a:srgbClr val="374151"/>
                </a:solidFill>
                <a:effectLst/>
                <a:latin typeface="Söhne"/>
              </a:rPr>
              <a:t>Example: /p/ (as in "pen"), /b/ (as in "bat").</a:t>
            </a:r>
          </a:p>
          <a:p>
            <a:pPr algn="l">
              <a:buFont typeface="Arial" panose="020B0604020202020204" pitchFamily="34" charset="0"/>
              <a:buChar char="•"/>
            </a:pPr>
            <a:r>
              <a:rPr lang="en-US" b="1" i="0" dirty="0">
                <a:solidFill>
                  <a:srgbClr val="374151"/>
                </a:solidFill>
                <a:effectLst/>
                <a:latin typeface="Söhne"/>
              </a:rPr>
              <a:t>Labiodental:</a:t>
            </a:r>
            <a:r>
              <a:rPr lang="en-US" b="0" i="0" dirty="0">
                <a:solidFill>
                  <a:srgbClr val="374151"/>
                </a:solidFill>
                <a:effectLst/>
                <a:latin typeface="Söhne"/>
              </a:rPr>
              <a:t> Sounds produced by bringing the bottom lip against the upper teeth.</a:t>
            </a:r>
          </a:p>
          <a:p>
            <a:pPr marL="742950" lvl="1" indent="-285750" algn="l">
              <a:buFont typeface="Arial" panose="020B0604020202020204" pitchFamily="34" charset="0"/>
              <a:buChar char="•"/>
            </a:pPr>
            <a:r>
              <a:rPr lang="en-US" b="0" i="0" dirty="0">
                <a:solidFill>
                  <a:srgbClr val="374151"/>
                </a:solidFill>
                <a:effectLst/>
                <a:latin typeface="Söhne"/>
              </a:rPr>
              <a:t>Example: /f/ (as in "fun"), /v/ (as in "van").</a:t>
            </a:r>
          </a:p>
          <a:p>
            <a:pPr algn="l">
              <a:buFont typeface="Arial" panose="020B0604020202020204" pitchFamily="34" charset="0"/>
              <a:buChar char="•"/>
            </a:pPr>
            <a:r>
              <a:rPr lang="en-US" b="1" i="0" dirty="0">
                <a:solidFill>
                  <a:srgbClr val="374151"/>
                </a:solidFill>
                <a:effectLst/>
                <a:latin typeface="Söhne"/>
              </a:rPr>
              <a:t>Interdental:</a:t>
            </a:r>
            <a:r>
              <a:rPr lang="en-US" b="0" i="0" dirty="0">
                <a:solidFill>
                  <a:srgbClr val="374151"/>
                </a:solidFill>
                <a:effectLst/>
                <a:latin typeface="Söhne"/>
              </a:rPr>
              <a:t> Sounds produced by placing the tongue between the teeth.</a:t>
            </a:r>
          </a:p>
          <a:p>
            <a:pPr marL="742950" lvl="1" indent="-285750" algn="l">
              <a:buFont typeface="Arial" panose="020B0604020202020204" pitchFamily="34" charset="0"/>
              <a:buChar char="•"/>
            </a:pPr>
            <a:r>
              <a:rPr lang="en-US" b="0" i="0" dirty="0">
                <a:solidFill>
                  <a:srgbClr val="374151"/>
                </a:solidFill>
                <a:effectLst/>
                <a:latin typeface="Söhne"/>
              </a:rPr>
              <a:t>Example: /θ/ (as in "think"), /ð/ (as in "this").</a:t>
            </a:r>
          </a:p>
          <a:p>
            <a:pPr algn="l">
              <a:buFont typeface="Arial" panose="020B0604020202020204" pitchFamily="34" charset="0"/>
              <a:buChar char="•"/>
            </a:pPr>
            <a:r>
              <a:rPr lang="en-US" b="1" i="0" dirty="0">
                <a:solidFill>
                  <a:srgbClr val="374151"/>
                </a:solidFill>
                <a:effectLst/>
                <a:latin typeface="Söhne"/>
              </a:rPr>
              <a:t>Alveolar:</a:t>
            </a:r>
            <a:r>
              <a:rPr lang="en-US" b="0" i="0" dirty="0">
                <a:solidFill>
                  <a:srgbClr val="374151"/>
                </a:solidFill>
                <a:effectLst/>
                <a:latin typeface="Söhne"/>
              </a:rPr>
              <a:t> Sounds produced by raising the tongue tip to the alveolar ridge.</a:t>
            </a:r>
          </a:p>
          <a:p>
            <a:pPr marL="742950" lvl="1" indent="-285750" algn="l">
              <a:buFont typeface="Arial" panose="020B0604020202020204" pitchFamily="34" charset="0"/>
              <a:buChar char="•"/>
            </a:pPr>
            <a:r>
              <a:rPr lang="en-US" b="0" i="0" dirty="0">
                <a:solidFill>
                  <a:srgbClr val="374151"/>
                </a:solidFill>
                <a:effectLst/>
                <a:latin typeface="Söhne"/>
              </a:rPr>
              <a:t>Example: /t/ (as in "top"), /d/ (as in "dog").</a:t>
            </a:r>
          </a:p>
          <a:p>
            <a:pPr algn="l">
              <a:buFont typeface="Arial" panose="020B0604020202020204" pitchFamily="34" charset="0"/>
              <a:buChar char="•"/>
            </a:pPr>
            <a:r>
              <a:rPr lang="en-US" b="1" i="0" dirty="0">
                <a:solidFill>
                  <a:srgbClr val="374151"/>
                </a:solidFill>
                <a:effectLst/>
                <a:latin typeface="Söhne"/>
              </a:rPr>
              <a:t>Post-alveolar:</a:t>
            </a:r>
            <a:r>
              <a:rPr lang="en-US" b="0" i="0" dirty="0">
                <a:solidFill>
                  <a:srgbClr val="374151"/>
                </a:solidFill>
                <a:effectLst/>
                <a:latin typeface="Söhne"/>
              </a:rPr>
              <a:t> Sounds produced by raising the tongue behind the alveolar ridge.</a:t>
            </a:r>
          </a:p>
          <a:p>
            <a:pPr marL="742950" lvl="1" indent="-285750" algn="l">
              <a:buFont typeface="Arial" panose="020B0604020202020204" pitchFamily="34" charset="0"/>
              <a:buChar char="•"/>
            </a:pPr>
            <a:r>
              <a:rPr lang="en-US" b="0" i="0" dirty="0">
                <a:solidFill>
                  <a:srgbClr val="374151"/>
                </a:solidFill>
                <a:effectLst/>
                <a:latin typeface="Söhne"/>
              </a:rPr>
              <a:t>Example: /ʃ/ (as in "she"), /ʒ/ (as in "measure").</a:t>
            </a:r>
          </a:p>
          <a:p>
            <a:pPr algn="l">
              <a:buFont typeface="Arial" panose="020B0604020202020204" pitchFamily="34" charset="0"/>
              <a:buChar char="•"/>
            </a:pPr>
            <a:r>
              <a:rPr lang="en-US" b="1" i="0" dirty="0">
                <a:solidFill>
                  <a:srgbClr val="374151"/>
                </a:solidFill>
                <a:effectLst/>
                <a:latin typeface="Söhne"/>
              </a:rPr>
              <a:t>Palatal:</a:t>
            </a:r>
            <a:r>
              <a:rPr lang="en-US" b="0" i="0" dirty="0">
                <a:solidFill>
                  <a:srgbClr val="374151"/>
                </a:solidFill>
                <a:effectLst/>
                <a:latin typeface="Söhne"/>
              </a:rPr>
              <a:t> Sounds produced by raising the tongue to the hard palate.</a:t>
            </a:r>
          </a:p>
          <a:p>
            <a:pPr marL="742950" lvl="1" indent="-285750" algn="l">
              <a:buFont typeface="Arial" panose="020B0604020202020204" pitchFamily="34" charset="0"/>
              <a:buChar char="•"/>
            </a:pPr>
            <a:r>
              <a:rPr lang="en-US" b="0" i="0" dirty="0">
                <a:solidFill>
                  <a:srgbClr val="374151"/>
                </a:solidFill>
                <a:effectLst/>
                <a:latin typeface="Söhne"/>
              </a:rPr>
              <a:t>Example: /j/ (as in "yes").</a:t>
            </a:r>
          </a:p>
          <a:p>
            <a:pPr algn="l">
              <a:buFont typeface="Arial" panose="020B0604020202020204" pitchFamily="34" charset="0"/>
              <a:buChar char="•"/>
            </a:pPr>
            <a:r>
              <a:rPr lang="en-US" b="1" i="0" dirty="0">
                <a:solidFill>
                  <a:srgbClr val="374151"/>
                </a:solidFill>
                <a:effectLst/>
                <a:latin typeface="Söhne"/>
              </a:rPr>
              <a:t>Velar:</a:t>
            </a:r>
            <a:r>
              <a:rPr lang="en-US" b="0" i="0" dirty="0">
                <a:solidFill>
                  <a:srgbClr val="374151"/>
                </a:solidFill>
                <a:effectLst/>
                <a:latin typeface="Söhne"/>
              </a:rPr>
              <a:t> Sounds produced by raising the back of the tongue to the soft palate (velum).</a:t>
            </a:r>
          </a:p>
          <a:p>
            <a:pPr marL="742950" lvl="1" indent="-285750" algn="l">
              <a:buFont typeface="Arial" panose="020B0604020202020204" pitchFamily="34" charset="0"/>
              <a:buChar char="•"/>
            </a:pPr>
            <a:r>
              <a:rPr lang="en-US" b="0" i="0" dirty="0">
                <a:solidFill>
                  <a:srgbClr val="374151"/>
                </a:solidFill>
                <a:effectLst/>
                <a:latin typeface="Söhne"/>
              </a:rPr>
              <a:t>Example: /k/ (as in "cat"), /g/ (as in "go").</a:t>
            </a:r>
          </a:p>
          <a:p>
            <a:pPr algn="l">
              <a:buFont typeface="Arial" panose="020B0604020202020204" pitchFamily="34" charset="0"/>
              <a:buChar char="•"/>
            </a:pPr>
            <a:r>
              <a:rPr lang="en-US" b="1" i="0" dirty="0">
                <a:solidFill>
                  <a:srgbClr val="374151"/>
                </a:solidFill>
                <a:effectLst/>
                <a:latin typeface="Söhne"/>
              </a:rPr>
              <a:t>Glottal:</a:t>
            </a:r>
            <a:r>
              <a:rPr lang="en-US" b="0" i="0" dirty="0">
                <a:solidFill>
                  <a:srgbClr val="374151"/>
                </a:solidFill>
                <a:effectLst/>
                <a:latin typeface="Söhne"/>
              </a:rPr>
              <a:t> Sounds produced by using the glottis (the space between the vocal cords).</a:t>
            </a:r>
          </a:p>
          <a:p>
            <a:pPr marL="742950" lvl="1" indent="-285750" algn="l">
              <a:buFont typeface="Arial" panose="020B0604020202020204" pitchFamily="34" charset="0"/>
              <a:buChar char="•"/>
            </a:pPr>
            <a:r>
              <a:rPr lang="en-US" b="0" i="0" dirty="0">
                <a:solidFill>
                  <a:srgbClr val="374151"/>
                </a:solidFill>
                <a:effectLst/>
                <a:latin typeface="Söhne"/>
              </a:rPr>
              <a:t>Example: /h/ (as in "hat").</a:t>
            </a:r>
          </a:p>
          <a:p>
            <a:endParaRPr lang="en-IN" dirty="0"/>
          </a:p>
        </p:txBody>
      </p:sp>
    </p:spTree>
    <p:extLst>
      <p:ext uri="{BB962C8B-B14F-4D97-AF65-F5344CB8AC3E}">
        <p14:creationId xmlns:p14="http://schemas.microsoft.com/office/powerpoint/2010/main" val="155725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59431D-A2D8-E33E-69DE-79F9B5270A1F}"/>
              </a:ext>
            </a:extLst>
          </p:cNvPr>
          <p:cNvSpPr>
            <a:spLocks noGrp="1"/>
          </p:cNvSpPr>
          <p:nvPr>
            <p:ph idx="1"/>
          </p:nvPr>
        </p:nvSpPr>
        <p:spPr/>
        <p:txBody>
          <a:bodyPr>
            <a:normAutofit fontScale="77500" lnSpcReduction="20000"/>
          </a:bodyPr>
          <a:lstStyle/>
          <a:p>
            <a:pPr marL="0" indent="0" algn="l">
              <a:buNone/>
            </a:pPr>
            <a:r>
              <a:rPr lang="en-US" b="1" i="0" dirty="0">
                <a:solidFill>
                  <a:srgbClr val="374151"/>
                </a:solidFill>
                <a:effectLst/>
                <a:latin typeface="Söhne"/>
              </a:rPr>
              <a:t>Manner of Articulation:</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Plosives (or Stops):</a:t>
            </a:r>
            <a:r>
              <a:rPr lang="en-US" b="0" i="0" dirty="0">
                <a:solidFill>
                  <a:srgbClr val="374151"/>
                </a:solidFill>
                <a:effectLst/>
                <a:latin typeface="Söhne"/>
              </a:rPr>
              <a:t> Complete closure of the oral cavity followed by a sudden release.</a:t>
            </a:r>
          </a:p>
          <a:p>
            <a:pPr marL="457200" lvl="1" indent="0" algn="l">
              <a:buNone/>
            </a:pPr>
            <a:r>
              <a:rPr lang="en-US" b="0" i="0" dirty="0">
                <a:solidFill>
                  <a:srgbClr val="374151"/>
                </a:solidFill>
                <a:effectLst/>
                <a:latin typeface="Söhne"/>
              </a:rPr>
              <a:t> Example: /p/, /b/, /t/, /d/, /k/, /g/.</a:t>
            </a:r>
          </a:p>
          <a:p>
            <a:pPr algn="l">
              <a:buFont typeface="Arial" panose="020B0604020202020204" pitchFamily="34" charset="0"/>
              <a:buChar char="•"/>
            </a:pPr>
            <a:r>
              <a:rPr lang="en-US" b="1" i="0" dirty="0">
                <a:solidFill>
                  <a:srgbClr val="374151"/>
                </a:solidFill>
                <a:effectLst/>
                <a:latin typeface="Söhne"/>
              </a:rPr>
              <a:t>Fricatives:</a:t>
            </a:r>
            <a:r>
              <a:rPr lang="en-US" b="0" i="0" dirty="0">
                <a:solidFill>
                  <a:srgbClr val="374151"/>
                </a:solidFill>
                <a:effectLst/>
                <a:latin typeface="Söhne"/>
              </a:rPr>
              <a:t> Partial closure causing friction in the airflow.</a:t>
            </a:r>
          </a:p>
          <a:p>
            <a:pPr marL="457200" lvl="1" indent="0" algn="l">
              <a:buNone/>
            </a:pPr>
            <a:r>
              <a:rPr lang="en-US" b="0" i="0" dirty="0">
                <a:solidFill>
                  <a:srgbClr val="374151"/>
                </a:solidFill>
                <a:effectLst/>
                <a:latin typeface="Söhne"/>
              </a:rPr>
              <a:t>Example: /f/, /v/, /s/, /z/, /ʃ/, /ʒ/.</a:t>
            </a:r>
          </a:p>
          <a:p>
            <a:pPr algn="l">
              <a:buFont typeface="Arial" panose="020B0604020202020204" pitchFamily="34" charset="0"/>
              <a:buChar char="•"/>
            </a:pPr>
            <a:r>
              <a:rPr lang="en-US" b="1" i="0" dirty="0">
                <a:solidFill>
                  <a:srgbClr val="374151"/>
                </a:solidFill>
                <a:effectLst/>
                <a:latin typeface="Söhne"/>
              </a:rPr>
              <a:t>Affricates:</a:t>
            </a:r>
            <a:r>
              <a:rPr lang="en-US" b="0" i="0" dirty="0">
                <a:solidFill>
                  <a:srgbClr val="374151"/>
                </a:solidFill>
                <a:effectLst/>
                <a:latin typeface="Söhne"/>
              </a:rPr>
              <a:t> A combination of plosive and fricative elements.</a:t>
            </a:r>
          </a:p>
          <a:p>
            <a:pPr marL="457200" lvl="1" indent="0" algn="l">
              <a:buNone/>
            </a:pPr>
            <a:r>
              <a:rPr lang="en-US" b="0" i="0" dirty="0">
                <a:solidFill>
                  <a:srgbClr val="374151"/>
                </a:solidFill>
                <a:effectLst/>
                <a:latin typeface="Söhne"/>
              </a:rPr>
              <a:t>Example: /</a:t>
            </a:r>
            <a:r>
              <a:rPr lang="en-US" b="0" i="0" dirty="0" err="1">
                <a:solidFill>
                  <a:srgbClr val="374151"/>
                </a:solidFill>
                <a:effectLst/>
                <a:latin typeface="Söhne"/>
              </a:rPr>
              <a:t>tʃ</a:t>
            </a:r>
            <a:r>
              <a:rPr lang="en-US" b="0" i="0" dirty="0">
                <a:solidFill>
                  <a:srgbClr val="374151"/>
                </a:solidFill>
                <a:effectLst/>
                <a:latin typeface="Söhne"/>
              </a:rPr>
              <a:t>/ (as in "chop"), /</a:t>
            </a:r>
            <a:r>
              <a:rPr lang="en-US" b="0" i="0" dirty="0" err="1">
                <a:solidFill>
                  <a:srgbClr val="374151"/>
                </a:solidFill>
                <a:effectLst/>
                <a:latin typeface="Söhne"/>
              </a:rPr>
              <a:t>dʒ</a:t>
            </a:r>
            <a:r>
              <a:rPr lang="en-US" b="0" i="0" dirty="0">
                <a:solidFill>
                  <a:srgbClr val="374151"/>
                </a:solidFill>
                <a:effectLst/>
                <a:latin typeface="Söhne"/>
              </a:rPr>
              <a:t>/ (as in "judge").</a:t>
            </a:r>
          </a:p>
          <a:p>
            <a:pPr algn="l">
              <a:buFont typeface="Arial" panose="020B0604020202020204" pitchFamily="34" charset="0"/>
              <a:buChar char="•"/>
            </a:pPr>
            <a:r>
              <a:rPr lang="en-US" b="1" i="0" dirty="0">
                <a:solidFill>
                  <a:srgbClr val="374151"/>
                </a:solidFill>
                <a:effectLst/>
                <a:latin typeface="Söhne"/>
              </a:rPr>
              <a:t>Nasals:</a:t>
            </a:r>
            <a:r>
              <a:rPr lang="en-US" b="0" i="0" dirty="0">
                <a:solidFill>
                  <a:srgbClr val="374151"/>
                </a:solidFill>
                <a:effectLst/>
                <a:latin typeface="Söhne"/>
              </a:rPr>
              <a:t> Airflow through the nasal cavity with a closed oral cavity.</a:t>
            </a:r>
          </a:p>
          <a:p>
            <a:pPr marL="457200" lvl="1" indent="0" algn="l">
              <a:buNone/>
            </a:pPr>
            <a:r>
              <a:rPr lang="en-US" b="0" i="0" dirty="0">
                <a:solidFill>
                  <a:srgbClr val="374151"/>
                </a:solidFill>
                <a:effectLst/>
                <a:latin typeface="Söhne"/>
              </a:rPr>
              <a:t>Example: /m/ (as in "man"), /n/ (as in "not"), /ŋ/ (as in "sing").</a:t>
            </a:r>
          </a:p>
          <a:p>
            <a:pPr algn="l">
              <a:buFont typeface="Arial" panose="020B0604020202020204" pitchFamily="34" charset="0"/>
              <a:buChar char="•"/>
            </a:pPr>
            <a:r>
              <a:rPr lang="en-US" b="1" i="0" dirty="0">
                <a:solidFill>
                  <a:srgbClr val="374151"/>
                </a:solidFill>
                <a:effectLst/>
                <a:latin typeface="Söhne"/>
              </a:rPr>
              <a:t>Liquids:</a:t>
            </a:r>
            <a:r>
              <a:rPr lang="en-US" b="0" i="0" dirty="0">
                <a:solidFill>
                  <a:srgbClr val="374151"/>
                </a:solidFill>
                <a:effectLst/>
                <a:latin typeface="Söhne"/>
              </a:rPr>
              <a:t> Partial closure allowing the airstream to move over the sides of the tongue.</a:t>
            </a:r>
          </a:p>
          <a:p>
            <a:pPr marL="457200" lvl="1" indent="0" algn="l">
              <a:buNone/>
            </a:pPr>
            <a:r>
              <a:rPr lang="en-US" b="0" i="0" dirty="0">
                <a:solidFill>
                  <a:srgbClr val="374151"/>
                </a:solidFill>
                <a:effectLst/>
                <a:latin typeface="Söhne"/>
              </a:rPr>
              <a:t>Example: /l/ (as in "let"), /r/ (as in "red").</a:t>
            </a:r>
          </a:p>
          <a:p>
            <a:pPr algn="l">
              <a:buFont typeface="Arial" panose="020B0604020202020204" pitchFamily="34" charset="0"/>
              <a:buChar char="•"/>
            </a:pPr>
            <a:r>
              <a:rPr lang="en-US" b="1" i="0" dirty="0">
                <a:solidFill>
                  <a:srgbClr val="374151"/>
                </a:solidFill>
                <a:effectLst/>
                <a:latin typeface="Söhne"/>
              </a:rPr>
              <a:t>Glides (or Semivowels):</a:t>
            </a:r>
            <a:r>
              <a:rPr lang="en-US" b="0" i="0" dirty="0">
                <a:solidFill>
                  <a:srgbClr val="374151"/>
                </a:solidFill>
                <a:effectLst/>
                <a:latin typeface="Söhne"/>
              </a:rPr>
              <a:t> Articulated with a slight constriction, resembling a quick transition between consonant and vowel.</a:t>
            </a:r>
          </a:p>
          <a:p>
            <a:pPr marL="457200" lvl="1" indent="0" algn="l">
              <a:buNone/>
            </a:pPr>
            <a:r>
              <a:rPr lang="en-US" b="0" i="0" dirty="0">
                <a:solidFill>
                  <a:srgbClr val="374151"/>
                </a:solidFill>
                <a:effectLst/>
                <a:latin typeface="Söhne"/>
              </a:rPr>
              <a:t>Example: /w/ (as in "wet"), /j/ (as in "yes").</a:t>
            </a:r>
          </a:p>
          <a:p>
            <a:endParaRPr lang="en-IN" dirty="0"/>
          </a:p>
        </p:txBody>
      </p:sp>
    </p:spTree>
    <p:extLst>
      <p:ext uri="{BB962C8B-B14F-4D97-AF65-F5344CB8AC3E}">
        <p14:creationId xmlns:p14="http://schemas.microsoft.com/office/powerpoint/2010/main" val="249164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6ECF-A6AD-385D-53D0-53442CE7506A}"/>
              </a:ext>
            </a:extLst>
          </p:cNvPr>
          <p:cNvSpPr>
            <a:spLocks noGrp="1"/>
          </p:cNvSpPr>
          <p:nvPr>
            <p:ph type="title"/>
          </p:nvPr>
        </p:nvSpPr>
        <p:spPr/>
        <p:txBody>
          <a:bodyPr/>
          <a:lstStyle/>
          <a:p>
            <a:r>
              <a:rPr lang="en-IN" dirty="0">
                <a:solidFill>
                  <a:srgbClr val="FF0000"/>
                </a:solidFill>
              </a:rPr>
              <a:t>Vowel:</a:t>
            </a:r>
          </a:p>
        </p:txBody>
      </p:sp>
      <p:sp>
        <p:nvSpPr>
          <p:cNvPr id="3" name="Content Placeholder 2">
            <a:extLst>
              <a:ext uri="{FF2B5EF4-FFF2-40B4-BE49-F238E27FC236}">
                <a16:creationId xmlns:a16="http://schemas.microsoft.com/office/drawing/2014/main" id="{00751C38-0B6B-7CCC-B702-AA172B462DAA}"/>
              </a:ext>
            </a:extLst>
          </p:cNvPr>
          <p:cNvSpPr>
            <a:spLocks noGrp="1"/>
          </p:cNvSpPr>
          <p:nvPr>
            <p:ph idx="1"/>
          </p:nvPr>
        </p:nvSpPr>
        <p:spPr/>
        <p:txBody>
          <a:bodyPr>
            <a:normAutofit lnSpcReduction="10000"/>
          </a:bodyPr>
          <a:lstStyle/>
          <a:p>
            <a:r>
              <a:rPr lang="en-US" b="0" i="0" dirty="0">
                <a:solidFill>
                  <a:srgbClr val="374151"/>
                </a:solidFill>
                <a:effectLst/>
                <a:latin typeface="Söhne"/>
              </a:rPr>
              <a:t>Vowels play a crucial role in shaping the syllables and overall rhythm of spoken language. Vowels are classified based on several articulatory features, including tongue height, tongue </a:t>
            </a:r>
            <a:r>
              <a:rPr lang="en-US" b="0" i="0" dirty="0" err="1">
                <a:solidFill>
                  <a:srgbClr val="374151"/>
                </a:solidFill>
                <a:effectLst/>
                <a:latin typeface="Söhne"/>
              </a:rPr>
              <a:t>backness</a:t>
            </a:r>
            <a:r>
              <a:rPr lang="en-US" b="0" i="0" dirty="0">
                <a:solidFill>
                  <a:srgbClr val="374151"/>
                </a:solidFill>
                <a:effectLst/>
                <a:latin typeface="Söhne"/>
              </a:rPr>
              <a:t>, and lip rounding.</a:t>
            </a:r>
          </a:p>
          <a:p>
            <a:r>
              <a:rPr lang="en-US" b="0" i="0" dirty="0">
                <a:solidFill>
                  <a:srgbClr val="374151"/>
                </a:solidFill>
                <a:effectLst/>
                <a:latin typeface="Söhne"/>
              </a:rPr>
              <a:t>Here's an overview of vowel classifications:</a:t>
            </a:r>
            <a:endParaRPr lang="en-US" dirty="0">
              <a:solidFill>
                <a:srgbClr val="374151"/>
              </a:solidFill>
              <a:latin typeface="Söhne"/>
            </a:endParaRPr>
          </a:p>
          <a:p>
            <a:pPr marL="0" indent="0" algn="l">
              <a:buNone/>
            </a:pPr>
            <a:r>
              <a:rPr lang="en-US" b="1" i="0" dirty="0">
                <a:solidFill>
                  <a:srgbClr val="374151"/>
                </a:solidFill>
                <a:effectLst/>
                <a:latin typeface="Söhne"/>
              </a:rPr>
              <a:t>Tongue Height:</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High Vowels:</a:t>
            </a:r>
            <a:r>
              <a:rPr lang="en-US" b="0" i="0" dirty="0">
                <a:solidFill>
                  <a:srgbClr val="374151"/>
                </a:solidFill>
                <a:effectLst/>
                <a:latin typeface="Söhne"/>
              </a:rPr>
              <a:t> The tongue is positioned close to the roof of the mouth.</a:t>
            </a:r>
          </a:p>
          <a:p>
            <a:pPr marL="457200" lvl="1" indent="0" algn="l">
              <a:buNone/>
            </a:pPr>
            <a:r>
              <a:rPr lang="en-US" b="0" i="0" dirty="0">
                <a:solidFill>
                  <a:srgbClr val="374151"/>
                </a:solidFill>
                <a:effectLst/>
                <a:latin typeface="Söhne"/>
              </a:rPr>
              <a:t>Example: /</a:t>
            </a:r>
            <a:r>
              <a:rPr lang="en-US" b="0" i="0" dirty="0" err="1">
                <a:solidFill>
                  <a:srgbClr val="374151"/>
                </a:solidFill>
                <a:effectLst/>
                <a:latin typeface="Söhne"/>
              </a:rPr>
              <a:t>i</a:t>
            </a:r>
            <a:r>
              <a:rPr lang="en-US" b="0" i="0" dirty="0">
                <a:solidFill>
                  <a:srgbClr val="374151"/>
                </a:solidFill>
                <a:effectLst/>
                <a:latin typeface="Söhne"/>
              </a:rPr>
              <a:t>/ (as in "see"), /u/ (as in "blue").</a:t>
            </a:r>
          </a:p>
          <a:p>
            <a:pPr algn="l">
              <a:buFont typeface="Arial" panose="020B0604020202020204" pitchFamily="34" charset="0"/>
              <a:buChar char="•"/>
            </a:pPr>
            <a:r>
              <a:rPr lang="en-US" b="1" i="0" dirty="0">
                <a:solidFill>
                  <a:srgbClr val="374151"/>
                </a:solidFill>
                <a:effectLst/>
                <a:latin typeface="Söhne"/>
              </a:rPr>
              <a:t>Mid Vowels:</a:t>
            </a:r>
            <a:r>
              <a:rPr lang="en-US" b="0" i="0" dirty="0">
                <a:solidFill>
                  <a:srgbClr val="374151"/>
                </a:solidFill>
                <a:effectLst/>
                <a:latin typeface="Söhne"/>
              </a:rPr>
              <a:t> The tongue is positioned between high and low.</a:t>
            </a:r>
          </a:p>
          <a:p>
            <a:pPr marL="457200" lvl="1" indent="0" algn="l">
              <a:buNone/>
            </a:pPr>
            <a:r>
              <a:rPr lang="en-US" b="0" i="0" dirty="0">
                <a:solidFill>
                  <a:srgbClr val="374151"/>
                </a:solidFill>
                <a:effectLst/>
                <a:latin typeface="Söhne"/>
              </a:rPr>
              <a:t>Example: /e/ (as in "bed"), /o/ (as in "go").</a:t>
            </a:r>
          </a:p>
          <a:p>
            <a:pPr algn="l">
              <a:buFont typeface="Arial" panose="020B0604020202020204" pitchFamily="34" charset="0"/>
              <a:buChar char="•"/>
            </a:pPr>
            <a:r>
              <a:rPr lang="en-US" b="1" i="0" dirty="0">
                <a:solidFill>
                  <a:srgbClr val="374151"/>
                </a:solidFill>
                <a:effectLst/>
                <a:latin typeface="Söhne"/>
              </a:rPr>
              <a:t>Low Vowels:</a:t>
            </a:r>
            <a:r>
              <a:rPr lang="en-US" b="0" i="0" dirty="0">
                <a:solidFill>
                  <a:srgbClr val="374151"/>
                </a:solidFill>
                <a:effectLst/>
                <a:latin typeface="Söhne"/>
              </a:rPr>
              <a:t> The tongue is positioned lower in the mouth.</a:t>
            </a:r>
          </a:p>
          <a:p>
            <a:pPr marL="457200" lvl="1" indent="0" algn="l">
              <a:buNone/>
            </a:pPr>
            <a:r>
              <a:rPr lang="en-US" b="0" i="0" dirty="0">
                <a:solidFill>
                  <a:srgbClr val="374151"/>
                </a:solidFill>
                <a:effectLst/>
                <a:latin typeface="Söhne"/>
              </a:rPr>
              <a:t>Example: /æ/ (as in "cat"), /ɑ/ (as in "father").</a:t>
            </a:r>
          </a:p>
          <a:p>
            <a:pPr marL="0" indent="0">
              <a:buNone/>
            </a:pPr>
            <a:endParaRPr lang="en-IN" dirty="0"/>
          </a:p>
        </p:txBody>
      </p:sp>
    </p:spTree>
    <p:extLst>
      <p:ext uri="{BB962C8B-B14F-4D97-AF65-F5344CB8AC3E}">
        <p14:creationId xmlns:p14="http://schemas.microsoft.com/office/powerpoint/2010/main" val="413976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23B883-18A3-2C8B-AE01-DA6E836D77EF}"/>
              </a:ext>
            </a:extLst>
          </p:cNvPr>
          <p:cNvSpPr>
            <a:spLocks noGrp="1"/>
          </p:cNvSpPr>
          <p:nvPr>
            <p:ph idx="1"/>
          </p:nvPr>
        </p:nvSpPr>
        <p:spPr/>
        <p:txBody>
          <a:bodyPr>
            <a:normAutofit/>
          </a:bodyPr>
          <a:lstStyle/>
          <a:p>
            <a:pPr algn="l"/>
            <a:r>
              <a:rPr lang="en-US" b="1" i="0" dirty="0">
                <a:solidFill>
                  <a:srgbClr val="374151"/>
                </a:solidFill>
                <a:effectLst/>
                <a:latin typeface="Söhne"/>
              </a:rPr>
              <a:t>Tongue </a:t>
            </a:r>
            <a:r>
              <a:rPr lang="en-US" b="1" i="0" dirty="0" err="1">
                <a:solidFill>
                  <a:srgbClr val="374151"/>
                </a:solidFill>
                <a:effectLst/>
                <a:latin typeface="Söhne"/>
              </a:rPr>
              <a:t>Backness</a:t>
            </a:r>
            <a:r>
              <a:rPr lang="en-US" b="1" i="0" dirty="0">
                <a:solidFill>
                  <a:srgbClr val="374151"/>
                </a:solidFill>
                <a:effectLst/>
                <a:latin typeface="Söhne"/>
              </a:rPr>
              <a:t>:</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Front Vowels:</a:t>
            </a:r>
            <a:r>
              <a:rPr lang="en-US" b="0" i="0" dirty="0">
                <a:solidFill>
                  <a:srgbClr val="374151"/>
                </a:solidFill>
                <a:effectLst/>
                <a:latin typeface="Söhne"/>
              </a:rPr>
              <a:t> The tongue is positioned toward the front of the mouth.</a:t>
            </a:r>
          </a:p>
          <a:p>
            <a:pPr marL="742950" lvl="1" indent="-285750" algn="l">
              <a:buFont typeface="Arial" panose="020B0604020202020204" pitchFamily="34" charset="0"/>
              <a:buChar char="•"/>
            </a:pPr>
            <a:r>
              <a:rPr lang="en-US" b="0" i="0" dirty="0">
                <a:solidFill>
                  <a:srgbClr val="374151"/>
                </a:solidFill>
                <a:effectLst/>
                <a:latin typeface="Söhne"/>
              </a:rPr>
              <a:t>Example: /</a:t>
            </a:r>
            <a:r>
              <a:rPr lang="en-US" b="0" i="0" dirty="0" err="1">
                <a:solidFill>
                  <a:srgbClr val="374151"/>
                </a:solidFill>
                <a:effectLst/>
                <a:latin typeface="Söhne"/>
              </a:rPr>
              <a:t>i</a:t>
            </a:r>
            <a:r>
              <a:rPr lang="en-US" b="0" i="0" dirty="0">
                <a:solidFill>
                  <a:srgbClr val="374151"/>
                </a:solidFill>
                <a:effectLst/>
                <a:latin typeface="Söhne"/>
              </a:rPr>
              <a:t>/, /e/, /æ/.</a:t>
            </a:r>
          </a:p>
          <a:p>
            <a:pPr algn="l">
              <a:buFont typeface="Arial" panose="020B0604020202020204" pitchFamily="34" charset="0"/>
              <a:buChar char="•"/>
            </a:pPr>
            <a:r>
              <a:rPr lang="en-US" b="1" i="0" dirty="0">
                <a:solidFill>
                  <a:srgbClr val="374151"/>
                </a:solidFill>
                <a:effectLst/>
                <a:latin typeface="Söhne"/>
              </a:rPr>
              <a:t>Central Vowels:</a:t>
            </a:r>
            <a:r>
              <a:rPr lang="en-US" b="0" i="0" dirty="0">
                <a:solidFill>
                  <a:srgbClr val="374151"/>
                </a:solidFill>
                <a:effectLst/>
                <a:latin typeface="Söhne"/>
              </a:rPr>
              <a:t> The tongue is positioned in the central part of the mouth.</a:t>
            </a:r>
          </a:p>
          <a:p>
            <a:pPr marL="742950" lvl="1" indent="-285750" algn="l">
              <a:buFont typeface="Arial" panose="020B0604020202020204" pitchFamily="34" charset="0"/>
              <a:buChar char="•"/>
            </a:pPr>
            <a:r>
              <a:rPr lang="en-US" b="0" i="0" dirty="0">
                <a:solidFill>
                  <a:srgbClr val="374151"/>
                </a:solidFill>
                <a:effectLst/>
                <a:latin typeface="Söhne"/>
              </a:rPr>
              <a:t>Example: /ə/ (as in "sofa").</a:t>
            </a:r>
          </a:p>
          <a:p>
            <a:pPr algn="l">
              <a:buFont typeface="Arial" panose="020B0604020202020204" pitchFamily="34" charset="0"/>
              <a:buChar char="•"/>
            </a:pPr>
            <a:r>
              <a:rPr lang="en-US" b="1" i="0" dirty="0">
                <a:solidFill>
                  <a:srgbClr val="374151"/>
                </a:solidFill>
                <a:effectLst/>
                <a:latin typeface="Söhne"/>
              </a:rPr>
              <a:t>Back Vowels:</a:t>
            </a:r>
            <a:r>
              <a:rPr lang="en-US" b="0" i="0" dirty="0">
                <a:solidFill>
                  <a:srgbClr val="374151"/>
                </a:solidFill>
                <a:effectLst/>
                <a:latin typeface="Söhne"/>
              </a:rPr>
              <a:t> The tongue is positioned toward the back of the mouth.</a:t>
            </a:r>
          </a:p>
          <a:p>
            <a:pPr marL="742950" lvl="1" indent="-285750" algn="l">
              <a:buFont typeface="Arial" panose="020B0604020202020204" pitchFamily="34" charset="0"/>
              <a:buChar char="•"/>
            </a:pPr>
            <a:r>
              <a:rPr lang="en-US" b="0" i="0" dirty="0">
                <a:solidFill>
                  <a:srgbClr val="374151"/>
                </a:solidFill>
                <a:effectLst/>
                <a:latin typeface="Söhne"/>
              </a:rPr>
              <a:t>Example: /u/, /o/, /ɑ/.</a:t>
            </a:r>
          </a:p>
          <a:p>
            <a:pPr marL="0" indent="0">
              <a:buNone/>
            </a:pPr>
            <a:endParaRPr lang="en-IN" dirty="0"/>
          </a:p>
        </p:txBody>
      </p:sp>
    </p:spTree>
    <p:extLst>
      <p:ext uri="{BB962C8B-B14F-4D97-AF65-F5344CB8AC3E}">
        <p14:creationId xmlns:p14="http://schemas.microsoft.com/office/powerpoint/2010/main" val="22919628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TotalTime>
  <Words>1979</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Söhne</vt:lpstr>
      <vt:lpstr>Trebuchet MS</vt:lpstr>
      <vt:lpstr>Wingdings 3</vt:lpstr>
      <vt:lpstr>Facet</vt:lpstr>
      <vt:lpstr>Phonetics </vt:lpstr>
      <vt:lpstr>Introduction to phonetics:</vt:lpstr>
      <vt:lpstr>PowerPoint Presentation</vt:lpstr>
      <vt:lpstr>PowerPoint Presentation</vt:lpstr>
      <vt:lpstr>Consonents:</vt:lpstr>
      <vt:lpstr>PowerPoint Presentation</vt:lpstr>
      <vt:lpstr>PowerPoint Presentation</vt:lpstr>
      <vt:lpstr>Vowel:</vt:lpstr>
      <vt:lpstr>PowerPoint Presentation</vt:lpstr>
      <vt:lpstr>PowerPoint Presentation</vt:lpstr>
      <vt:lpstr>Speech organs:</vt:lpstr>
      <vt:lpstr>PowerPoint Presentation</vt:lpstr>
      <vt:lpstr>Phonetic trancirpication:</vt:lpstr>
      <vt:lpstr>Basics of intovation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Phonetics</dc:title>
  <dc:creator>sushmalatha reddy</dc:creator>
  <cp:lastModifiedBy>sushmalatha reddy</cp:lastModifiedBy>
  <cp:revision>4</cp:revision>
  <dcterms:created xsi:type="dcterms:W3CDTF">2023-11-28T15:43:43Z</dcterms:created>
  <dcterms:modified xsi:type="dcterms:W3CDTF">2023-11-30T06:58:26Z</dcterms:modified>
</cp:coreProperties>
</file>