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8CFE6A-E67C-459B-A475-6EB50149E40B}" v="5" dt="2023-07-12T11:21:16.8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7/17/2023</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99994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7/17/2023</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07196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7/17/2023</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95837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7/17/2023</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23344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7/17/2023</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50291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7/17/2023</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94260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7/17/2023</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563417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7/17/2023</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05413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7/17/2023</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1375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7/17/2023</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73548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7/17/2023</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00677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7/17/2023</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464672438"/>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15" name="Picture 3">
            <a:extLst>
              <a:ext uri="{FF2B5EF4-FFF2-40B4-BE49-F238E27FC236}">
                <a16:creationId xmlns:a16="http://schemas.microsoft.com/office/drawing/2014/main" id="{A45F1B8B-B133-BED8-9127-1404F0948B8D}"/>
              </a:ext>
            </a:extLst>
          </p:cNvPr>
          <p:cNvPicPr>
            <a:picLocks noChangeAspect="1"/>
          </p:cNvPicPr>
          <p:nvPr/>
        </p:nvPicPr>
        <p:blipFill rotWithShape="1">
          <a:blip r:embed="rId2"/>
          <a:srcRect t="23986"/>
          <a:stretch/>
        </p:blipFill>
        <p:spPr>
          <a:xfrm>
            <a:off x="20" y="-1"/>
            <a:ext cx="12191979" cy="6858001"/>
          </a:xfrm>
          <a:custGeom>
            <a:avLst/>
            <a:gdLst/>
            <a:ahLst/>
            <a:cxnLst/>
            <a:rect l="l" t="t" r="r" b="b"/>
            <a:pathLst>
              <a:path w="12192000" h="6858000">
                <a:moveTo>
                  <a:pt x="0" y="0"/>
                </a:moveTo>
                <a:lnTo>
                  <a:pt x="12192000" y="0"/>
                </a:lnTo>
                <a:lnTo>
                  <a:pt x="12192000" y="529223"/>
                </a:lnTo>
                <a:lnTo>
                  <a:pt x="11953979" y="541759"/>
                </a:lnTo>
                <a:cubicBezTo>
                  <a:pt x="11205478" y="591203"/>
                  <a:pt x="10431054" y="699982"/>
                  <a:pt x="9651089" y="827627"/>
                </a:cubicBezTo>
                <a:cubicBezTo>
                  <a:pt x="7233991" y="1222984"/>
                  <a:pt x="6590499" y="2476708"/>
                  <a:pt x="6133345" y="3948664"/>
                </a:cubicBezTo>
                <a:cubicBezTo>
                  <a:pt x="5827390" y="4934281"/>
                  <a:pt x="5572190" y="5830059"/>
                  <a:pt x="6876220" y="6551721"/>
                </a:cubicBezTo>
                <a:cubicBezTo>
                  <a:pt x="7059065" y="6652933"/>
                  <a:pt x="7253882" y="6741181"/>
                  <a:pt x="7457481" y="6819371"/>
                </a:cubicBezTo>
                <a:lnTo>
                  <a:pt x="7563875" y="6858000"/>
                </a:lnTo>
                <a:lnTo>
                  <a:pt x="0" y="6858000"/>
                </a:lnTo>
                <a:close/>
              </a:path>
            </a:pathLst>
          </a:custGeom>
        </p:spPr>
      </p:pic>
      <p:sp>
        <p:nvSpPr>
          <p:cNvPr id="16" name="Freeform: Shape 10">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86451"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1608" y="311727"/>
            <a:ext cx="6130391" cy="6546274"/>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Subtitle 2">
            <a:extLst>
              <a:ext uri="{FF2B5EF4-FFF2-40B4-BE49-F238E27FC236}">
                <a16:creationId xmlns:a16="http://schemas.microsoft.com/office/drawing/2014/main" id="{03183BDC-FAA0-FB95-42EB-1CB3607F0DA1}"/>
              </a:ext>
            </a:extLst>
          </p:cNvPr>
          <p:cNvSpPr>
            <a:spLocks noGrp="1"/>
          </p:cNvSpPr>
          <p:nvPr>
            <p:ph type="subTitle" idx="1"/>
          </p:nvPr>
        </p:nvSpPr>
        <p:spPr>
          <a:xfrm>
            <a:off x="7620000" y="5359791"/>
            <a:ext cx="3810000" cy="736208"/>
          </a:xfrm>
        </p:spPr>
        <p:txBody>
          <a:bodyPr anchor="b">
            <a:normAutofit/>
          </a:bodyPr>
          <a:lstStyle/>
          <a:p>
            <a:pPr algn="l"/>
            <a:r>
              <a:rPr lang="en-US" dirty="0"/>
              <a:t>Pranathi</a:t>
            </a:r>
            <a:endParaRPr lang="en-IN" dirty="0"/>
          </a:p>
        </p:txBody>
      </p:sp>
      <p:sp>
        <p:nvSpPr>
          <p:cNvPr id="2" name="Title 1">
            <a:extLst>
              <a:ext uri="{FF2B5EF4-FFF2-40B4-BE49-F238E27FC236}">
                <a16:creationId xmlns:a16="http://schemas.microsoft.com/office/drawing/2014/main" id="{79972BEA-929E-7070-D3BF-A7FAE3B88B56}"/>
              </a:ext>
            </a:extLst>
          </p:cNvPr>
          <p:cNvSpPr>
            <a:spLocks noGrp="1"/>
          </p:cNvSpPr>
          <p:nvPr>
            <p:ph type="ctrTitle"/>
          </p:nvPr>
        </p:nvSpPr>
        <p:spPr>
          <a:xfrm>
            <a:off x="5886450" y="3061787"/>
            <a:ext cx="4045341" cy="1524000"/>
          </a:xfrm>
        </p:spPr>
        <p:txBody>
          <a:bodyPr>
            <a:normAutofit/>
          </a:bodyPr>
          <a:lstStyle/>
          <a:p>
            <a:pPr algn="l"/>
            <a:r>
              <a:rPr lang="en-US" sz="4400" dirty="0"/>
              <a:t>Manual Testing</a:t>
            </a:r>
            <a:endParaRPr lang="en-IN" sz="4400" dirty="0"/>
          </a:p>
        </p:txBody>
      </p:sp>
    </p:spTree>
    <p:extLst>
      <p:ext uri="{BB962C8B-B14F-4D97-AF65-F5344CB8AC3E}">
        <p14:creationId xmlns:p14="http://schemas.microsoft.com/office/powerpoint/2010/main" val="14554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1767-942C-11F0-9787-A30EB2B203D9}"/>
              </a:ext>
            </a:extLst>
          </p:cNvPr>
          <p:cNvSpPr>
            <a:spLocks noGrp="1"/>
          </p:cNvSpPr>
          <p:nvPr>
            <p:ph type="title"/>
          </p:nvPr>
        </p:nvSpPr>
        <p:spPr/>
        <p:txBody>
          <a:bodyPr/>
          <a:lstStyle/>
          <a:p>
            <a:r>
              <a:rPr lang="en-US" dirty="0"/>
              <a:t>Agile Methodology:</a:t>
            </a:r>
            <a:endParaRPr lang="en-IN" dirty="0"/>
          </a:p>
        </p:txBody>
      </p:sp>
      <p:sp>
        <p:nvSpPr>
          <p:cNvPr id="3" name="Content Placeholder 2">
            <a:extLst>
              <a:ext uri="{FF2B5EF4-FFF2-40B4-BE49-F238E27FC236}">
                <a16:creationId xmlns:a16="http://schemas.microsoft.com/office/drawing/2014/main" id="{679BCBFA-4D11-9286-BB83-70B01A25CABA}"/>
              </a:ext>
            </a:extLst>
          </p:cNvPr>
          <p:cNvSpPr>
            <a:spLocks noGrp="1"/>
          </p:cNvSpPr>
          <p:nvPr>
            <p:ph idx="1"/>
          </p:nvPr>
        </p:nvSpPr>
        <p:spPr/>
        <p:txBody>
          <a:bodyPr>
            <a:normAutofit fontScale="92500" lnSpcReduction="10000"/>
          </a:bodyPr>
          <a:lstStyle/>
          <a:p>
            <a:r>
              <a:rPr lang="en-US" dirty="0"/>
              <a:t>The agile methodology is an iterative and collaborative approach to software development. It allows for flexibility and adaptability, with continuous testing and feedback throughout the development process. Its pros include faster delivery, increased customer satisfaction, and the ability to accommodate changes. However, it can be challenging to manage, requires active stakeholder involvement, and may lead to scope creep if not properly controlled.</a:t>
            </a:r>
            <a:endParaRPr lang="en-IN" dirty="0"/>
          </a:p>
        </p:txBody>
      </p:sp>
    </p:spTree>
    <p:extLst>
      <p:ext uri="{BB962C8B-B14F-4D97-AF65-F5344CB8AC3E}">
        <p14:creationId xmlns:p14="http://schemas.microsoft.com/office/powerpoint/2010/main" val="3236189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19CAA-C82D-F5DF-4EB0-FF5A0833CD21}"/>
              </a:ext>
            </a:extLst>
          </p:cNvPr>
          <p:cNvSpPr>
            <a:spLocks noGrp="1"/>
          </p:cNvSpPr>
          <p:nvPr>
            <p:ph type="title"/>
          </p:nvPr>
        </p:nvSpPr>
        <p:spPr/>
        <p:txBody>
          <a:bodyPr/>
          <a:lstStyle/>
          <a:p>
            <a:r>
              <a:rPr lang="en-US" dirty="0"/>
              <a:t>Boundary Value Analysis:</a:t>
            </a:r>
            <a:endParaRPr lang="en-IN" dirty="0"/>
          </a:p>
        </p:txBody>
      </p:sp>
      <p:sp>
        <p:nvSpPr>
          <p:cNvPr id="3" name="Content Placeholder 2">
            <a:extLst>
              <a:ext uri="{FF2B5EF4-FFF2-40B4-BE49-F238E27FC236}">
                <a16:creationId xmlns:a16="http://schemas.microsoft.com/office/drawing/2014/main" id="{5F6D3BE3-BE38-BB55-7BF2-8817D2B2107F}"/>
              </a:ext>
            </a:extLst>
          </p:cNvPr>
          <p:cNvSpPr>
            <a:spLocks noGrp="1"/>
          </p:cNvSpPr>
          <p:nvPr>
            <p:ph idx="1"/>
          </p:nvPr>
        </p:nvSpPr>
        <p:spPr/>
        <p:txBody>
          <a:bodyPr/>
          <a:lstStyle/>
          <a:p>
            <a:pPr>
              <a:buFont typeface="Arial" panose="020B0604020202020204" pitchFamily="34" charset="0"/>
              <a:buChar char="•"/>
            </a:pPr>
            <a:r>
              <a:rPr lang="en-US" b="1" dirty="0"/>
              <a:t>Definition:</a:t>
            </a:r>
            <a:r>
              <a:rPr lang="en-US" dirty="0"/>
              <a:t> Analyzing values at the boundaries of valid and invalid ranges.</a:t>
            </a:r>
          </a:p>
          <a:p>
            <a:pPr>
              <a:buFont typeface="Arial" panose="020B0604020202020204" pitchFamily="34" charset="0"/>
              <a:buChar char="•"/>
            </a:pPr>
            <a:r>
              <a:rPr lang="en-US" b="1" dirty="0"/>
              <a:t>Importance:</a:t>
            </a:r>
            <a:r>
              <a:rPr lang="en-US" dirty="0"/>
              <a:t> Helps identify defects and vulnerabilities in software.</a:t>
            </a:r>
          </a:p>
          <a:p>
            <a:pPr>
              <a:buFont typeface="Arial" panose="020B0604020202020204" pitchFamily="34" charset="0"/>
              <a:buChar char="•"/>
            </a:pPr>
            <a:r>
              <a:rPr lang="en-US" b="1" dirty="0"/>
              <a:t>Objective:</a:t>
            </a:r>
            <a:r>
              <a:rPr lang="en-US" dirty="0"/>
              <a:t> Improve test coverage and find bugs efficiently.</a:t>
            </a:r>
          </a:p>
          <a:p>
            <a:pPr>
              <a:buFont typeface="Arial" panose="020B0604020202020204" pitchFamily="34" charset="0"/>
              <a:buChar char="•"/>
            </a:pPr>
            <a:r>
              <a:rPr lang="en-US" b="1" dirty="0"/>
              <a:t>Benefits:</a:t>
            </a:r>
            <a:r>
              <a:rPr lang="en-US" dirty="0"/>
              <a:t> Reduces testing time and improves software quality.</a:t>
            </a:r>
          </a:p>
          <a:p>
            <a:endParaRPr lang="en-IN" dirty="0"/>
          </a:p>
        </p:txBody>
      </p:sp>
    </p:spTree>
    <p:extLst>
      <p:ext uri="{BB962C8B-B14F-4D97-AF65-F5344CB8AC3E}">
        <p14:creationId xmlns:p14="http://schemas.microsoft.com/office/powerpoint/2010/main" val="3971104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CF0C1-D51D-330B-2D7F-DA1058785091}"/>
              </a:ext>
            </a:extLst>
          </p:cNvPr>
          <p:cNvSpPr>
            <a:spLocks noGrp="1"/>
          </p:cNvSpPr>
          <p:nvPr>
            <p:ph type="title"/>
          </p:nvPr>
        </p:nvSpPr>
        <p:spPr/>
        <p:txBody>
          <a:bodyPr/>
          <a:lstStyle/>
          <a:p>
            <a:r>
              <a:rPr lang="en-US" dirty="0"/>
              <a:t>Boundary Value Analysis Uses:</a:t>
            </a:r>
            <a:endParaRPr lang="en-IN" dirty="0"/>
          </a:p>
        </p:txBody>
      </p:sp>
      <p:sp>
        <p:nvSpPr>
          <p:cNvPr id="3" name="Content Placeholder 2">
            <a:extLst>
              <a:ext uri="{FF2B5EF4-FFF2-40B4-BE49-F238E27FC236}">
                <a16:creationId xmlns:a16="http://schemas.microsoft.com/office/drawing/2014/main" id="{C9ACAC4A-9D2A-5E8C-A0F7-F717F7D12BEE}"/>
              </a:ext>
            </a:extLst>
          </p:cNvPr>
          <p:cNvSpPr>
            <a:spLocks noGrp="1"/>
          </p:cNvSpPr>
          <p:nvPr>
            <p:ph idx="1"/>
          </p:nvPr>
        </p:nvSpPr>
        <p:spPr>
          <a:xfrm>
            <a:off x="762000" y="2286000"/>
            <a:ext cx="10668000" cy="3161211"/>
          </a:xfrm>
        </p:spPr>
        <p:txBody>
          <a:bodyPr/>
          <a:lstStyle/>
          <a:p>
            <a:pPr>
              <a:buFont typeface="Arial" panose="020B0604020202020204" pitchFamily="34" charset="0"/>
              <a:buChar char="•"/>
            </a:pPr>
            <a:r>
              <a:rPr lang="en-US" dirty="0"/>
              <a:t>Input Validation</a:t>
            </a:r>
          </a:p>
          <a:p>
            <a:pPr>
              <a:buFont typeface="Arial" panose="020B0604020202020204" pitchFamily="34" charset="0"/>
              <a:buChar char="•"/>
            </a:pPr>
            <a:r>
              <a:rPr lang="en-US" dirty="0"/>
              <a:t>Identify and test minimum valid inputs.</a:t>
            </a:r>
          </a:p>
          <a:p>
            <a:pPr>
              <a:buFont typeface="Arial" panose="020B0604020202020204" pitchFamily="34" charset="0"/>
              <a:buChar char="•"/>
            </a:pPr>
            <a:r>
              <a:rPr lang="en-US" dirty="0"/>
              <a:t>Identify and test maximum valid inputs.</a:t>
            </a:r>
          </a:p>
          <a:p>
            <a:pPr>
              <a:buFont typeface="Arial" panose="020B0604020202020204" pitchFamily="34" charset="0"/>
              <a:buChar char="•"/>
            </a:pPr>
            <a:r>
              <a:rPr lang="en-US" dirty="0"/>
              <a:t>Test just below the minimum valid inputs.</a:t>
            </a:r>
          </a:p>
          <a:p>
            <a:endParaRPr lang="en-IN" dirty="0"/>
          </a:p>
        </p:txBody>
      </p:sp>
    </p:spTree>
    <p:extLst>
      <p:ext uri="{BB962C8B-B14F-4D97-AF65-F5344CB8AC3E}">
        <p14:creationId xmlns:p14="http://schemas.microsoft.com/office/powerpoint/2010/main" val="1924816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33C1D-E60F-1395-03D9-2A1B64E5A3F6}"/>
              </a:ext>
            </a:extLst>
          </p:cNvPr>
          <p:cNvSpPr>
            <a:spLocks noGrp="1"/>
          </p:cNvSpPr>
          <p:nvPr>
            <p:ph type="title"/>
          </p:nvPr>
        </p:nvSpPr>
        <p:spPr/>
        <p:txBody>
          <a:bodyPr>
            <a:normAutofit fontScale="90000"/>
          </a:bodyPr>
          <a:lstStyle/>
          <a:p>
            <a:r>
              <a:rPr lang="en-US" dirty="0"/>
              <a:t>What is the purpose of boundary value analysis and how is it used in software testing?</a:t>
            </a:r>
            <a:endParaRPr lang="en-IN" dirty="0"/>
          </a:p>
        </p:txBody>
      </p:sp>
      <p:sp>
        <p:nvSpPr>
          <p:cNvPr id="3" name="Content Placeholder 2">
            <a:extLst>
              <a:ext uri="{FF2B5EF4-FFF2-40B4-BE49-F238E27FC236}">
                <a16:creationId xmlns:a16="http://schemas.microsoft.com/office/drawing/2014/main" id="{15FC441B-1A55-15E9-8A87-B57AB2ADD528}"/>
              </a:ext>
            </a:extLst>
          </p:cNvPr>
          <p:cNvSpPr>
            <a:spLocks noGrp="1"/>
          </p:cNvSpPr>
          <p:nvPr>
            <p:ph idx="1"/>
          </p:nvPr>
        </p:nvSpPr>
        <p:spPr/>
        <p:txBody>
          <a:bodyPr/>
          <a:lstStyle/>
          <a:p>
            <a:r>
              <a:rPr lang="en-US" dirty="0"/>
              <a:t>To identify errors and defects at the boundaries of input ranges.</a:t>
            </a:r>
          </a:p>
          <a:p>
            <a:r>
              <a:rPr lang="en-US" dirty="0"/>
              <a:t>To analyze the behavior of a system when inputs are within the specified range.</a:t>
            </a:r>
          </a:p>
          <a:p>
            <a:r>
              <a:rPr lang="en-US" dirty="0"/>
              <a:t>To determine the maximum and minimum values of input parameters.</a:t>
            </a:r>
            <a:endParaRPr lang="en-IN" dirty="0"/>
          </a:p>
        </p:txBody>
      </p:sp>
    </p:spTree>
    <p:extLst>
      <p:ext uri="{BB962C8B-B14F-4D97-AF65-F5344CB8AC3E}">
        <p14:creationId xmlns:p14="http://schemas.microsoft.com/office/powerpoint/2010/main" val="2412537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E5597-46C8-FE56-755F-7916E17B8F22}"/>
              </a:ext>
            </a:extLst>
          </p:cNvPr>
          <p:cNvSpPr>
            <a:spLocks noGrp="1"/>
          </p:cNvSpPr>
          <p:nvPr>
            <p:ph type="title"/>
          </p:nvPr>
        </p:nvSpPr>
        <p:spPr/>
        <p:txBody>
          <a:bodyPr/>
          <a:lstStyle/>
          <a:p>
            <a:r>
              <a:rPr lang="en-IN" b="0" i="0" dirty="0">
                <a:effectLst/>
              </a:rPr>
              <a:t>Equivalence</a:t>
            </a:r>
            <a:r>
              <a:rPr lang="en-IN" b="0" i="0" dirty="0">
                <a:effectLst/>
                <a:latin typeface="erdana"/>
              </a:rPr>
              <a:t> Partitioning Technique:</a:t>
            </a:r>
            <a:endParaRPr lang="en-IN" dirty="0"/>
          </a:p>
        </p:txBody>
      </p:sp>
      <p:sp>
        <p:nvSpPr>
          <p:cNvPr id="3" name="Content Placeholder 2">
            <a:extLst>
              <a:ext uri="{FF2B5EF4-FFF2-40B4-BE49-F238E27FC236}">
                <a16:creationId xmlns:a16="http://schemas.microsoft.com/office/drawing/2014/main" id="{3EE7D128-FC7B-F768-45AC-F92F96FF26A4}"/>
              </a:ext>
            </a:extLst>
          </p:cNvPr>
          <p:cNvSpPr>
            <a:spLocks noGrp="1"/>
          </p:cNvSpPr>
          <p:nvPr>
            <p:ph idx="1"/>
          </p:nvPr>
        </p:nvSpPr>
        <p:spPr>
          <a:xfrm>
            <a:off x="762000" y="2286001"/>
            <a:ext cx="10668000" cy="3108960"/>
          </a:xfrm>
        </p:spPr>
        <p:txBody>
          <a:bodyPr>
            <a:normAutofit fontScale="92500" lnSpcReduction="10000"/>
          </a:bodyPr>
          <a:lstStyle/>
          <a:p>
            <a:r>
              <a:rPr lang="en-US" b="0" i="0" dirty="0">
                <a:solidFill>
                  <a:schemeClr val="tx1"/>
                </a:solidFill>
                <a:effectLst/>
                <a:latin typeface="inter-regular"/>
              </a:rPr>
              <a:t>Equivalence partitioning is a technique of software testing in which input </a:t>
            </a:r>
            <a:r>
              <a:rPr lang="en-US" b="0" i="0" dirty="0">
                <a:solidFill>
                  <a:schemeClr val="tx1"/>
                </a:solidFill>
                <a:effectLst/>
              </a:rPr>
              <a:t>data</a:t>
            </a:r>
            <a:r>
              <a:rPr lang="en-US" b="0" i="0" dirty="0">
                <a:solidFill>
                  <a:schemeClr val="tx1"/>
                </a:solidFill>
                <a:effectLst/>
                <a:latin typeface="inter-regular"/>
              </a:rPr>
              <a:t> is divided into partitions of valid and invalid values, and it is mandatory that all partitions must exhibit the same behavior. </a:t>
            </a:r>
          </a:p>
          <a:p>
            <a:r>
              <a:rPr lang="en-US" b="0" i="0" dirty="0">
                <a:solidFill>
                  <a:schemeClr val="tx1"/>
                </a:solidFill>
                <a:effectLst/>
                <a:latin typeface="inter-regular"/>
              </a:rPr>
              <a:t>If a condition of one partition is true, then the condition of another equal partition must also be true, and if a condition of one partition is false, then the condition of another equal partition must also be false.</a:t>
            </a:r>
            <a:endParaRPr lang="en-IN" dirty="0">
              <a:solidFill>
                <a:schemeClr val="tx1"/>
              </a:solidFill>
            </a:endParaRPr>
          </a:p>
        </p:txBody>
      </p:sp>
    </p:spTree>
    <p:extLst>
      <p:ext uri="{BB962C8B-B14F-4D97-AF65-F5344CB8AC3E}">
        <p14:creationId xmlns:p14="http://schemas.microsoft.com/office/powerpoint/2010/main" val="744149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8F638-9C4A-A1A9-34F8-5B8E6D9E71FD}"/>
              </a:ext>
            </a:extLst>
          </p:cNvPr>
          <p:cNvSpPr>
            <a:spLocks noGrp="1"/>
          </p:cNvSpPr>
          <p:nvPr>
            <p:ph type="title"/>
          </p:nvPr>
        </p:nvSpPr>
        <p:spPr/>
        <p:txBody>
          <a:bodyPr/>
          <a:lstStyle/>
          <a:p>
            <a:r>
              <a:rPr lang="en-IN" b="0" i="0" dirty="0">
                <a:effectLst/>
              </a:rPr>
              <a:t>Equivalence</a:t>
            </a:r>
            <a:r>
              <a:rPr lang="en-IN" b="0" i="0" dirty="0">
                <a:effectLst/>
                <a:latin typeface="erdana"/>
              </a:rPr>
              <a:t> Partitioning Technique Example:</a:t>
            </a:r>
            <a:endParaRPr lang="en-IN" dirty="0"/>
          </a:p>
        </p:txBody>
      </p:sp>
      <p:sp>
        <p:nvSpPr>
          <p:cNvPr id="3" name="Content Placeholder 2">
            <a:extLst>
              <a:ext uri="{FF2B5EF4-FFF2-40B4-BE49-F238E27FC236}">
                <a16:creationId xmlns:a16="http://schemas.microsoft.com/office/drawing/2014/main" id="{0866CABE-F62D-D98A-9F5A-7D1CA78DDB6D}"/>
              </a:ext>
            </a:extLst>
          </p:cNvPr>
          <p:cNvSpPr>
            <a:spLocks noGrp="1"/>
          </p:cNvSpPr>
          <p:nvPr>
            <p:ph idx="1"/>
          </p:nvPr>
        </p:nvSpPr>
        <p:spPr/>
        <p:txBody>
          <a:bodyPr>
            <a:normAutofit fontScale="77500" lnSpcReduction="20000"/>
          </a:bodyPr>
          <a:lstStyle/>
          <a:p>
            <a:r>
              <a:rPr lang="en-US" dirty="0"/>
              <a:t>Suppose let us assume an OTP and it should, contains 5 digits for the Amazon application.</a:t>
            </a:r>
          </a:p>
          <a:p>
            <a:r>
              <a:rPr lang="en-US" dirty="0"/>
              <a:t>Hence by using EPC lets assume valid and invalid test cases.</a:t>
            </a:r>
          </a:p>
          <a:p>
            <a:r>
              <a:rPr lang="en-US" dirty="0"/>
              <a:t>Valid test cases are: 1. 67858 is a OTP of 5 digits, 2. 78362 is a OTP of 5 digits.</a:t>
            </a:r>
          </a:p>
          <a:p>
            <a:r>
              <a:rPr lang="en-US" dirty="0"/>
              <a:t>Invalid Test cases: 1. 6577 is given with 4 digits and an error throws stating that invalid OTP.</a:t>
            </a:r>
          </a:p>
          <a:p>
            <a:r>
              <a:rPr lang="en-US" dirty="0"/>
              <a:t>2. 879897 is given with 6 digits and throws an error stating that please enter an valid OTP</a:t>
            </a:r>
          </a:p>
          <a:p>
            <a:endParaRPr lang="en-IN" dirty="0"/>
          </a:p>
        </p:txBody>
      </p:sp>
    </p:spTree>
    <p:extLst>
      <p:ext uri="{BB962C8B-B14F-4D97-AF65-F5344CB8AC3E}">
        <p14:creationId xmlns:p14="http://schemas.microsoft.com/office/powerpoint/2010/main" val="53703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0D5F9-3AA5-83D6-C66B-751BACCCCAE1}"/>
              </a:ext>
            </a:extLst>
          </p:cNvPr>
          <p:cNvSpPr>
            <a:spLocks noGrp="1"/>
          </p:cNvSpPr>
          <p:nvPr>
            <p:ph type="title"/>
          </p:nvPr>
        </p:nvSpPr>
        <p:spPr/>
        <p:txBody>
          <a:bodyPr/>
          <a:lstStyle/>
          <a:p>
            <a:r>
              <a:rPr lang="en-US" dirty="0"/>
              <a:t>Test Scenario:</a:t>
            </a:r>
            <a:endParaRPr lang="en-IN" dirty="0"/>
          </a:p>
        </p:txBody>
      </p:sp>
      <p:sp>
        <p:nvSpPr>
          <p:cNvPr id="3" name="Content Placeholder 2">
            <a:extLst>
              <a:ext uri="{FF2B5EF4-FFF2-40B4-BE49-F238E27FC236}">
                <a16:creationId xmlns:a16="http://schemas.microsoft.com/office/drawing/2014/main" id="{18D53785-5D56-E7E6-8C34-CD9D09AE8208}"/>
              </a:ext>
            </a:extLst>
          </p:cNvPr>
          <p:cNvSpPr>
            <a:spLocks noGrp="1"/>
          </p:cNvSpPr>
          <p:nvPr>
            <p:ph idx="1"/>
          </p:nvPr>
        </p:nvSpPr>
        <p:spPr>
          <a:xfrm>
            <a:off x="762000" y="2286000"/>
            <a:ext cx="10668000" cy="3526971"/>
          </a:xfrm>
        </p:spPr>
        <p:txBody>
          <a:bodyPr/>
          <a:lstStyle/>
          <a:p>
            <a:r>
              <a:rPr lang="en-US" dirty="0"/>
              <a:t>Test scenario states that what functionality need to be tested.</a:t>
            </a:r>
          </a:p>
          <a:p>
            <a:r>
              <a:rPr lang="en-US" dirty="0"/>
              <a:t>Will have multiple Test cases</a:t>
            </a:r>
          </a:p>
          <a:p>
            <a:r>
              <a:rPr lang="en-US" dirty="0"/>
              <a:t>It is an high level functionality</a:t>
            </a:r>
          </a:p>
          <a:p>
            <a:r>
              <a:rPr lang="en-US" dirty="0"/>
              <a:t>Can’t be automated</a:t>
            </a:r>
          </a:p>
          <a:p>
            <a:r>
              <a:rPr lang="en-US" dirty="0"/>
              <a:t>Derived from User Stories/Requirements</a:t>
            </a:r>
            <a:endParaRPr lang="en-IN" dirty="0"/>
          </a:p>
        </p:txBody>
      </p:sp>
    </p:spTree>
    <p:extLst>
      <p:ext uri="{BB962C8B-B14F-4D97-AF65-F5344CB8AC3E}">
        <p14:creationId xmlns:p14="http://schemas.microsoft.com/office/powerpoint/2010/main" val="715980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76ECF-2803-70A5-B5F8-BFB0E540C406}"/>
              </a:ext>
            </a:extLst>
          </p:cNvPr>
          <p:cNvSpPr>
            <a:spLocks noGrp="1"/>
          </p:cNvSpPr>
          <p:nvPr>
            <p:ph type="title"/>
          </p:nvPr>
        </p:nvSpPr>
        <p:spPr/>
        <p:txBody>
          <a:bodyPr/>
          <a:lstStyle/>
          <a:p>
            <a:r>
              <a:rPr lang="en-US" dirty="0"/>
              <a:t>Test Case:</a:t>
            </a:r>
            <a:endParaRPr lang="en-IN" dirty="0"/>
          </a:p>
        </p:txBody>
      </p:sp>
      <p:sp>
        <p:nvSpPr>
          <p:cNvPr id="3" name="Content Placeholder 2">
            <a:extLst>
              <a:ext uri="{FF2B5EF4-FFF2-40B4-BE49-F238E27FC236}">
                <a16:creationId xmlns:a16="http://schemas.microsoft.com/office/drawing/2014/main" id="{71EB6FDE-3BD6-F9D8-E409-46D454AE7B15}"/>
              </a:ext>
            </a:extLst>
          </p:cNvPr>
          <p:cNvSpPr>
            <a:spLocks noGrp="1"/>
          </p:cNvSpPr>
          <p:nvPr>
            <p:ph idx="1"/>
          </p:nvPr>
        </p:nvSpPr>
        <p:spPr>
          <a:xfrm>
            <a:off x="762000" y="2286001"/>
            <a:ext cx="10668000" cy="3383280"/>
          </a:xfrm>
        </p:spPr>
        <p:txBody>
          <a:bodyPr/>
          <a:lstStyle/>
          <a:p>
            <a:r>
              <a:rPr lang="en-US" dirty="0"/>
              <a:t>Test case states that how to test the functionality</a:t>
            </a:r>
          </a:p>
          <a:p>
            <a:r>
              <a:rPr lang="en-US" dirty="0"/>
              <a:t>It is a detailed procedure to test a scenario</a:t>
            </a:r>
          </a:p>
          <a:p>
            <a:r>
              <a:rPr lang="en-US" dirty="0"/>
              <a:t>It is a detailed Documentation</a:t>
            </a:r>
          </a:p>
          <a:p>
            <a:r>
              <a:rPr lang="en-US" dirty="0"/>
              <a:t>Derived from Test cases</a:t>
            </a:r>
          </a:p>
          <a:p>
            <a:r>
              <a:rPr lang="en-US" dirty="0"/>
              <a:t>Can be automated</a:t>
            </a:r>
          </a:p>
          <a:p>
            <a:endParaRPr lang="en-US" dirty="0"/>
          </a:p>
          <a:p>
            <a:endParaRPr lang="en-IN" dirty="0"/>
          </a:p>
        </p:txBody>
      </p:sp>
    </p:spTree>
    <p:extLst>
      <p:ext uri="{BB962C8B-B14F-4D97-AF65-F5344CB8AC3E}">
        <p14:creationId xmlns:p14="http://schemas.microsoft.com/office/powerpoint/2010/main" val="1415621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8EACA-7114-F0AC-3425-05DF8FF1B398}"/>
              </a:ext>
            </a:extLst>
          </p:cNvPr>
          <p:cNvSpPr>
            <a:spLocks noGrp="1"/>
          </p:cNvSpPr>
          <p:nvPr>
            <p:ph type="title"/>
          </p:nvPr>
        </p:nvSpPr>
        <p:spPr/>
        <p:txBody>
          <a:bodyPr/>
          <a:lstStyle/>
          <a:p>
            <a:r>
              <a:rPr lang="en-US" dirty="0"/>
              <a:t>SDLC:</a:t>
            </a:r>
            <a:endParaRPr lang="en-IN" dirty="0"/>
          </a:p>
        </p:txBody>
      </p:sp>
      <p:sp>
        <p:nvSpPr>
          <p:cNvPr id="3" name="Content Placeholder 2">
            <a:extLst>
              <a:ext uri="{FF2B5EF4-FFF2-40B4-BE49-F238E27FC236}">
                <a16:creationId xmlns:a16="http://schemas.microsoft.com/office/drawing/2014/main" id="{81C0CD45-68F2-2CF7-3D34-B93DEA38D6F8}"/>
              </a:ext>
            </a:extLst>
          </p:cNvPr>
          <p:cNvSpPr>
            <a:spLocks noGrp="1"/>
          </p:cNvSpPr>
          <p:nvPr>
            <p:ph idx="1"/>
          </p:nvPr>
        </p:nvSpPr>
        <p:spPr/>
        <p:txBody>
          <a:bodyPr>
            <a:normAutofit fontScale="92500" lnSpcReduction="20000"/>
          </a:bodyPr>
          <a:lstStyle/>
          <a:p>
            <a:r>
              <a:rPr lang="en-US" dirty="0"/>
              <a:t>There are six phases in SDLC. They are:</a:t>
            </a:r>
          </a:p>
          <a:p>
            <a:r>
              <a:rPr lang="en-US" dirty="0"/>
              <a:t>Requirement Phase</a:t>
            </a:r>
          </a:p>
          <a:p>
            <a:r>
              <a:rPr lang="en-US" dirty="0"/>
              <a:t>Design Phase</a:t>
            </a:r>
          </a:p>
          <a:p>
            <a:r>
              <a:rPr lang="en-US" dirty="0"/>
              <a:t>Build /Development Phase</a:t>
            </a:r>
          </a:p>
          <a:p>
            <a:r>
              <a:rPr lang="en-US" dirty="0"/>
              <a:t>Testing Phase</a:t>
            </a:r>
          </a:p>
          <a:p>
            <a:r>
              <a:rPr lang="en-US" dirty="0"/>
              <a:t>Deployment/ Deliver Phase</a:t>
            </a:r>
          </a:p>
          <a:p>
            <a:r>
              <a:rPr lang="en-US" dirty="0"/>
              <a:t>Maintenance</a:t>
            </a:r>
          </a:p>
        </p:txBody>
      </p:sp>
    </p:spTree>
    <p:extLst>
      <p:ext uri="{BB962C8B-B14F-4D97-AF65-F5344CB8AC3E}">
        <p14:creationId xmlns:p14="http://schemas.microsoft.com/office/powerpoint/2010/main" val="125938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3478-1B04-9F74-0E0F-2F55A8FEE824}"/>
              </a:ext>
            </a:extLst>
          </p:cNvPr>
          <p:cNvSpPr>
            <a:spLocks noGrp="1"/>
          </p:cNvSpPr>
          <p:nvPr>
            <p:ph type="title"/>
          </p:nvPr>
        </p:nvSpPr>
        <p:spPr/>
        <p:txBody>
          <a:bodyPr/>
          <a:lstStyle/>
          <a:p>
            <a:r>
              <a:rPr lang="en-US" dirty="0"/>
              <a:t>STLC:</a:t>
            </a:r>
            <a:endParaRPr lang="en-IN" dirty="0"/>
          </a:p>
        </p:txBody>
      </p:sp>
      <p:sp>
        <p:nvSpPr>
          <p:cNvPr id="3" name="Content Placeholder 2">
            <a:extLst>
              <a:ext uri="{FF2B5EF4-FFF2-40B4-BE49-F238E27FC236}">
                <a16:creationId xmlns:a16="http://schemas.microsoft.com/office/drawing/2014/main" id="{1FF071BD-2634-5AF9-19DE-8A6F57F9DCD1}"/>
              </a:ext>
            </a:extLst>
          </p:cNvPr>
          <p:cNvSpPr>
            <a:spLocks noGrp="1"/>
          </p:cNvSpPr>
          <p:nvPr>
            <p:ph idx="1"/>
          </p:nvPr>
        </p:nvSpPr>
        <p:spPr>
          <a:xfrm>
            <a:off x="762000" y="1907178"/>
            <a:ext cx="10668000" cy="4196906"/>
          </a:xfrm>
        </p:spPr>
        <p:txBody>
          <a:bodyPr>
            <a:normAutofit fontScale="70000" lnSpcReduction="20000"/>
          </a:bodyPr>
          <a:lstStyle/>
          <a:p>
            <a:r>
              <a:rPr lang="en-US" b="0" i="0" dirty="0">
                <a:solidFill>
                  <a:schemeClr val="tx1"/>
                </a:solidFill>
                <a:effectLst/>
                <a:latin typeface="inter-regular"/>
              </a:rPr>
              <a:t>The procedure of software testing is also known as STLC (Software Testing Life Cycle) which includes phases of the testing process. The testing process is executed in a well-planned and systematic manner.</a:t>
            </a:r>
          </a:p>
          <a:p>
            <a:r>
              <a:rPr lang="en-US" dirty="0">
                <a:solidFill>
                  <a:schemeClr val="tx1"/>
                </a:solidFill>
              </a:rPr>
              <a:t>Software testing life cycle contains the following steps:</a:t>
            </a:r>
          </a:p>
          <a:p>
            <a:r>
              <a:rPr lang="en-US" dirty="0">
                <a:solidFill>
                  <a:schemeClr val="tx1"/>
                </a:solidFill>
              </a:rPr>
              <a:t>Requirement Analysis</a:t>
            </a:r>
          </a:p>
          <a:p>
            <a:r>
              <a:rPr lang="en-US" dirty="0">
                <a:solidFill>
                  <a:schemeClr val="tx1"/>
                </a:solidFill>
              </a:rPr>
              <a:t>Test Plan Creation</a:t>
            </a:r>
          </a:p>
          <a:p>
            <a:r>
              <a:rPr lang="en-US" dirty="0">
                <a:solidFill>
                  <a:schemeClr val="tx1"/>
                </a:solidFill>
              </a:rPr>
              <a:t>Environment setup</a:t>
            </a:r>
          </a:p>
          <a:p>
            <a:r>
              <a:rPr lang="en-US" dirty="0">
                <a:solidFill>
                  <a:schemeClr val="tx1"/>
                </a:solidFill>
              </a:rPr>
              <a:t>Test case Execution</a:t>
            </a:r>
          </a:p>
          <a:p>
            <a:r>
              <a:rPr lang="en-US" dirty="0">
                <a:solidFill>
                  <a:schemeClr val="tx1"/>
                </a:solidFill>
              </a:rPr>
              <a:t>Defect Logging</a:t>
            </a:r>
          </a:p>
          <a:p>
            <a:r>
              <a:rPr lang="en-US" dirty="0">
                <a:solidFill>
                  <a:schemeClr val="tx1"/>
                </a:solidFill>
              </a:rPr>
              <a:t>Test Cycle Closure</a:t>
            </a:r>
            <a:endParaRPr lang="en-IN" dirty="0">
              <a:solidFill>
                <a:schemeClr val="tx1"/>
              </a:solidFill>
            </a:endParaRPr>
          </a:p>
        </p:txBody>
      </p:sp>
    </p:spTree>
    <p:extLst>
      <p:ext uri="{BB962C8B-B14F-4D97-AF65-F5344CB8AC3E}">
        <p14:creationId xmlns:p14="http://schemas.microsoft.com/office/powerpoint/2010/main" val="4226872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AB0A39-D175-5461-ABEB-EBEDC78ADF32}"/>
              </a:ext>
            </a:extLst>
          </p:cNvPr>
          <p:cNvSpPr>
            <a:spLocks noGrp="1"/>
          </p:cNvSpPr>
          <p:nvPr>
            <p:ph idx="1"/>
          </p:nvPr>
        </p:nvSpPr>
        <p:spPr>
          <a:xfrm>
            <a:off x="762000" y="862150"/>
            <a:ext cx="10668000" cy="5241934"/>
          </a:xfrm>
        </p:spPr>
        <p:txBody>
          <a:bodyPr/>
          <a:lstStyle/>
          <a:p>
            <a:pPr marL="0" indent="0">
              <a:buNone/>
            </a:pPr>
            <a:r>
              <a:rPr lang="en-US" sz="4800" dirty="0">
                <a:latin typeface="+mj-lt"/>
              </a:rPr>
              <a:t>What is Manual Testing?</a:t>
            </a:r>
          </a:p>
          <a:p>
            <a:pPr marL="0" indent="0">
              <a:buNone/>
            </a:pPr>
            <a:r>
              <a:rPr lang="en-US" dirty="0"/>
              <a:t>It allows testers to uncover the true essence of a product, unraveling its strengths and weaknesses. With meticulous attention to detail, manual testing ensures that every aspect of the software is thoroughly evaluated, assuring high quality and customer satisfaction, Bug-free and meet the requirements of the Client Specifications.</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355535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E404-F116-8A90-F8B8-3693493B44A5}"/>
              </a:ext>
            </a:extLst>
          </p:cNvPr>
          <p:cNvSpPr>
            <a:spLocks noGrp="1"/>
          </p:cNvSpPr>
          <p:nvPr>
            <p:ph type="title"/>
          </p:nvPr>
        </p:nvSpPr>
        <p:spPr/>
        <p:txBody>
          <a:bodyPr/>
          <a:lstStyle/>
          <a:p>
            <a:r>
              <a:rPr lang="en-US" dirty="0"/>
              <a:t>Types Of Manual Testing:</a:t>
            </a:r>
            <a:endParaRPr lang="en-IN" dirty="0"/>
          </a:p>
        </p:txBody>
      </p:sp>
      <p:sp>
        <p:nvSpPr>
          <p:cNvPr id="3" name="Content Placeholder 2">
            <a:extLst>
              <a:ext uri="{FF2B5EF4-FFF2-40B4-BE49-F238E27FC236}">
                <a16:creationId xmlns:a16="http://schemas.microsoft.com/office/drawing/2014/main" id="{2B32038C-1671-98A5-7ECA-4F5C814A539C}"/>
              </a:ext>
            </a:extLst>
          </p:cNvPr>
          <p:cNvSpPr>
            <a:spLocks noGrp="1"/>
          </p:cNvSpPr>
          <p:nvPr>
            <p:ph idx="1"/>
          </p:nvPr>
        </p:nvSpPr>
        <p:spPr/>
        <p:txBody>
          <a:bodyPr/>
          <a:lstStyle/>
          <a:p>
            <a:r>
              <a:rPr lang="en-US" dirty="0"/>
              <a:t>Black Box Testing: Without having the knowledge of internal structure or coding.</a:t>
            </a:r>
          </a:p>
          <a:p>
            <a:r>
              <a:rPr lang="en-US" dirty="0"/>
              <a:t>White box Testing: Having the knowledge of coding and infrastructure of the software.</a:t>
            </a:r>
          </a:p>
          <a:p>
            <a:r>
              <a:rPr lang="en-US" dirty="0"/>
              <a:t>Grey box Testing: Combination of both will comes under Grey box Testing</a:t>
            </a:r>
            <a:endParaRPr lang="en-IN" dirty="0"/>
          </a:p>
        </p:txBody>
      </p:sp>
    </p:spTree>
    <p:extLst>
      <p:ext uri="{BB962C8B-B14F-4D97-AF65-F5344CB8AC3E}">
        <p14:creationId xmlns:p14="http://schemas.microsoft.com/office/powerpoint/2010/main" val="4120806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AC89-BA2D-A2F6-2A80-89BC07AC8DE3}"/>
              </a:ext>
            </a:extLst>
          </p:cNvPr>
          <p:cNvSpPr>
            <a:spLocks noGrp="1"/>
          </p:cNvSpPr>
          <p:nvPr>
            <p:ph type="title"/>
          </p:nvPr>
        </p:nvSpPr>
        <p:spPr/>
        <p:txBody>
          <a:bodyPr/>
          <a:lstStyle/>
          <a:p>
            <a:r>
              <a:rPr lang="en-US" dirty="0"/>
              <a:t>Functional Testing:</a:t>
            </a:r>
            <a:endParaRPr lang="en-IN" dirty="0"/>
          </a:p>
        </p:txBody>
      </p:sp>
      <p:sp>
        <p:nvSpPr>
          <p:cNvPr id="3" name="Content Placeholder 2">
            <a:extLst>
              <a:ext uri="{FF2B5EF4-FFF2-40B4-BE49-F238E27FC236}">
                <a16:creationId xmlns:a16="http://schemas.microsoft.com/office/drawing/2014/main" id="{FCAA8A99-00A8-3C4B-87BE-7DD892AA18A1}"/>
              </a:ext>
            </a:extLst>
          </p:cNvPr>
          <p:cNvSpPr>
            <a:spLocks noGrp="1"/>
          </p:cNvSpPr>
          <p:nvPr>
            <p:ph idx="1"/>
          </p:nvPr>
        </p:nvSpPr>
        <p:spPr/>
        <p:txBody>
          <a:bodyPr/>
          <a:lstStyle/>
          <a:p>
            <a:r>
              <a:rPr lang="en-US" b="0" i="0" dirty="0">
                <a:solidFill>
                  <a:schemeClr val="tx1"/>
                </a:solidFill>
                <a:effectLst/>
                <a:latin typeface="inter-regular"/>
              </a:rPr>
              <a:t>It is a type of software testing which is used to verify the functionality of the software application, whether the function is working according to the requirement specification. </a:t>
            </a:r>
          </a:p>
          <a:p>
            <a:r>
              <a:rPr lang="en-US" b="0" i="0" dirty="0">
                <a:solidFill>
                  <a:schemeClr val="tx1"/>
                </a:solidFill>
                <a:effectLst/>
                <a:latin typeface="inter-regular"/>
              </a:rPr>
              <a:t>In functional testing, each function is tested by giving the value, determining the output, and verifying the actual output with the expected value.</a:t>
            </a:r>
            <a:endParaRPr lang="en-IN" dirty="0">
              <a:solidFill>
                <a:schemeClr val="tx1"/>
              </a:solidFill>
            </a:endParaRPr>
          </a:p>
        </p:txBody>
      </p:sp>
    </p:spTree>
    <p:extLst>
      <p:ext uri="{BB962C8B-B14F-4D97-AF65-F5344CB8AC3E}">
        <p14:creationId xmlns:p14="http://schemas.microsoft.com/office/powerpoint/2010/main" val="2653836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5B77A-2BD6-9540-6488-2ADF30B46BE3}"/>
              </a:ext>
            </a:extLst>
          </p:cNvPr>
          <p:cNvSpPr>
            <a:spLocks noGrp="1"/>
          </p:cNvSpPr>
          <p:nvPr>
            <p:ph type="title"/>
          </p:nvPr>
        </p:nvSpPr>
        <p:spPr/>
        <p:txBody>
          <a:bodyPr/>
          <a:lstStyle/>
          <a:p>
            <a:r>
              <a:rPr lang="en-US" dirty="0"/>
              <a:t>Functional Testing Process:</a:t>
            </a:r>
            <a:endParaRPr lang="en-IN" dirty="0"/>
          </a:p>
        </p:txBody>
      </p:sp>
      <p:sp>
        <p:nvSpPr>
          <p:cNvPr id="3" name="Content Placeholder 2">
            <a:extLst>
              <a:ext uri="{FF2B5EF4-FFF2-40B4-BE49-F238E27FC236}">
                <a16:creationId xmlns:a16="http://schemas.microsoft.com/office/drawing/2014/main" id="{0B843EA3-EA88-01F9-4D24-54AD2DD68C00}"/>
              </a:ext>
            </a:extLst>
          </p:cNvPr>
          <p:cNvSpPr>
            <a:spLocks noGrp="1"/>
          </p:cNvSpPr>
          <p:nvPr>
            <p:ph idx="1"/>
          </p:nvPr>
        </p:nvSpPr>
        <p:spPr>
          <a:xfrm>
            <a:off x="762000" y="2286000"/>
            <a:ext cx="10668000" cy="3579223"/>
          </a:xfrm>
        </p:spPr>
        <p:txBody>
          <a:bodyPr/>
          <a:lstStyle/>
          <a:p>
            <a:pPr algn="just">
              <a:buFont typeface="Arial" panose="020B0604020202020204" pitchFamily="34" charset="0"/>
              <a:buChar char="•"/>
            </a:pPr>
            <a:r>
              <a:rPr lang="en-US" b="0" i="0" dirty="0">
                <a:solidFill>
                  <a:schemeClr val="tx1"/>
                </a:solidFill>
                <a:effectLst/>
                <a:latin typeface="inter-regular"/>
              </a:rPr>
              <a:t>There is a need to understand the software requirement.</a:t>
            </a:r>
          </a:p>
          <a:p>
            <a:pPr algn="just">
              <a:buFont typeface="Arial" panose="020B0604020202020204" pitchFamily="34" charset="0"/>
              <a:buChar char="•"/>
            </a:pPr>
            <a:r>
              <a:rPr lang="en-US" b="0" i="0" dirty="0">
                <a:solidFill>
                  <a:schemeClr val="tx1"/>
                </a:solidFill>
                <a:effectLst/>
                <a:latin typeface="inter-regular"/>
              </a:rPr>
              <a:t>Identify test input data</a:t>
            </a:r>
          </a:p>
          <a:p>
            <a:pPr algn="just">
              <a:buFont typeface="Arial" panose="020B0604020202020204" pitchFamily="34" charset="0"/>
              <a:buChar char="•"/>
            </a:pPr>
            <a:r>
              <a:rPr lang="en-US" b="0" i="0" dirty="0">
                <a:solidFill>
                  <a:schemeClr val="tx1"/>
                </a:solidFill>
                <a:effectLst/>
                <a:latin typeface="inter-regular"/>
              </a:rPr>
              <a:t>Compute the expected outcome with the selected input values.</a:t>
            </a:r>
          </a:p>
          <a:p>
            <a:pPr algn="just">
              <a:buFont typeface="Arial" panose="020B0604020202020204" pitchFamily="34" charset="0"/>
              <a:buChar char="•"/>
            </a:pPr>
            <a:r>
              <a:rPr lang="en-US" b="0" i="0" dirty="0">
                <a:solidFill>
                  <a:schemeClr val="tx1"/>
                </a:solidFill>
                <a:effectLst/>
                <a:latin typeface="inter-regular"/>
              </a:rPr>
              <a:t>Execute test cases</a:t>
            </a:r>
          </a:p>
          <a:p>
            <a:pPr algn="just">
              <a:buFont typeface="Arial" panose="020B0604020202020204" pitchFamily="34" charset="0"/>
              <a:buChar char="•"/>
            </a:pPr>
            <a:r>
              <a:rPr lang="en-US" b="0" i="0" dirty="0">
                <a:solidFill>
                  <a:schemeClr val="tx1"/>
                </a:solidFill>
                <a:effectLst/>
                <a:latin typeface="inter-regular"/>
              </a:rPr>
              <a:t>Comparison between the actual and the computed result</a:t>
            </a:r>
          </a:p>
          <a:p>
            <a:pPr marL="0" indent="0">
              <a:buNone/>
            </a:pPr>
            <a:endParaRPr lang="en-IN" dirty="0">
              <a:solidFill>
                <a:schemeClr val="tx1"/>
              </a:solidFill>
            </a:endParaRPr>
          </a:p>
        </p:txBody>
      </p:sp>
    </p:spTree>
    <p:extLst>
      <p:ext uri="{BB962C8B-B14F-4D97-AF65-F5344CB8AC3E}">
        <p14:creationId xmlns:p14="http://schemas.microsoft.com/office/powerpoint/2010/main" val="932592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57ED2-8C2B-7A9E-7B17-343BEDA805A7}"/>
              </a:ext>
            </a:extLst>
          </p:cNvPr>
          <p:cNvSpPr>
            <a:spLocks noGrp="1"/>
          </p:cNvSpPr>
          <p:nvPr>
            <p:ph type="title"/>
          </p:nvPr>
        </p:nvSpPr>
        <p:spPr/>
        <p:txBody>
          <a:bodyPr/>
          <a:lstStyle/>
          <a:p>
            <a:r>
              <a:rPr lang="en-IN" b="0" i="0" dirty="0">
                <a:effectLst/>
                <a:latin typeface="erdana"/>
              </a:rPr>
              <a:t> Types of functional testing.</a:t>
            </a:r>
            <a:endParaRPr lang="en-IN" dirty="0"/>
          </a:p>
        </p:txBody>
      </p:sp>
      <p:sp>
        <p:nvSpPr>
          <p:cNvPr id="3" name="Content Placeholder 2">
            <a:extLst>
              <a:ext uri="{FF2B5EF4-FFF2-40B4-BE49-F238E27FC236}">
                <a16:creationId xmlns:a16="http://schemas.microsoft.com/office/drawing/2014/main" id="{1CB0D73E-5F54-2030-2F17-030E18A43512}"/>
              </a:ext>
            </a:extLst>
          </p:cNvPr>
          <p:cNvSpPr>
            <a:spLocks noGrp="1"/>
          </p:cNvSpPr>
          <p:nvPr>
            <p:ph idx="1"/>
          </p:nvPr>
        </p:nvSpPr>
        <p:spPr/>
        <p:txBody>
          <a:bodyPr>
            <a:normAutofit lnSpcReduction="10000"/>
          </a:bodyPr>
          <a:lstStyle/>
          <a:p>
            <a:r>
              <a:rPr lang="en-IN" b="1" i="0" dirty="0">
                <a:solidFill>
                  <a:schemeClr val="tx1"/>
                </a:solidFill>
                <a:effectLst/>
                <a:latin typeface="inter-bold"/>
              </a:rPr>
              <a:t>Unit Testing</a:t>
            </a:r>
          </a:p>
          <a:p>
            <a:r>
              <a:rPr lang="en-IN" b="1" i="0" dirty="0">
                <a:solidFill>
                  <a:schemeClr val="tx1"/>
                </a:solidFill>
                <a:effectLst/>
                <a:latin typeface="inter-bold"/>
              </a:rPr>
              <a:t>Smoke Testing</a:t>
            </a:r>
          </a:p>
          <a:p>
            <a:r>
              <a:rPr lang="en-IN" b="1" i="0" dirty="0">
                <a:solidFill>
                  <a:schemeClr val="tx1"/>
                </a:solidFill>
                <a:effectLst/>
                <a:latin typeface="inter-bold"/>
              </a:rPr>
              <a:t>Sanity Testing</a:t>
            </a:r>
          </a:p>
          <a:p>
            <a:r>
              <a:rPr lang="en-IN" b="1" i="0" dirty="0">
                <a:solidFill>
                  <a:schemeClr val="tx1"/>
                </a:solidFill>
                <a:effectLst/>
                <a:latin typeface="inter-bold"/>
              </a:rPr>
              <a:t>Regression Testing</a:t>
            </a:r>
          </a:p>
          <a:p>
            <a:r>
              <a:rPr lang="en-IN" b="1" i="0" dirty="0">
                <a:solidFill>
                  <a:schemeClr val="tx1"/>
                </a:solidFill>
                <a:effectLst/>
                <a:latin typeface="inter-bold"/>
              </a:rPr>
              <a:t>Integration Testing</a:t>
            </a:r>
          </a:p>
          <a:p>
            <a:r>
              <a:rPr lang="en-IN" b="1" i="0" dirty="0">
                <a:solidFill>
                  <a:schemeClr val="tx1"/>
                </a:solidFill>
                <a:effectLst/>
                <a:latin typeface="inter-bold"/>
              </a:rPr>
              <a:t>User acceptance testing</a:t>
            </a:r>
          </a:p>
        </p:txBody>
      </p:sp>
    </p:spTree>
    <p:extLst>
      <p:ext uri="{BB962C8B-B14F-4D97-AF65-F5344CB8AC3E}">
        <p14:creationId xmlns:p14="http://schemas.microsoft.com/office/powerpoint/2010/main" val="3122029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C592C-1DD4-ECB8-82DD-C241CE27CE79}"/>
              </a:ext>
            </a:extLst>
          </p:cNvPr>
          <p:cNvSpPr>
            <a:spLocks noGrp="1"/>
          </p:cNvSpPr>
          <p:nvPr>
            <p:ph type="title"/>
          </p:nvPr>
        </p:nvSpPr>
        <p:spPr/>
        <p:txBody>
          <a:bodyPr/>
          <a:lstStyle/>
          <a:p>
            <a:r>
              <a:rPr lang="en-US" dirty="0"/>
              <a:t>Types Of Functional Testing:</a:t>
            </a:r>
            <a:endParaRPr lang="en-IN" dirty="0"/>
          </a:p>
        </p:txBody>
      </p:sp>
      <p:sp>
        <p:nvSpPr>
          <p:cNvPr id="3" name="Content Placeholder 2">
            <a:extLst>
              <a:ext uri="{FF2B5EF4-FFF2-40B4-BE49-F238E27FC236}">
                <a16:creationId xmlns:a16="http://schemas.microsoft.com/office/drawing/2014/main" id="{EC471383-7088-7938-4232-7384EF5C8EE1}"/>
              </a:ext>
            </a:extLst>
          </p:cNvPr>
          <p:cNvSpPr>
            <a:spLocks noGrp="1"/>
          </p:cNvSpPr>
          <p:nvPr>
            <p:ph idx="1"/>
          </p:nvPr>
        </p:nvSpPr>
        <p:spPr/>
        <p:txBody>
          <a:bodyPr/>
          <a:lstStyle/>
          <a:p>
            <a:r>
              <a:rPr lang="en-IN" b="1" i="0" dirty="0">
                <a:solidFill>
                  <a:schemeClr val="tx1"/>
                </a:solidFill>
                <a:effectLst/>
                <a:latin typeface="inter-bold"/>
              </a:rPr>
              <a:t>Retesting</a:t>
            </a:r>
          </a:p>
          <a:p>
            <a:r>
              <a:rPr lang="en-IN" b="1" i="0" dirty="0">
                <a:solidFill>
                  <a:schemeClr val="tx1"/>
                </a:solidFill>
                <a:effectLst/>
                <a:latin typeface="inter-bold"/>
              </a:rPr>
              <a:t>Database Testing</a:t>
            </a:r>
          </a:p>
          <a:p>
            <a:r>
              <a:rPr lang="en-IN" b="1" i="0" dirty="0">
                <a:solidFill>
                  <a:schemeClr val="tx1"/>
                </a:solidFill>
                <a:effectLst/>
                <a:latin typeface="inter-bold"/>
              </a:rPr>
              <a:t>Ad-hoc testing</a:t>
            </a:r>
          </a:p>
          <a:p>
            <a:pPr marL="0" indent="0">
              <a:buNone/>
            </a:pPr>
            <a:endParaRPr lang="en-IN" b="1" i="0" dirty="0">
              <a:solidFill>
                <a:schemeClr val="tx1"/>
              </a:solidFill>
              <a:effectLst/>
              <a:latin typeface="inter-bold"/>
            </a:endParaRPr>
          </a:p>
        </p:txBody>
      </p:sp>
    </p:spTree>
    <p:extLst>
      <p:ext uri="{BB962C8B-B14F-4D97-AF65-F5344CB8AC3E}">
        <p14:creationId xmlns:p14="http://schemas.microsoft.com/office/powerpoint/2010/main" val="2195907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A32A-6B9C-C998-29CE-BDC6FFCCE026}"/>
              </a:ext>
            </a:extLst>
          </p:cNvPr>
          <p:cNvSpPr>
            <a:spLocks noGrp="1"/>
          </p:cNvSpPr>
          <p:nvPr>
            <p:ph type="title"/>
          </p:nvPr>
        </p:nvSpPr>
        <p:spPr/>
        <p:txBody>
          <a:bodyPr/>
          <a:lstStyle/>
          <a:p>
            <a:r>
              <a:rPr lang="en-US" dirty="0"/>
              <a:t>Advantages Of Functional Testing:</a:t>
            </a:r>
            <a:endParaRPr lang="en-IN" dirty="0"/>
          </a:p>
        </p:txBody>
      </p:sp>
      <p:sp>
        <p:nvSpPr>
          <p:cNvPr id="3" name="Content Placeholder 2">
            <a:extLst>
              <a:ext uri="{FF2B5EF4-FFF2-40B4-BE49-F238E27FC236}">
                <a16:creationId xmlns:a16="http://schemas.microsoft.com/office/drawing/2014/main" id="{5F1AE9B0-40AA-0A64-D47D-9B54B2EBAAAC}"/>
              </a:ext>
            </a:extLst>
          </p:cNvPr>
          <p:cNvSpPr>
            <a:spLocks noGrp="1"/>
          </p:cNvSpPr>
          <p:nvPr>
            <p:ph idx="1"/>
          </p:nvPr>
        </p:nvSpPr>
        <p:spPr>
          <a:xfrm>
            <a:off x="762000" y="2286000"/>
            <a:ext cx="10668000" cy="3618411"/>
          </a:xfrm>
        </p:spPr>
        <p:txBody>
          <a:bodyPr>
            <a:normAutofit fontScale="77500" lnSpcReduction="20000"/>
          </a:bodyPr>
          <a:lstStyle/>
          <a:p>
            <a:pPr algn="just">
              <a:buFont typeface="Arial" panose="020B0604020202020204" pitchFamily="34" charset="0"/>
              <a:buChar char="•"/>
            </a:pPr>
            <a:r>
              <a:rPr lang="en-US" b="0" i="0" dirty="0">
                <a:solidFill>
                  <a:schemeClr val="tx1"/>
                </a:solidFill>
                <a:effectLst/>
                <a:latin typeface="inter-regular"/>
              </a:rPr>
              <a:t>It produces a defect-free product.</a:t>
            </a:r>
          </a:p>
          <a:p>
            <a:pPr algn="just">
              <a:buFont typeface="Arial" panose="020B0604020202020204" pitchFamily="34" charset="0"/>
              <a:buChar char="•"/>
            </a:pPr>
            <a:r>
              <a:rPr lang="en-US" b="0" i="0" dirty="0">
                <a:solidFill>
                  <a:schemeClr val="tx1"/>
                </a:solidFill>
                <a:effectLst/>
                <a:latin typeface="inter-regular"/>
              </a:rPr>
              <a:t>It ensures that the customer is satisfied.</a:t>
            </a:r>
          </a:p>
          <a:p>
            <a:pPr algn="just">
              <a:buFont typeface="Arial" panose="020B0604020202020204" pitchFamily="34" charset="0"/>
              <a:buChar char="•"/>
            </a:pPr>
            <a:r>
              <a:rPr lang="en-US" b="0" i="0" dirty="0">
                <a:solidFill>
                  <a:schemeClr val="tx1"/>
                </a:solidFill>
                <a:effectLst/>
                <a:latin typeface="inter-regular"/>
              </a:rPr>
              <a:t>It ensures that all requirements met.</a:t>
            </a:r>
          </a:p>
          <a:p>
            <a:pPr algn="just">
              <a:buFont typeface="Arial" panose="020B0604020202020204" pitchFamily="34" charset="0"/>
              <a:buChar char="•"/>
            </a:pPr>
            <a:r>
              <a:rPr lang="en-US" b="0" i="0" dirty="0">
                <a:solidFill>
                  <a:schemeClr val="tx1"/>
                </a:solidFill>
                <a:effectLst/>
                <a:latin typeface="inter-regular"/>
              </a:rPr>
              <a:t>It ensures the proper working of all the functionality of an application/software/product.</a:t>
            </a:r>
          </a:p>
          <a:p>
            <a:pPr algn="just">
              <a:buFont typeface="Arial" panose="020B0604020202020204" pitchFamily="34" charset="0"/>
              <a:buChar char="•"/>
            </a:pPr>
            <a:r>
              <a:rPr lang="en-US" b="0" i="0" dirty="0">
                <a:solidFill>
                  <a:schemeClr val="tx1"/>
                </a:solidFill>
                <a:effectLst/>
                <a:latin typeface="inter-regular"/>
              </a:rPr>
              <a:t>It ensures that the software/ product work as expected.</a:t>
            </a:r>
          </a:p>
          <a:p>
            <a:pPr algn="just">
              <a:buFont typeface="Arial" panose="020B0604020202020204" pitchFamily="34" charset="0"/>
              <a:buChar char="•"/>
            </a:pPr>
            <a:r>
              <a:rPr lang="en-US" b="0" i="0" dirty="0">
                <a:solidFill>
                  <a:schemeClr val="tx1"/>
                </a:solidFill>
                <a:effectLst/>
                <a:latin typeface="inter-regular"/>
              </a:rPr>
              <a:t>It ensures security and safety.</a:t>
            </a:r>
          </a:p>
          <a:p>
            <a:pPr algn="just">
              <a:buFont typeface="Arial" panose="020B0604020202020204" pitchFamily="34" charset="0"/>
              <a:buChar char="•"/>
            </a:pPr>
            <a:r>
              <a:rPr lang="en-US" b="0" i="0" dirty="0">
                <a:solidFill>
                  <a:schemeClr val="tx1"/>
                </a:solidFill>
                <a:effectLst/>
                <a:latin typeface="inter-regular"/>
              </a:rPr>
              <a:t>It improves the quality of the product.</a:t>
            </a:r>
          </a:p>
        </p:txBody>
      </p:sp>
    </p:spTree>
    <p:extLst>
      <p:ext uri="{BB962C8B-B14F-4D97-AF65-F5344CB8AC3E}">
        <p14:creationId xmlns:p14="http://schemas.microsoft.com/office/powerpoint/2010/main" val="2818724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8CC1B-5EE9-598B-C94E-3E9B9A06B71A}"/>
              </a:ext>
            </a:extLst>
          </p:cNvPr>
          <p:cNvSpPr>
            <a:spLocks noGrp="1"/>
          </p:cNvSpPr>
          <p:nvPr>
            <p:ph type="title"/>
          </p:nvPr>
        </p:nvSpPr>
        <p:spPr/>
        <p:txBody>
          <a:bodyPr/>
          <a:lstStyle/>
          <a:p>
            <a:r>
              <a:rPr lang="en-US" dirty="0"/>
              <a:t>Waterfall Model:</a:t>
            </a:r>
            <a:endParaRPr lang="en-IN" dirty="0"/>
          </a:p>
        </p:txBody>
      </p:sp>
      <p:sp>
        <p:nvSpPr>
          <p:cNvPr id="3" name="Content Placeholder 2">
            <a:extLst>
              <a:ext uri="{FF2B5EF4-FFF2-40B4-BE49-F238E27FC236}">
                <a16:creationId xmlns:a16="http://schemas.microsoft.com/office/drawing/2014/main" id="{4442C5E9-D78D-0BE3-6236-2565FF578217}"/>
              </a:ext>
            </a:extLst>
          </p:cNvPr>
          <p:cNvSpPr>
            <a:spLocks noGrp="1"/>
          </p:cNvSpPr>
          <p:nvPr>
            <p:ph idx="1"/>
          </p:nvPr>
        </p:nvSpPr>
        <p:spPr/>
        <p:txBody>
          <a:bodyPr/>
          <a:lstStyle/>
          <a:p>
            <a:r>
              <a:rPr lang="en-US" b="0" i="0" dirty="0">
                <a:solidFill>
                  <a:schemeClr val="tx1"/>
                </a:solidFill>
                <a:effectLst/>
                <a:latin typeface="inter-regular"/>
              </a:rPr>
              <a:t>It is the first approach and the basic model used in software development. It is a simple model that is easy to use as well as understand. </a:t>
            </a:r>
          </a:p>
          <a:p>
            <a:r>
              <a:rPr lang="en-US" b="0" i="0" dirty="0">
                <a:solidFill>
                  <a:schemeClr val="tx1"/>
                </a:solidFill>
                <a:effectLst/>
                <a:latin typeface="inter-regular"/>
              </a:rPr>
              <a:t>The execution happens in the sequence order.</a:t>
            </a:r>
          </a:p>
          <a:p>
            <a:r>
              <a:rPr lang="en-US" dirty="0">
                <a:solidFill>
                  <a:schemeClr val="tx1"/>
                </a:solidFill>
                <a:latin typeface="inter-regular"/>
              </a:rPr>
              <a:t>We cant add the new features in middle of this sequence.</a:t>
            </a:r>
            <a:endParaRPr lang="en-US" b="0" i="0" dirty="0">
              <a:solidFill>
                <a:schemeClr val="tx1"/>
              </a:solidFill>
              <a:effectLst/>
              <a:latin typeface="inter-regular"/>
            </a:endParaRPr>
          </a:p>
          <a:p>
            <a:endParaRPr lang="en-IN" dirty="0">
              <a:solidFill>
                <a:schemeClr val="tx1"/>
              </a:solidFill>
            </a:endParaRPr>
          </a:p>
        </p:txBody>
      </p:sp>
    </p:spTree>
    <p:extLst>
      <p:ext uri="{BB962C8B-B14F-4D97-AF65-F5344CB8AC3E}">
        <p14:creationId xmlns:p14="http://schemas.microsoft.com/office/powerpoint/2010/main" val="30209199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13ACB-08D7-9F94-9F4D-A15B653A3F16}"/>
              </a:ext>
            </a:extLst>
          </p:cNvPr>
          <p:cNvSpPr>
            <a:spLocks noGrp="1"/>
          </p:cNvSpPr>
          <p:nvPr>
            <p:ph type="title"/>
          </p:nvPr>
        </p:nvSpPr>
        <p:spPr/>
        <p:txBody>
          <a:bodyPr/>
          <a:lstStyle/>
          <a:p>
            <a:r>
              <a:rPr lang="en-US" dirty="0"/>
              <a:t>Agile Methodology:</a:t>
            </a:r>
            <a:endParaRPr lang="en-IN" dirty="0"/>
          </a:p>
        </p:txBody>
      </p:sp>
      <p:sp>
        <p:nvSpPr>
          <p:cNvPr id="3" name="Content Placeholder 2">
            <a:extLst>
              <a:ext uri="{FF2B5EF4-FFF2-40B4-BE49-F238E27FC236}">
                <a16:creationId xmlns:a16="http://schemas.microsoft.com/office/drawing/2014/main" id="{DD85F142-F4A3-B1D3-058A-4C86296C261C}"/>
              </a:ext>
            </a:extLst>
          </p:cNvPr>
          <p:cNvSpPr>
            <a:spLocks noGrp="1"/>
          </p:cNvSpPr>
          <p:nvPr>
            <p:ph idx="1"/>
          </p:nvPr>
        </p:nvSpPr>
        <p:spPr/>
        <p:txBody>
          <a:bodyPr/>
          <a:lstStyle/>
          <a:p>
            <a:r>
              <a:rPr lang="en-US" b="0" i="0" dirty="0">
                <a:solidFill>
                  <a:schemeClr val="tx1"/>
                </a:solidFill>
                <a:effectLst/>
                <a:latin typeface="Charlie Text"/>
              </a:rPr>
              <a:t>The Agile methodology is a project management approach that involves breaking the project into phases and emphasizes continuous collaboration and improvement. </a:t>
            </a:r>
          </a:p>
          <a:p>
            <a:r>
              <a:rPr lang="en-US" b="0" i="0" dirty="0">
                <a:solidFill>
                  <a:schemeClr val="tx1"/>
                </a:solidFill>
                <a:effectLst/>
                <a:latin typeface="Charlie Text"/>
              </a:rPr>
              <a:t>Teams follow a cycle of planning, executing, and evaluating.</a:t>
            </a:r>
          </a:p>
          <a:p>
            <a:r>
              <a:rPr lang="en-US" dirty="0">
                <a:solidFill>
                  <a:schemeClr val="tx1"/>
                </a:solidFill>
                <a:latin typeface="Charlie Text"/>
              </a:rPr>
              <a:t>In Agile one can add the requirements in the middle of the sequence and it is CI/CD pipeline. Agile is a iterative and incremental process.</a:t>
            </a:r>
            <a:endParaRPr lang="en-IN" dirty="0">
              <a:solidFill>
                <a:schemeClr val="tx1"/>
              </a:solidFill>
            </a:endParaRPr>
          </a:p>
        </p:txBody>
      </p:sp>
    </p:spTree>
    <p:extLst>
      <p:ext uri="{BB962C8B-B14F-4D97-AF65-F5344CB8AC3E}">
        <p14:creationId xmlns:p14="http://schemas.microsoft.com/office/powerpoint/2010/main" val="2042717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50CBA-0CF7-0FAC-E8E1-6791DCC3B993}"/>
              </a:ext>
            </a:extLst>
          </p:cNvPr>
          <p:cNvSpPr>
            <a:spLocks noGrp="1"/>
          </p:cNvSpPr>
          <p:nvPr>
            <p:ph type="title"/>
          </p:nvPr>
        </p:nvSpPr>
        <p:spPr/>
        <p:txBody>
          <a:bodyPr/>
          <a:lstStyle/>
          <a:p>
            <a:r>
              <a:rPr lang="en-US" dirty="0"/>
              <a:t>What is Scrum?</a:t>
            </a:r>
            <a:endParaRPr lang="en-IN" dirty="0"/>
          </a:p>
        </p:txBody>
      </p:sp>
      <p:sp>
        <p:nvSpPr>
          <p:cNvPr id="3" name="Content Placeholder 2">
            <a:extLst>
              <a:ext uri="{FF2B5EF4-FFF2-40B4-BE49-F238E27FC236}">
                <a16:creationId xmlns:a16="http://schemas.microsoft.com/office/drawing/2014/main" id="{F91C98F9-5B9B-174D-B2D4-61C2FB0DB8E9}"/>
              </a:ext>
            </a:extLst>
          </p:cNvPr>
          <p:cNvSpPr>
            <a:spLocks noGrp="1"/>
          </p:cNvSpPr>
          <p:nvPr>
            <p:ph idx="1"/>
          </p:nvPr>
        </p:nvSpPr>
        <p:spPr/>
        <p:txBody>
          <a:bodyPr>
            <a:normAutofit lnSpcReduction="10000"/>
          </a:bodyPr>
          <a:lstStyle/>
          <a:p>
            <a:r>
              <a:rPr lang="en-US" b="0" i="0" dirty="0">
                <a:solidFill>
                  <a:schemeClr val="tx1"/>
                </a:solidFill>
                <a:effectLst/>
                <a:latin typeface="Charlie Text"/>
              </a:rPr>
              <a:t>Scrum is an agile project management framework that helps teams structure and manage their work through a set of values, principles, and practices.</a:t>
            </a:r>
          </a:p>
          <a:p>
            <a:r>
              <a:rPr lang="en-US" b="0" i="0" dirty="0">
                <a:solidFill>
                  <a:schemeClr val="tx1"/>
                </a:solidFill>
                <a:effectLst/>
                <a:latin typeface="Charlie Text"/>
              </a:rPr>
              <a:t> It breaks down into small iteration known as sprints typically lasting 1-4 weeks. However, sprint is </a:t>
            </a:r>
            <a:r>
              <a:rPr lang="en-US" dirty="0">
                <a:solidFill>
                  <a:schemeClr val="tx1"/>
                </a:solidFill>
                <a:latin typeface="Charlie Text"/>
              </a:rPr>
              <a:t>of 2 weeks.</a:t>
            </a:r>
          </a:p>
          <a:p>
            <a:r>
              <a:rPr lang="en-US" b="0" i="0" dirty="0">
                <a:solidFill>
                  <a:schemeClr val="tx1"/>
                </a:solidFill>
                <a:effectLst/>
                <a:latin typeface="Söhne"/>
              </a:rPr>
              <a:t>Each sprint begins with a planning session where the team selects a set of tasks to complete.</a:t>
            </a:r>
            <a:endParaRPr lang="en-IN" dirty="0">
              <a:solidFill>
                <a:schemeClr val="tx1"/>
              </a:solidFill>
            </a:endParaRPr>
          </a:p>
        </p:txBody>
      </p:sp>
    </p:spTree>
    <p:extLst>
      <p:ext uri="{BB962C8B-B14F-4D97-AF65-F5344CB8AC3E}">
        <p14:creationId xmlns:p14="http://schemas.microsoft.com/office/powerpoint/2010/main" val="2906756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05CD8-1DC8-1F8B-02A6-12C3BF4EAF6F}"/>
              </a:ext>
            </a:extLst>
          </p:cNvPr>
          <p:cNvSpPr>
            <a:spLocks noGrp="1"/>
          </p:cNvSpPr>
          <p:nvPr>
            <p:ph type="title"/>
          </p:nvPr>
        </p:nvSpPr>
        <p:spPr/>
        <p:txBody>
          <a:bodyPr/>
          <a:lstStyle/>
          <a:p>
            <a:r>
              <a:rPr lang="en-US" dirty="0"/>
              <a:t>Scrum:</a:t>
            </a:r>
            <a:endParaRPr lang="en-IN" dirty="0"/>
          </a:p>
        </p:txBody>
      </p:sp>
      <p:sp>
        <p:nvSpPr>
          <p:cNvPr id="3" name="Content Placeholder 2">
            <a:extLst>
              <a:ext uri="{FF2B5EF4-FFF2-40B4-BE49-F238E27FC236}">
                <a16:creationId xmlns:a16="http://schemas.microsoft.com/office/drawing/2014/main" id="{BF17BAD0-3687-E6A1-CB3B-506D00EE2A21}"/>
              </a:ext>
            </a:extLst>
          </p:cNvPr>
          <p:cNvSpPr>
            <a:spLocks noGrp="1"/>
          </p:cNvSpPr>
          <p:nvPr>
            <p:ph idx="1"/>
          </p:nvPr>
        </p:nvSpPr>
        <p:spPr/>
        <p:txBody>
          <a:bodyPr>
            <a:normAutofit fontScale="92500" lnSpcReduction="10000"/>
          </a:bodyPr>
          <a:lstStyle/>
          <a:p>
            <a:r>
              <a:rPr lang="en-US" dirty="0">
                <a:solidFill>
                  <a:schemeClr val="tx1"/>
                </a:solidFill>
                <a:latin typeface="Söhne"/>
              </a:rPr>
              <a:t>Product backlog: It is a document which contains list of user stories defined by product owner at the beginning stage of agile process.</a:t>
            </a:r>
          </a:p>
          <a:p>
            <a:r>
              <a:rPr lang="en-US" dirty="0">
                <a:solidFill>
                  <a:schemeClr val="tx1"/>
                </a:solidFill>
                <a:latin typeface="Söhne"/>
              </a:rPr>
              <a:t>Sprint Backlog: A list of stories committed by Dev/QA for specific build.  For each sprint, sprint backlog will be change.</a:t>
            </a:r>
          </a:p>
          <a:p>
            <a:r>
              <a:rPr lang="en-US" b="0" i="0" dirty="0">
                <a:solidFill>
                  <a:schemeClr val="tx1"/>
                </a:solidFill>
                <a:effectLst/>
                <a:latin typeface="Söhne"/>
              </a:rPr>
              <a:t>Daily stand-up meetings keep everyone aligned and address any obstacles.</a:t>
            </a:r>
          </a:p>
          <a:p>
            <a:r>
              <a:rPr lang="en-US" b="0" i="0" dirty="0">
                <a:solidFill>
                  <a:schemeClr val="tx1"/>
                </a:solidFill>
                <a:effectLst/>
                <a:latin typeface="Söhne"/>
              </a:rPr>
              <a:t>At the end of each sprint, a review and retrospective are held to evaluate progress and make improvements.</a:t>
            </a:r>
            <a:endParaRPr lang="en-IN" dirty="0">
              <a:solidFill>
                <a:schemeClr val="tx1"/>
              </a:solidFill>
              <a:latin typeface="Söhne"/>
            </a:endParaRPr>
          </a:p>
        </p:txBody>
      </p:sp>
    </p:spTree>
    <p:extLst>
      <p:ext uri="{BB962C8B-B14F-4D97-AF65-F5344CB8AC3E}">
        <p14:creationId xmlns:p14="http://schemas.microsoft.com/office/powerpoint/2010/main" val="309537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F55AC-FE87-B2D2-985B-8D0CD512AFDD}"/>
              </a:ext>
            </a:extLst>
          </p:cNvPr>
          <p:cNvSpPr>
            <a:spLocks noGrp="1"/>
          </p:cNvSpPr>
          <p:nvPr>
            <p:ph type="title"/>
          </p:nvPr>
        </p:nvSpPr>
        <p:spPr/>
        <p:txBody>
          <a:bodyPr/>
          <a:lstStyle/>
          <a:p>
            <a:r>
              <a:rPr lang="en-US" dirty="0"/>
              <a:t>The Role of the Manual Testing:</a:t>
            </a:r>
            <a:endParaRPr lang="en-IN" dirty="0"/>
          </a:p>
        </p:txBody>
      </p:sp>
      <p:sp>
        <p:nvSpPr>
          <p:cNvPr id="3" name="Content Placeholder 2">
            <a:extLst>
              <a:ext uri="{FF2B5EF4-FFF2-40B4-BE49-F238E27FC236}">
                <a16:creationId xmlns:a16="http://schemas.microsoft.com/office/drawing/2014/main" id="{769593AE-A4AB-66F5-2F0E-FD5D4CE93E9B}"/>
              </a:ext>
            </a:extLst>
          </p:cNvPr>
          <p:cNvSpPr>
            <a:spLocks noGrp="1"/>
          </p:cNvSpPr>
          <p:nvPr>
            <p:ph idx="1"/>
          </p:nvPr>
        </p:nvSpPr>
        <p:spPr/>
        <p:txBody>
          <a:bodyPr>
            <a:normAutofit fontScale="92500" lnSpcReduction="10000"/>
          </a:bodyPr>
          <a:lstStyle/>
          <a:p>
            <a:r>
              <a:rPr lang="en-US" dirty="0"/>
              <a:t>A manual tester plays a vital role in the software development process. They are responsible for verifying if the software meets the expected requirements, identifying and reporting any bugs or issues, and providing feedback that helps improve the overall quality of the product. With their meticulous approach and attention to detail, manual testers are instrumental in ensuring that the software functions as intended and delivers a seamless user experience.</a:t>
            </a:r>
            <a:endParaRPr lang="en-IN" dirty="0"/>
          </a:p>
        </p:txBody>
      </p:sp>
    </p:spTree>
    <p:extLst>
      <p:ext uri="{BB962C8B-B14F-4D97-AF65-F5344CB8AC3E}">
        <p14:creationId xmlns:p14="http://schemas.microsoft.com/office/powerpoint/2010/main" val="8994590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8D90B-290B-DB85-E7F9-E19874CBB6EC}"/>
              </a:ext>
            </a:extLst>
          </p:cNvPr>
          <p:cNvSpPr>
            <a:spLocks noGrp="1"/>
          </p:cNvSpPr>
          <p:nvPr>
            <p:ph type="title"/>
          </p:nvPr>
        </p:nvSpPr>
        <p:spPr/>
        <p:txBody>
          <a:bodyPr/>
          <a:lstStyle/>
          <a:p>
            <a:r>
              <a:rPr lang="en-US" dirty="0"/>
              <a:t>Bug Triage Call/Meeting:</a:t>
            </a:r>
            <a:endParaRPr lang="en-IN" dirty="0"/>
          </a:p>
        </p:txBody>
      </p:sp>
      <p:sp>
        <p:nvSpPr>
          <p:cNvPr id="3" name="Content Placeholder 2">
            <a:extLst>
              <a:ext uri="{FF2B5EF4-FFF2-40B4-BE49-F238E27FC236}">
                <a16:creationId xmlns:a16="http://schemas.microsoft.com/office/drawing/2014/main" id="{DE454765-3FBD-64E3-9C80-76CC2745107E}"/>
              </a:ext>
            </a:extLst>
          </p:cNvPr>
          <p:cNvSpPr>
            <a:spLocks noGrp="1"/>
          </p:cNvSpPr>
          <p:nvPr>
            <p:ph idx="1"/>
          </p:nvPr>
        </p:nvSpPr>
        <p:spPr>
          <a:xfrm>
            <a:off x="762000" y="2286001"/>
            <a:ext cx="10668000" cy="3317966"/>
          </a:xfrm>
        </p:spPr>
        <p:txBody>
          <a:bodyPr/>
          <a:lstStyle/>
          <a:p>
            <a:r>
              <a:rPr lang="en-US" b="0" i="0" dirty="0">
                <a:solidFill>
                  <a:schemeClr val="tx1"/>
                </a:solidFill>
                <a:effectLst/>
                <a:latin typeface="Google Sans"/>
              </a:rPr>
              <a:t>Bug Triage Meetings (Bug Councils) are project meetings in which open bugs are divided into different categories –bugs to fix now, bugs to fix later and bugs never fix.</a:t>
            </a:r>
          </a:p>
          <a:p>
            <a:r>
              <a:rPr lang="en-US" b="0" i="0" dirty="0">
                <a:solidFill>
                  <a:schemeClr val="tx1"/>
                </a:solidFill>
                <a:effectLst/>
                <a:latin typeface="Google Sans"/>
              </a:rPr>
              <a:t> The members of this meeting are QA Lead, Development Lead and Project Manager.</a:t>
            </a:r>
            <a:endParaRPr lang="en-IN" dirty="0">
              <a:solidFill>
                <a:schemeClr val="tx1"/>
              </a:solidFill>
            </a:endParaRPr>
          </a:p>
        </p:txBody>
      </p:sp>
    </p:spTree>
    <p:extLst>
      <p:ext uri="{BB962C8B-B14F-4D97-AF65-F5344CB8AC3E}">
        <p14:creationId xmlns:p14="http://schemas.microsoft.com/office/powerpoint/2010/main" val="35945770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7A16E-19FF-C720-BF06-B830498DEDEA}"/>
              </a:ext>
            </a:extLst>
          </p:cNvPr>
          <p:cNvSpPr>
            <a:spLocks noGrp="1"/>
          </p:cNvSpPr>
          <p:nvPr>
            <p:ph type="title"/>
          </p:nvPr>
        </p:nvSpPr>
        <p:spPr/>
        <p:txBody>
          <a:bodyPr/>
          <a:lstStyle/>
          <a:p>
            <a:r>
              <a:rPr lang="en-US" dirty="0"/>
              <a:t>Types of Non-Functionality Testing:</a:t>
            </a:r>
            <a:endParaRPr lang="en-IN" dirty="0"/>
          </a:p>
        </p:txBody>
      </p:sp>
      <p:sp>
        <p:nvSpPr>
          <p:cNvPr id="3" name="Content Placeholder 2">
            <a:extLst>
              <a:ext uri="{FF2B5EF4-FFF2-40B4-BE49-F238E27FC236}">
                <a16:creationId xmlns:a16="http://schemas.microsoft.com/office/drawing/2014/main" id="{F4F0655B-1274-5A18-4797-491D02D41F5B}"/>
              </a:ext>
            </a:extLst>
          </p:cNvPr>
          <p:cNvSpPr>
            <a:spLocks noGrp="1"/>
          </p:cNvSpPr>
          <p:nvPr>
            <p:ph idx="1"/>
          </p:nvPr>
        </p:nvSpPr>
        <p:spPr/>
        <p:txBody>
          <a:bodyPr>
            <a:normAutofit fontScale="70000" lnSpcReduction="20000"/>
          </a:bodyPr>
          <a:lstStyle/>
          <a:p>
            <a:r>
              <a:rPr lang="en-US" dirty="0">
                <a:solidFill>
                  <a:schemeClr val="tx1"/>
                </a:solidFill>
              </a:rPr>
              <a:t>There are some types of non functionality testing types are there : They are: Performance, Usability, compatibility and Security.</a:t>
            </a:r>
          </a:p>
          <a:p>
            <a:r>
              <a:rPr lang="en-IN" dirty="0">
                <a:solidFill>
                  <a:schemeClr val="tx1"/>
                </a:solidFill>
              </a:rPr>
              <a:t>Performance Testing: </a:t>
            </a:r>
            <a:r>
              <a:rPr lang="en-US" b="0" dirty="0">
                <a:solidFill>
                  <a:schemeClr val="tx1"/>
                </a:solidFill>
                <a:effectLst/>
              </a:rPr>
              <a:t>Checking the behavior of an application by applying some load is known as performance testing</a:t>
            </a:r>
            <a:r>
              <a:rPr lang="en-US" b="0" i="1" dirty="0">
                <a:solidFill>
                  <a:schemeClr val="tx1"/>
                </a:solidFill>
                <a:effectLst/>
                <a:latin typeface="Cambria" panose="02040503050406030204" pitchFamily="18" charset="0"/>
              </a:rPr>
              <a:t>.</a:t>
            </a:r>
          </a:p>
          <a:p>
            <a:r>
              <a:rPr lang="en-IN" dirty="0">
                <a:solidFill>
                  <a:schemeClr val="tx1"/>
                </a:solidFill>
              </a:rPr>
              <a:t>Usability Testing: </a:t>
            </a:r>
            <a:r>
              <a:rPr lang="en-US" b="0" i="0" dirty="0">
                <a:solidFill>
                  <a:schemeClr val="tx1"/>
                </a:solidFill>
                <a:effectLst/>
                <a:latin typeface="Cambria" panose="02040503050406030204" pitchFamily="18" charset="0"/>
              </a:rPr>
              <a:t>Checking the user-friendliness, efficiency, and accuracy of the application is known as Usability Testing.</a:t>
            </a:r>
          </a:p>
          <a:p>
            <a:r>
              <a:rPr lang="en-IN" dirty="0">
                <a:solidFill>
                  <a:schemeClr val="tx1"/>
                </a:solidFill>
              </a:rPr>
              <a:t>Compatibility Testing: </a:t>
            </a:r>
            <a:r>
              <a:rPr lang="en-US" b="0" i="0" dirty="0">
                <a:solidFill>
                  <a:schemeClr val="tx1"/>
                </a:solidFill>
                <a:effectLst/>
                <a:latin typeface="Cambria" panose="02040503050406030204" pitchFamily="18" charset="0"/>
              </a:rPr>
              <a:t>Checking the functionality of an application on different software, hardware platforms, network, and browsers is known as compatibility testing.</a:t>
            </a:r>
          </a:p>
          <a:p>
            <a:r>
              <a:rPr lang="en-US" dirty="0">
                <a:solidFill>
                  <a:schemeClr val="tx1"/>
                </a:solidFill>
                <a:latin typeface="Cambria" panose="02040503050406030204" pitchFamily="18" charset="0"/>
              </a:rPr>
              <a:t>Security Testing: </a:t>
            </a:r>
            <a:r>
              <a:rPr lang="en-US" b="0" i="0" dirty="0">
                <a:solidFill>
                  <a:schemeClr val="tx1"/>
                </a:solidFill>
                <a:effectLst/>
                <a:latin typeface="Söhne"/>
              </a:rPr>
              <a:t>Security testing is the process of identifying vulnerabilities and weaknesses in a system to protect against potential threats.</a:t>
            </a:r>
            <a:endParaRPr lang="en-IN" dirty="0">
              <a:solidFill>
                <a:schemeClr val="tx1"/>
              </a:solidFill>
            </a:endParaRPr>
          </a:p>
        </p:txBody>
      </p:sp>
    </p:spTree>
    <p:extLst>
      <p:ext uri="{BB962C8B-B14F-4D97-AF65-F5344CB8AC3E}">
        <p14:creationId xmlns:p14="http://schemas.microsoft.com/office/powerpoint/2010/main" val="23367213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Freeform: Shape 1034">
            <a:extLst>
              <a:ext uri="{FF2B5EF4-FFF2-40B4-BE49-F238E27FC236}">
                <a16:creationId xmlns:a16="http://schemas.microsoft.com/office/drawing/2014/main" id="{3D065C6D-EB42-400B-99C4-D0ACE936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7" name="Freeform: Shape 1036">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1030" name="Content Placeholder 1029">
            <a:extLst>
              <a:ext uri="{FF2B5EF4-FFF2-40B4-BE49-F238E27FC236}">
                <a16:creationId xmlns:a16="http://schemas.microsoft.com/office/drawing/2014/main" id="{1AB00354-EE86-1348-8054-9BDF959BFCEF}"/>
              </a:ext>
            </a:extLst>
          </p:cNvPr>
          <p:cNvSpPr>
            <a:spLocks noGrp="1"/>
          </p:cNvSpPr>
          <p:nvPr>
            <p:ph idx="1"/>
          </p:nvPr>
        </p:nvSpPr>
        <p:spPr>
          <a:xfrm>
            <a:off x="762000" y="1856106"/>
            <a:ext cx="5334000" cy="4239894"/>
          </a:xfrm>
        </p:spPr>
        <p:txBody>
          <a:bodyPr>
            <a:noAutofit/>
          </a:bodyPr>
          <a:lstStyle/>
          <a:p>
            <a:pPr marL="457200" indent="-457200">
              <a:buFont typeface="+mj-lt"/>
              <a:buAutoNum type="arabicPeriod"/>
            </a:pPr>
            <a:r>
              <a:rPr lang="en-US" sz="1100" b="0" i="0" dirty="0">
                <a:solidFill>
                  <a:schemeClr val="tx1"/>
                </a:solidFill>
                <a:effectLst/>
                <a:latin typeface="inter-regular"/>
              </a:rPr>
              <a:t>As soon as the test engineer finds the bug, status is given as New, which indicates that a bug is just found.</a:t>
            </a:r>
          </a:p>
          <a:p>
            <a:pPr marL="457200" indent="-457200">
              <a:buFont typeface="+mj-lt"/>
              <a:buAutoNum type="arabicPeriod"/>
            </a:pPr>
            <a:r>
              <a:rPr lang="en-US" sz="1100" b="0" i="0" dirty="0">
                <a:solidFill>
                  <a:schemeClr val="tx1"/>
                </a:solidFill>
                <a:effectLst/>
                <a:latin typeface="inter-regular"/>
              </a:rPr>
              <a:t>This new bug needs to be reported to the concerned Developer by changing the status as </a:t>
            </a:r>
            <a:r>
              <a:rPr lang="en-US" sz="1100" b="1" i="0" dirty="0">
                <a:solidFill>
                  <a:schemeClr val="tx1"/>
                </a:solidFill>
                <a:effectLst/>
                <a:latin typeface="inter-bold"/>
              </a:rPr>
              <a:t>Assigned</a:t>
            </a:r>
            <a:r>
              <a:rPr lang="en-US" sz="1100" b="0" i="0" dirty="0">
                <a:solidFill>
                  <a:schemeClr val="tx1"/>
                </a:solidFill>
                <a:effectLst/>
                <a:latin typeface="inter-regular"/>
              </a:rPr>
              <a:t> so that the responsible person should take care of the bug.</a:t>
            </a:r>
          </a:p>
          <a:p>
            <a:pPr marL="457200" indent="-457200">
              <a:buFont typeface="+mj-lt"/>
              <a:buAutoNum type="arabicPeriod"/>
            </a:pPr>
            <a:r>
              <a:rPr lang="en-US" sz="1100" b="0" i="0" dirty="0">
                <a:solidFill>
                  <a:schemeClr val="tx1"/>
                </a:solidFill>
                <a:effectLst/>
                <a:latin typeface="inter-regular"/>
              </a:rPr>
              <a:t>Then the Developer first go through the bug, which means that the Developers read all the navigation steps to decide whether it is a valid bug or not.</a:t>
            </a:r>
          </a:p>
          <a:p>
            <a:pPr marL="457200" indent="-457200">
              <a:buFont typeface="+mj-lt"/>
              <a:buAutoNum type="arabicPeriod"/>
            </a:pPr>
            <a:r>
              <a:rPr lang="en-US" sz="1100" b="0" i="0" dirty="0">
                <a:solidFill>
                  <a:schemeClr val="tx1"/>
                </a:solidFill>
                <a:effectLst/>
                <a:latin typeface="inter-regular"/>
              </a:rPr>
              <a:t>Based on this, if the bug is valid, the Developer starts reproducing the bug on the application, once the bug is successfully reproduced, the Developer will analyze the code and does the necessary changes,  and change the status as </a:t>
            </a:r>
            <a:r>
              <a:rPr lang="en-US" sz="1100" b="1" i="0" dirty="0">
                <a:solidFill>
                  <a:schemeClr val="tx1"/>
                </a:solidFill>
                <a:effectLst/>
                <a:latin typeface="inter-bold"/>
              </a:rPr>
              <a:t>Fixed</a:t>
            </a:r>
            <a:r>
              <a:rPr lang="en-US" sz="1100" b="0" i="0" dirty="0">
                <a:solidFill>
                  <a:schemeClr val="tx1"/>
                </a:solidFill>
                <a:effectLst/>
                <a:latin typeface="inter-regular"/>
              </a:rPr>
              <a:t>.</a:t>
            </a:r>
          </a:p>
          <a:p>
            <a:pPr algn="just">
              <a:buFont typeface="+mj-lt"/>
              <a:buAutoNum type="arabicPeriod"/>
            </a:pPr>
            <a:r>
              <a:rPr lang="en-US" sz="1100" b="0" i="0" dirty="0">
                <a:solidFill>
                  <a:schemeClr val="tx1"/>
                </a:solidFill>
                <a:effectLst/>
                <a:latin typeface="inter-regular"/>
              </a:rPr>
              <a:t>   Once the code changes are done, and the bug is fixed, the test engineer re-test the bug, which means that the test engineer performs the same action once again, which is mentioned in the bug report, and changes the status accordingly</a:t>
            </a:r>
          </a:p>
          <a:p>
            <a:pPr marL="0" indent="0" algn="just">
              <a:buNone/>
            </a:pPr>
            <a:r>
              <a:rPr lang="en-US" sz="1100" b="1" i="0" dirty="0">
                <a:solidFill>
                  <a:schemeClr val="tx1"/>
                </a:solidFill>
                <a:effectLst/>
                <a:latin typeface="inter-bold"/>
              </a:rPr>
              <a:t>6. Close</a:t>
            </a:r>
            <a:r>
              <a:rPr lang="en-US" sz="1100" b="0" i="0" dirty="0">
                <a:solidFill>
                  <a:schemeClr val="tx1"/>
                </a:solidFill>
                <a:effectLst/>
                <a:latin typeface="inter-regular"/>
              </a:rPr>
              <a:t>, if the bug fixes properly, and functionally working according to the requirement.</a:t>
            </a:r>
          </a:p>
          <a:p>
            <a:pPr marL="0" indent="0" algn="just">
              <a:buNone/>
            </a:pPr>
            <a:r>
              <a:rPr lang="en-US" sz="1100" b="1" i="0" dirty="0">
                <a:solidFill>
                  <a:schemeClr val="tx1"/>
                </a:solidFill>
                <a:effectLst/>
                <a:latin typeface="inter-bold"/>
              </a:rPr>
              <a:t>7. Re-open</a:t>
            </a:r>
            <a:r>
              <a:rPr lang="en-US" sz="1100" b="0" i="0" dirty="0">
                <a:solidFill>
                  <a:schemeClr val="tx1"/>
                </a:solidFill>
                <a:effectLst/>
                <a:latin typeface="inter-regular"/>
              </a:rPr>
              <a:t>, if the bug still exists or not working properly as per the requirement, then the bug sends it back to the Developer once again.</a:t>
            </a:r>
          </a:p>
          <a:p>
            <a:pPr marL="0" indent="0">
              <a:buNone/>
            </a:pPr>
            <a:endParaRPr lang="en-US" sz="1100" b="0" i="0" dirty="0">
              <a:solidFill>
                <a:schemeClr val="tx1"/>
              </a:solidFill>
              <a:effectLst/>
              <a:latin typeface="inter-regular"/>
            </a:endParaRPr>
          </a:p>
        </p:txBody>
      </p:sp>
      <p:sp>
        <p:nvSpPr>
          <p:cNvPr id="2" name="Title 1">
            <a:extLst>
              <a:ext uri="{FF2B5EF4-FFF2-40B4-BE49-F238E27FC236}">
                <a16:creationId xmlns:a16="http://schemas.microsoft.com/office/drawing/2014/main" id="{9816A311-840A-05EF-24E3-CF54B3DBA3EA}"/>
              </a:ext>
            </a:extLst>
          </p:cNvPr>
          <p:cNvSpPr>
            <a:spLocks noGrp="1"/>
          </p:cNvSpPr>
          <p:nvPr>
            <p:ph type="title"/>
          </p:nvPr>
        </p:nvSpPr>
        <p:spPr>
          <a:xfrm>
            <a:off x="762000" y="762000"/>
            <a:ext cx="5334000" cy="1524000"/>
          </a:xfrm>
        </p:spPr>
        <p:txBody>
          <a:bodyPr>
            <a:normAutofit/>
          </a:bodyPr>
          <a:lstStyle/>
          <a:p>
            <a:r>
              <a:rPr lang="en-US" sz="3200" dirty="0"/>
              <a:t>BUG Life Cycle:</a:t>
            </a:r>
            <a:endParaRPr lang="en-IN" sz="3200" dirty="0"/>
          </a:p>
        </p:txBody>
      </p:sp>
      <p:pic>
        <p:nvPicPr>
          <p:cNvPr id="1026" name="Picture 2" descr="Bug Life cycle">
            <a:extLst>
              <a:ext uri="{FF2B5EF4-FFF2-40B4-BE49-F238E27FC236}">
                <a16:creationId xmlns:a16="http://schemas.microsoft.com/office/drawing/2014/main" id="{87F25F0A-256D-EABD-DD2A-642693DEB8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58000" y="1856105"/>
            <a:ext cx="5334000" cy="3164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1671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63AAE-E8C9-A641-B691-07B5B1840073}"/>
              </a:ext>
            </a:extLst>
          </p:cNvPr>
          <p:cNvSpPr>
            <a:spLocks noGrp="1"/>
          </p:cNvSpPr>
          <p:nvPr>
            <p:ph type="title"/>
          </p:nvPr>
        </p:nvSpPr>
        <p:spPr/>
        <p:txBody>
          <a:bodyPr/>
          <a:lstStyle/>
          <a:p>
            <a:r>
              <a:rPr lang="en-US" dirty="0"/>
              <a:t>Test Environment:</a:t>
            </a:r>
            <a:endParaRPr lang="en-IN" dirty="0"/>
          </a:p>
        </p:txBody>
      </p:sp>
      <p:sp>
        <p:nvSpPr>
          <p:cNvPr id="3" name="Content Placeholder 2">
            <a:extLst>
              <a:ext uri="{FF2B5EF4-FFF2-40B4-BE49-F238E27FC236}">
                <a16:creationId xmlns:a16="http://schemas.microsoft.com/office/drawing/2014/main" id="{2C043F35-0475-9096-968F-57B35EF81936}"/>
              </a:ext>
            </a:extLst>
          </p:cNvPr>
          <p:cNvSpPr>
            <a:spLocks noGrp="1"/>
          </p:cNvSpPr>
          <p:nvPr>
            <p:ph idx="1"/>
          </p:nvPr>
        </p:nvSpPr>
        <p:spPr>
          <a:xfrm>
            <a:off x="762000" y="2286001"/>
            <a:ext cx="10668000" cy="3291840"/>
          </a:xfrm>
        </p:spPr>
        <p:txBody>
          <a:bodyPr/>
          <a:lstStyle/>
          <a:p>
            <a:r>
              <a:rPr lang="en-US" dirty="0">
                <a:solidFill>
                  <a:schemeClr val="tx1"/>
                </a:solidFill>
              </a:rPr>
              <a:t>It is an platform where Testers can perform various tests without affecting the live Application or in use application. </a:t>
            </a:r>
          </a:p>
          <a:p>
            <a:r>
              <a:rPr lang="en-US" b="0" i="0" dirty="0">
                <a:solidFill>
                  <a:schemeClr val="tx1"/>
                </a:solidFill>
                <a:effectLst/>
                <a:latin typeface="Söhne"/>
              </a:rPr>
              <a:t>It allows testers to verify the functionality, performance, compatibility, and security of the software in a controlled and isolated environment before it goes into production.</a:t>
            </a:r>
            <a:endParaRPr lang="en-IN" dirty="0">
              <a:solidFill>
                <a:schemeClr val="tx1"/>
              </a:solidFill>
            </a:endParaRPr>
          </a:p>
        </p:txBody>
      </p:sp>
    </p:spTree>
    <p:extLst>
      <p:ext uri="{BB962C8B-B14F-4D97-AF65-F5344CB8AC3E}">
        <p14:creationId xmlns:p14="http://schemas.microsoft.com/office/powerpoint/2010/main" val="21359536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10CBD-3CA3-05B3-98AC-AA5DDAF0E86B}"/>
              </a:ext>
            </a:extLst>
          </p:cNvPr>
          <p:cNvSpPr>
            <a:spLocks noGrp="1"/>
          </p:cNvSpPr>
          <p:nvPr>
            <p:ph type="title"/>
          </p:nvPr>
        </p:nvSpPr>
        <p:spPr/>
        <p:txBody>
          <a:bodyPr/>
          <a:lstStyle/>
          <a:p>
            <a:r>
              <a:rPr lang="en-US" dirty="0"/>
              <a:t>Types Of Environments:</a:t>
            </a:r>
            <a:endParaRPr lang="en-IN" dirty="0"/>
          </a:p>
        </p:txBody>
      </p:sp>
      <p:sp>
        <p:nvSpPr>
          <p:cNvPr id="3" name="Content Placeholder 2">
            <a:extLst>
              <a:ext uri="{FF2B5EF4-FFF2-40B4-BE49-F238E27FC236}">
                <a16:creationId xmlns:a16="http://schemas.microsoft.com/office/drawing/2014/main" id="{99BD63EF-E65B-43AB-AAA3-EC5B95A82B08}"/>
              </a:ext>
            </a:extLst>
          </p:cNvPr>
          <p:cNvSpPr>
            <a:spLocks noGrp="1"/>
          </p:cNvSpPr>
          <p:nvPr>
            <p:ph idx="1"/>
          </p:nvPr>
        </p:nvSpPr>
        <p:spPr>
          <a:xfrm>
            <a:off x="762000" y="2286000"/>
            <a:ext cx="10668000" cy="3004457"/>
          </a:xfrm>
        </p:spPr>
        <p:txBody>
          <a:bodyPr/>
          <a:lstStyle/>
          <a:p>
            <a:r>
              <a:rPr lang="en-US" dirty="0"/>
              <a:t>Dev</a:t>
            </a:r>
          </a:p>
          <a:p>
            <a:r>
              <a:rPr lang="en-US" dirty="0"/>
              <a:t>Production</a:t>
            </a:r>
          </a:p>
          <a:p>
            <a:r>
              <a:rPr lang="en-US" dirty="0"/>
              <a:t>QA Main Server</a:t>
            </a:r>
          </a:p>
          <a:p>
            <a:r>
              <a:rPr lang="en-US" dirty="0"/>
              <a:t>Staging</a:t>
            </a:r>
            <a:endParaRPr lang="en-IN" dirty="0"/>
          </a:p>
        </p:txBody>
      </p:sp>
    </p:spTree>
    <p:extLst>
      <p:ext uri="{BB962C8B-B14F-4D97-AF65-F5344CB8AC3E}">
        <p14:creationId xmlns:p14="http://schemas.microsoft.com/office/powerpoint/2010/main" val="42348975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1F292-969C-D45B-6375-37D25A9F7B8C}"/>
              </a:ext>
            </a:extLst>
          </p:cNvPr>
          <p:cNvSpPr>
            <a:spLocks noGrp="1"/>
          </p:cNvSpPr>
          <p:nvPr>
            <p:ph type="title"/>
          </p:nvPr>
        </p:nvSpPr>
        <p:spPr/>
        <p:txBody>
          <a:bodyPr/>
          <a:lstStyle/>
          <a:p>
            <a:r>
              <a:rPr lang="en-US" dirty="0"/>
              <a:t>Types Of Environments:</a:t>
            </a:r>
            <a:endParaRPr lang="en-IN" dirty="0"/>
          </a:p>
        </p:txBody>
      </p:sp>
      <p:sp>
        <p:nvSpPr>
          <p:cNvPr id="3" name="Content Placeholder 2">
            <a:extLst>
              <a:ext uri="{FF2B5EF4-FFF2-40B4-BE49-F238E27FC236}">
                <a16:creationId xmlns:a16="http://schemas.microsoft.com/office/drawing/2014/main" id="{95642F04-D5BB-4C37-CFBC-E1A096EFFB08}"/>
              </a:ext>
            </a:extLst>
          </p:cNvPr>
          <p:cNvSpPr>
            <a:spLocks noGrp="1"/>
          </p:cNvSpPr>
          <p:nvPr>
            <p:ph idx="1"/>
          </p:nvPr>
        </p:nvSpPr>
        <p:spPr>
          <a:xfrm>
            <a:off x="762000" y="2286000"/>
            <a:ext cx="10668000" cy="4206240"/>
          </a:xfrm>
        </p:spPr>
        <p:txBody>
          <a:bodyPr>
            <a:normAutofit fontScale="77500" lnSpcReduction="20000"/>
          </a:bodyPr>
          <a:lstStyle/>
          <a:p>
            <a:r>
              <a:rPr lang="en-US" dirty="0">
                <a:solidFill>
                  <a:schemeClr val="tx1"/>
                </a:solidFill>
              </a:rPr>
              <a:t>Dev: </a:t>
            </a:r>
            <a:r>
              <a:rPr lang="en-US" b="0" i="0" dirty="0">
                <a:solidFill>
                  <a:schemeClr val="tx1"/>
                </a:solidFill>
                <a:effectLst/>
                <a:latin typeface="inter-regular"/>
              </a:rPr>
              <a:t>Generally, it is accessed by developers for writing new lines of code as well as bug fixes. </a:t>
            </a:r>
          </a:p>
          <a:p>
            <a:r>
              <a:rPr lang="en-US" dirty="0">
                <a:solidFill>
                  <a:schemeClr val="tx1"/>
                </a:solidFill>
                <a:latin typeface="inter-regular"/>
              </a:rPr>
              <a:t>Production: </a:t>
            </a:r>
            <a:r>
              <a:rPr lang="en-US" b="0" i="0" dirty="0">
                <a:solidFill>
                  <a:schemeClr val="tx1"/>
                </a:solidFill>
                <a:effectLst/>
                <a:latin typeface="Söhne"/>
              </a:rPr>
              <a:t>The production environment, also known as the live environment or the production system, is the actual operational environment where the software or system is deployed and used by end-users. </a:t>
            </a:r>
          </a:p>
          <a:p>
            <a:r>
              <a:rPr lang="en-US" dirty="0">
                <a:solidFill>
                  <a:schemeClr val="tx1"/>
                </a:solidFill>
                <a:latin typeface="Söhne"/>
              </a:rPr>
              <a:t>QA: </a:t>
            </a:r>
            <a:r>
              <a:rPr lang="en-US" b="0" i="0" dirty="0">
                <a:solidFill>
                  <a:schemeClr val="tx1"/>
                </a:solidFill>
                <a:effectLst/>
                <a:latin typeface="inter-regular"/>
              </a:rPr>
              <a:t>The test engineers access it for conducting all the types of testing and also obtain by developers for reproducing the bug.</a:t>
            </a:r>
          </a:p>
          <a:p>
            <a:r>
              <a:rPr lang="en-US" dirty="0">
                <a:solidFill>
                  <a:schemeClr val="tx1"/>
                </a:solidFill>
                <a:latin typeface="inter-regular"/>
              </a:rPr>
              <a:t>Staging: </a:t>
            </a:r>
            <a:r>
              <a:rPr lang="en-US" b="0" i="0" dirty="0">
                <a:solidFill>
                  <a:schemeClr val="tx1"/>
                </a:solidFill>
                <a:effectLst/>
                <a:latin typeface="inter-regular"/>
              </a:rPr>
              <a:t>We take another server to check the compatibility of the server because the production server is highly configured, so we need a similar server where we can perform the system testing.</a:t>
            </a:r>
            <a:endParaRPr lang="en-IN" dirty="0">
              <a:solidFill>
                <a:schemeClr val="tx1"/>
              </a:solidFill>
            </a:endParaRPr>
          </a:p>
        </p:txBody>
      </p:sp>
    </p:spTree>
    <p:extLst>
      <p:ext uri="{BB962C8B-B14F-4D97-AF65-F5344CB8AC3E}">
        <p14:creationId xmlns:p14="http://schemas.microsoft.com/office/powerpoint/2010/main" val="18318211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E7F7E-E214-094B-69D8-A3FD8B91F047}"/>
              </a:ext>
            </a:extLst>
          </p:cNvPr>
          <p:cNvSpPr>
            <a:spLocks noGrp="1"/>
          </p:cNvSpPr>
          <p:nvPr>
            <p:ph type="title"/>
          </p:nvPr>
        </p:nvSpPr>
        <p:spPr/>
        <p:txBody>
          <a:bodyPr/>
          <a:lstStyle/>
          <a:p>
            <a:r>
              <a:rPr lang="en-US" dirty="0"/>
              <a:t>Types Of Testing Descriptive:</a:t>
            </a:r>
            <a:endParaRPr lang="en-IN" dirty="0"/>
          </a:p>
        </p:txBody>
      </p:sp>
      <p:sp>
        <p:nvSpPr>
          <p:cNvPr id="3" name="Content Placeholder 2">
            <a:extLst>
              <a:ext uri="{FF2B5EF4-FFF2-40B4-BE49-F238E27FC236}">
                <a16:creationId xmlns:a16="http://schemas.microsoft.com/office/drawing/2014/main" id="{F55EE9DC-F7AD-4718-B68C-487C9AE54238}"/>
              </a:ext>
            </a:extLst>
          </p:cNvPr>
          <p:cNvSpPr>
            <a:spLocks noGrp="1"/>
          </p:cNvSpPr>
          <p:nvPr>
            <p:ph idx="1"/>
          </p:nvPr>
        </p:nvSpPr>
        <p:spPr/>
        <p:txBody>
          <a:bodyPr>
            <a:normAutofit fontScale="92500" lnSpcReduction="10000"/>
          </a:bodyPr>
          <a:lstStyle/>
          <a:p>
            <a:r>
              <a:rPr lang="en-IN" b="0" i="0" dirty="0">
                <a:solidFill>
                  <a:schemeClr val="tx1"/>
                </a:solidFill>
                <a:effectLst/>
                <a:latin typeface="erdana"/>
              </a:rPr>
              <a:t>Regression Testing: </a:t>
            </a:r>
            <a:r>
              <a:rPr lang="en-US" kern="100" dirty="0">
                <a:effectLst/>
                <a:latin typeface="Calibri" panose="020F0502020204030204" pitchFamily="34" charset="0"/>
                <a:ea typeface="Calibri" panose="020F0502020204030204" pitchFamily="34" charset="0"/>
                <a:cs typeface="Calibri" panose="020F0502020204030204" pitchFamily="34" charset="0"/>
              </a:rPr>
              <a:t>Regression Testing is a test performed when the new change of code is impacting on the existing code or not.</a:t>
            </a:r>
          </a:p>
          <a:p>
            <a:r>
              <a:rPr lang="en-US" b="1" kern="100" dirty="0">
                <a:effectLst/>
                <a:latin typeface="erdana"/>
                <a:ea typeface="Calibri" panose="020F0502020204030204" pitchFamily="34" charset="0"/>
                <a:cs typeface="Calibri" panose="020F0502020204030204" pitchFamily="34" charset="0"/>
              </a:rPr>
              <a:t>Integration Testing: </a:t>
            </a:r>
            <a:r>
              <a:rPr lang="en-US" kern="100" dirty="0">
                <a:effectLst/>
                <a:latin typeface="erdana"/>
                <a:ea typeface="Calibri" panose="020F0502020204030204" pitchFamily="34" charset="0"/>
                <a:cs typeface="Calibri" panose="020F0502020204030204" pitchFamily="34" charset="0"/>
              </a:rPr>
              <a:t>Integration testing is nothing but the testing btw two modules. </a:t>
            </a:r>
            <a:endParaRPr lang="en-IN" kern="100" dirty="0">
              <a:effectLst/>
              <a:latin typeface="erdana"/>
              <a:ea typeface="Calibri" panose="020F0502020204030204" pitchFamily="34" charset="0"/>
              <a:cs typeface="Times New Roman" panose="02020603050405020304" pitchFamily="18" charset="0"/>
            </a:endParaRPr>
          </a:p>
          <a:p>
            <a:pPr>
              <a:lnSpc>
                <a:spcPct val="107000"/>
              </a:lnSpc>
              <a:spcAft>
                <a:spcPts val="800"/>
              </a:spcAft>
            </a:pPr>
            <a:r>
              <a:rPr lang="en-US" kern="100" dirty="0">
                <a:effectLst/>
                <a:latin typeface="erdana"/>
                <a:ea typeface="Calibri" panose="020F0502020204030204" pitchFamily="34" charset="0"/>
                <a:cs typeface="Calibri" panose="020F0502020204030204" pitchFamily="34" charset="0"/>
              </a:rPr>
              <a:t>For example: Minnwest banking.</a:t>
            </a:r>
            <a:endParaRPr lang="en-IN" kern="100" dirty="0">
              <a:effectLst/>
              <a:latin typeface="erdana"/>
              <a:ea typeface="Calibri" panose="020F0502020204030204" pitchFamily="34" charset="0"/>
              <a:cs typeface="Times New Roman" panose="02020603050405020304" pitchFamily="18" charset="0"/>
            </a:endParaRPr>
          </a:p>
          <a:p>
            <a:pPr>
              <a:lnSpc>
                <a:spcPct val="107000"/>
              </a:lnSpc>
              <a:spcAft>
                <a:spcPts val="800"/>
              </a:spcAft>
            </a:pPr>
            <a:r>
              <a:rPr lang="en-US" kern="100" dirty="0">
                <a:effectLst/>
                <a:latin typeface="erdana"/>
                <a:ea typeface="Calibri" panose="020F0502020204030204" pitchFamily="34" charset="0"/>
                <a:cs typeface="Calibri" panose="020F0502020204030204" pitchFamily="34" charset="0"/>
              </a:rPr>
              <a:t>In Minnwest banking there are 2 applications. OLB and Spotlight which is used for admin side.</a:t>
            </a:r>
            <a:endParaRPr lang="en-IN" kern="100" dirty="0">
              <a:effectLst/>
              <a:latin typeface="erdana"/>
              <a:ea typeface="Calibri" panose="020F0502020204030204" pitchFamily="34" charset="0"/>
              <a:cs typeface="Times New Roman" panose="02020603050405020304" pitchFamily="18" charset="0"/>
            </a:endParaRPr>
          </a:p>
          <a:p>
            <a:endParaRPr lang="en-IN" kern="100" dirty="0">
              <a:effectLst/>
              <a:latin typeface="erdana"/>
              <a:ea typeface="Calibri" panose="020F0502020204030204" pitchFamily="34" charset="0"/>
              <a:cs typeface="Times New Roman" panose="02020603050405020304" pitchFamily="18" charset="0"/>
            </a:endParaRPr>
          </a:p>
          <a:p>
            <a:endParaRPr lang="en-IN" b="0" i="0" dirty="0">
              <a:solidFill>
                <a:schemeClr val="tx1"/>
              </a:solidFill>
              <a:effectLst/>
              <a:latin typeface="erdana"/>
            </a:endParaRPr>
          </a:p>
          <a:p>
            <a:endParaRPr lang="en-IN" dirty="0">
              <a:solidFill>
                <a:schemeClr val="tx1"/>
              </a:solidFill>
            </a:endParaRPr>
          </a:p>
        </p:txBody>
      </p:sp>
    </p:spTree>
    <p:extLst>
      <p:ext uri="{BB962C8B-B14F-4D97-AF65-F5344CB8AC3E}">
        <p14:creationId xmlns:p14="http://schemas.microsoft.com/office/powerpoint/2010/main" val="13043682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4AA9F-2B34-E718-F516-718D48ECAC2C}"/>
              </a:ext>
            </a:extLst>
          </p:cNvPr>
          <p:cNvSpPr>
            <a:spLocks noGrp="1"/>
          </p:cNvSpPr>
          <p:nvPr>
            <p:ph type="title"/>
          </p:nvPr>
        </p:nvSpPr>
        <p:spPr/>
        <p:txBody>
          <a:bodyPr>
            <a:normAutofit/>
          </a:bodyPr>
          <a:lstStyle/>
          <a:p>
            <a:r>
              <a:rPr lang="en-US" sz="4000" dirty="0"/>
              <a:t>Types Of Testing Descriptive:</a:t>
            </a:r>
            <a:endParaRPr lang="en-IN" sz="4000" dirty="0">
              <a:latin typeface="erdana"/>
            </a:endParaRPr>
          </a:p>
        </p:txBody>
      </p:sp>
      <p:sp>
        <p:nvSpPr>
          <p:cNvPr id="3" name="Content Placeholder 2">
            <a:extLst>
              <a:ext uri="{FF2B5EF4-FFF2-40B4-BE49-F238E27FC236}">
                <a16:creationId xmlns:a16="http://schemas.microsoft.com/office/drawing/2014/main" id="{3B62DF28-9E7C-4244-43BE-66F240423F87}"/>
              </a:ext>
            </a:extLst>
          </p:cNvPr>
          <p:cNvSpPr>
            <a:spLocks noGrp="1"/>
          </p:cNvSpPr>
          <p:nvPr>
            <p:ph idx="1"/>
          </p:nvPr>
        </p:nvSpPr>
        <p:spPr/>
        <p:txBody>
          <a:bodyPr/>
          <a:lstStyle/>
          <a:p>
            <a:r>
              <a:rPr lang="en-US" sz="2800" b="1" dirty="0">
                <a:effectLst/>
                <a:latin typeface="erdana"/>
                <a:ea typeface="Calibri" panose="020F0502020204030204" pitchFamily="34" charset="0"/>
              </a:rPr>
              <a:t>Smoke Testing</a:t>
            </a:r>
            <a:r>
              <a:rPr lang="en-US" b="1" dirty="0">
                <a:effectLst/>
                <a:latin typeface="erdana"/>
                <a:ea typeface="Calibri" panose="020F0502020204030204" pitchFamily="34" charset="0"/>
              </a:rPr>
              <a:t>: </a:t>
            </a:r>
            <a:r>
              <a:rPr lang="en-US" dirty="0">
                <a:effectLst/>
                <a:latin typeface="Calibri" panose="020F0502020204030204" pitchFamily="34" charset="0"/>
                <a:ea typeface="Calibri" panose="020F0502020204030204" pitchFamily="34" charset="0"/>
              </a:rPr>
              <a:t>Smoke Testing is also known as Build verification testing. So, we will perform the smoke test initially to check if the build is stable or not</a:t>
            </a:r>
            <a:r>
              <a:rPr lang="en-US" sz="1800" dirty="0">
                <a:effectLst/>
                <a:latin typeface="Calibri" panose="020F0502020204030204" pitchFamily="34" charset="0"/>
                <a:ea typeface="Calibri" panose="020F0502020204030204" pitchFamily="34" charset="0"/>
              </a:rPr>
              <a:t>.</a:t>
            </a:r>
          </a:p>
          <a:p>
            <a:r>
              <a:rPr lang="en-US" b="1" dirty="0">
                <a:effectLst/>
                <a:latin typeface="Calibri" panose="020F0502020204030204" pitchFamily="34" charset="0"/>
                <a:ea typeface="Calibri" panose="020F0502020204030204" pitchFamily="34" charset="0"/>
              </a:rPr>
              <a:t>Sanity testing: </a:t>
            </a:r>
            <a:r>
              <a:rPr lang="en-US" dirty="0">
                <a:effectLst/>
                <a:latin typeface="Calibri" panose="020F0502020204030204" pitchFamily="34" charset="0"/>
                <a:ea typeface="Calibri" panose="020F0502020204030204" pitchFamily="34" charset="0"/>
                <a:cs typeface="Times New Roman" panose="02020603050405020304" pitchFamily="18" charset="0"/>
              </a:rPr>
              <a:t>Sanity testing is </a:t>
            </a:r>
            <a:r>
              <a:rPr lang="en-US" dirty="0">
                <a:effectLst/>
                <a:latin typeface="Calibri" panose="020F0502020204030204" pitchFamily="34" charset="0"/>
                <a:ea typeface="Calibri" panose="020F0502020204030204" pitchFamily="34" charset="0"/>
              </a:rPr>
              <a:t>to check that newly added functionalities, bugs, etc., have been fixed </a:t>
            </a:r>
            <a:r>
              <a:rPr lang="en-US" dirty="0">
                <a:effectLst/>
                <a:latin typeface="Calibri" panose="020F0502020204030204" pitchFamily="34" charset="0"/>
                <a:ea typeface="Calibri" panose="020F0502020204030204" pitchFamily="34" charset="0"/>
                <a:cs typeface="Times New Roman" panose="02020603050405020304" pitchFamily="18" charset="0"/>
              </a:rPr>
              <a:t>and known as subset of Regression Testing.</a:t>
            </a:r>
            <a:endParaRPr lang="en-IN" dirty="0"/>
          </a:p>
        </p:txBody>
      </p:sp>
    </p:spTree>
    <p:extLst>
      <p:ext uri="{BB962C8B-B14F-4D97-AF65-F5344CB8AC3E}">
        <p14:creationId xmlns:p14="http://schemas.microsoft.com/office/powerpoint/2010/main" val="21856007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46DD7-9814-36DA-666E-5A677951C0B3}"/>
              </a:ext>
            </a:extLst>
          </p:cNvPr>
          <p:cNvSpPr>
            <a:spLocks noGrp="1"/>
          </p:cNvSpPr>
          <p:nvPr>
            <p:ph type="title"/>
          </p:nvPr>
        </p:nvSpPr>
        <p:spPr/>
        <p:txBody>
          <a:bodyPr/>
          <a:lstStyle/>
          <a:p>
            <a:r>
              <a:rPr lang="en-US" dirty="0"/>
              <a:t>Types Of Testing Descriptive:</a:t>
            </a:r>
            <a:endParaRPr lang="en-IN" dirty="0"/>
          </a:p>
        </p:txBody>
      </p:sp>
      <p:sp>
        <p:nvSpPr>
          <p:cNvPr id="3" name="Content Placeholder 2">
            <a:extLst>
              <a:ext uri="{FF2B5EF4-FFF2-40B4-BE49-F238E27FC236}">
                <a16:creationId xmlns:a16="http://schemas.microsoft.com/office/drawing/2014/main" id="{BE97C0BF-31E7-1A00-CDFA-592E557F4001}"/>
              </a:ext>
            </a:extLst>
          </p:cNvPr>
          <p:cNvSpPr>
            <a:spLocks noGrp="1"/>
          </p:cNvSpPr>
          <p:nvPr>
            <p:ph idx="1"/>
          </p:nvPr>
        </p:nvSpPr>
        <p:spPr/>
        <p:txBody>
          <a:bodyPr>
            <a:normAutofit lnSpcReduction="10000"/>
          </a:bodyPr>
          <a:lstStyle/>
          <a:p>
            <a:r>
              <a:rPr lang="en-US" b="1" dirty="0">
                <a:effectLst/>
                <a:latin typeface="Calibri" panose="020F0502020204030204" pitchFamily="34" charset="0"/>
                <a:ea typeface="Calibri" panose="020F0502020204030204" pitchFamily="34" charset="0"/>
              </a:rPr>
              <a:t>End-to- End Testing: </a:t>
            </a:r>
            <a:r>
              <a:rPr lang="en-US" kern="100" dirty="0">
                <a:effectLst/>
                <a:latin typeface="Calibri" panose="020F0502020204030204" pitchFamily="34" charset="0"/>
                <a:ea typeface="Calibri" panose="020F0502020204030204" pitchFamily="34" charset="0"/>
                <a:cs typeface="Calibri" panose="020F0502020204030204" pitchFamily="34" charset="0"/>
              </a:rPr>
              <a:t>End-to- End testing is a process where we will test the application flow based on end-to-end scenarios.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b="1" dirty="0">
                <a:latin typeface="Calibri" panose="020F0502020204030204" pitchFamily="34" charset="0"/>
                <a:ea typeface="Calibri" panose="020F0502020204030204" pitchFamily="34" charset="0"/>
              </a:rPr>
              <a:t>F</a:t>
            </a:r>
            <a:r>
              <a:rPr lang="en-US" b="1" dirty="0">
                <a:effectLst/>
                <a:latin typeface="Calibri" panose="020F0502020204030204" pitchFamily="34" charset="0"/>
                <a:ea typeface="Calibri" panose="020F0502020204030204" pitchFamily="34" charset="0"/>
              </a:rPr>
              <a:t>unctionality Testing: </a:t>
            </a:r>
            <a:r>
              <a:rPr lang="en-US" dirty="0">
                <a:effectLst/>
                <a:latin typeface="Calibri" panose="020F0502020204030204" pitchFamily="34" charset="0"/>
                <a:ea typeface="Calibri" panose="020F0502020204030204" pitchFamily="34" charset="0"/>
              </a:rPr>
              <a:t>Functionality testing is also known as system testing where we will test the functionality of that application as per the client requirement.</a:t>
            </a:r>
          </a:p>
          <a:p>
            <a:r>
              <a:rPr lang="en-US" b="1" dirty="0">
                <a:latin typeface="Calibri" panose="020F0502020204030204" pitchFamily="34" charset="0"/>
              </a:rPr>
              <a:t>Acceptance Testing: </a:t>
            </a:r>
            <a:r>
              <a:rPr lang="en-US" dirty="0">
                <a:latin typeface="Calibri" panose="020F0502020204030204" pitchFamily="34" charset="0"/>
              </a:rPr>
              <a:t>The testing which performed in the user’s perspective is known as Acceptance Testing.</a:t>
            </a:r>
            <a:endParaRPr lang="en-IN" b="1" dirty="0"/>
          </a:p>
        </p:txBody>
      </p:sp>
    </p:spTree>
    <p:extLst>
      <p:ext uri="{BB962C8B-B14F-4D97-AF65-F5344CB8AC3E}">
        <p14:creationId xmlns:p14="http://schemas.microsoft.com/office/powerpoint/2010/main" val="595025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5B5CD-D17D-BF29-7C19-E642111BE94D}"/>
              </a:ext>
            </a:extLst>
          </p:cNvPr>
          <p:cNvSpPr>
            <a:spLocks noGrp="1"/>
          </p:cNvSpPr>
          <p:nvPr>
            <p:ph type="title"/>
          </p:nvPr>
        </p:nvSpPr>
        <p:spPr/>
        <p:txBody>
          <a:bodyPr/>
          <a:lstStyle/>
          <a:p>
            <a:r>
              <a:rPr lang="en-US" dirty="0"/>
              <a:t>Essential skills for Tester:</a:t>
            </a:r>
            <a:endParaRPr lang="en-IN" dirty="0"/>
          </a:p>
        </p:txBody>
      </p:sp>
      <p:sp>
        <p:nvSpPr>
          <p:cNvPr id="3" name="Content Placeholder 2">
            <a:extLst>
              <a:ext uri="{FF2B5EF4-FFF2-40B4-BE49-F238E27FC236}">
                <a16:creationId xmlns:a16="http://schemas.microsoft.com/office/drawing/2014/main" id="{816FB615-2B47-8C95-9B23-31EBE1F2A2B1}"/>
              </a:ext>
            </a:extLst>
          </p:cNvPr>
          <p:cNvSpPr>
            <a:spLocks noGrp="1"/>
          </p:cNvSpPr>
          <p:nvPr>
            <p:ph idx="1"/>
          </p:nvPr>
        </p:nvSpPr>
        <p:spPr/>
        <p:txBody>
          <a:bodyPr>
            <a:normAutofit fontScale="92500" lnSpcReduction="20000"/>
          </a:bodyPr>
          <a:lstStyle/>
          <a:p>
            <a:r>
              <a:rPr lang="en-US" dirty="0"/>
              <a:t>To excel in manual testing, there are three essential skills that testers must possess. Firstly, they must have a strong understanding of the software development life cycle and testing methodologies. Secondly, they need excellent analytical and problem-solving skills to effectively identify and report bugs. Lastly, attention to detail is crucial as manual testers need to meticulously perform test cases and document results accurately. These skills are the foundation for mastering the craft of manual testing and delivering reliable and high-quality software products.</a:t>
            </a:r>
            <a:endParaRPr lang="en-IN" dirty="0"/>
          </a:p>
        </p:txBody>
      </p:sp>
    </p:spTree>
    <p:extLst>
      <p:ext uri="{BB962C8B-B14F-4D97-AF65-F5344CB8AC3E}">
        <p14:creationId xmlns:p14="http://schemas.microsoft.com/office/powerpoint/2010/main" val="443042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72CB5-9F78-5F8F-67CE-3AAB20528842}"/>
              </a:ext>
            </a:extLst>
          </p:cNvPr>
          <p:cNvSpPr>
            <a:spLocks noGrp="1"/>
          </p:cNvSpPr>
          <p:nvPr>
            <p:ph type="title"/>
          </p:nvPr>
        </p:nvSpPr>
        <p:spPr/>
        <p:txBody>
          <a:bodyPr/>
          <a:lstStyle/>
          <a:p>
            <a:r>
              <a:rPr lang="en-US" dirty="0"/>
              <a:t>Understanding of Test cases and Test Scenarios:</a:t>
            </a:r>
            <a:endParaRPr lang="en-IN" dirty="0"/>
          </a:p>
        </p:txBody>
      </p:sp>
      <p:sp>
        <p:nvSpPr>
          <p:cNvPr id="3" name="Content Placeholder 2">
            <a:extLst>
              <a:ext uri="{FF2B5EF4-FFF2-40B4-BE49-F238E27FC236}">
                <a16:creationId xmlns:a16="http://schemas.microsoft.com/office/drawing/2014/main" id="{66A03CFF-D70D-A7D7-D141-243D68588B02}"/>
              </a:ext>
            </a:extLst>
          </p:cNvPr>
          <p:cNvSpPr>
            <a:spLocks noGrp="1"/>
          </p:cNvSpPr>
          <p:nvPr>
            <p:ph idx="1"/>
          </p:nvPr>
        </p:nvSpPr>
        <p:spPr/>
        <p:txBody>
          <a:bodyPr>
            <a:normAutofit fontScale="92500" lnSpcReduction="10000"/>
          </a:bodyPr>
          <a:lstStyle/>
          <a:p>
            <a:r>
              <a:rPr lang="en-US" dirty="0"/>
              <a:t>Test cases and test scenarios are fundamental components of manual testing. Test cases outline the specific steps and expected results for testing a particular feature or functionality. Test scenarios, on the other hand, encompass a broader scope and involve multiple test cases to simulate real-world scenarios. Understanding how to create and execute test cases and scenarios is crucial for ensuring thorough and effective testing, minimizing bugs, and delivering reliable software products.</a:t>
            </a:r>
            <a:endParaRPr lang="en-IN" dirty="0"/>
          </a:p>
        </p:txBody>
      </p:sp>
    </p:spTree>
    <p:extLst>
      <p:ext uri="{BB962C8B-B14F-4D97-AF65-F5344CB8AC3E}">
        <p14:creationId xmlns:p14="http://schemas.microsoft.com/office/powerpoint/2010/main" val="3894531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2F20C-3853-4CE4-682B-8F4AB9F62A43}"/>
              </a:ext>
            </a:extLst>
          </p:cNvPr>
          <p:cNvSpPr>
            <a:spLocks noGrp="1"/>
          </p:cNvSpPr>
          <p:nvPr>
            <p:ph type="title"/>
          </p:nvPr>
        </p:nvSpPr>
        <p:spPr/>
        <p:txBody>
          <a:bodyPr/>
          <a:lstStyle/>
          <a:p>
            <a:r>
              <a:rPr lang="en-US" dirty="0"/>
              <a:t>Defect Reporting and Tracking:</a:t>
            </a:r>
            <a:endParaRPr lang="en-IN" dirty="0"/>
          </a:p>
        </p:txBody>
      </p:sp>
      <p:sp>
        <p:nvSpPr>
          <p:cNvPr id="3" name="Content Placeholder 2">
            <a:extLst>
              <a:ext uri="{FF2B5EF4-FFF2-40B4-BE49-F238E27FC236}">
                <a16:creationId xmlns:a16="http://schemas.microsoft.com/office/drawing/2014/main" id="{E2B3F077-1B79-F83A-8450-601621897B42}"/>
              </a:ext>
            </a:extLst>
          </p:cNvPr>
          <p:cNvSpPr>
            <a:spLocks noGrp="1"/>
          </p:cNvSpPr>
          <p:nvPr>
            <p:ph idx="1"/>
          </p:nvPr>
        </p:nvSpPr>
        <p:spPr/>
        <p:txBody>
          <a:bodyPr/>
          <a:lstStyle/>
          <a:p>
            <a:r>
              <a:rPr lang="en-US" dirty="0"/>
              <a:t>Defect reporting and tracking play a vital role in manual testing. Testers need to accurately document and prioritize defects discovered during testing, ensuring they are communicated to the development team for resolution. Additionally, tracking defects throughout the testing cycle helps identify trends, measure progress, and ensure timely resolution, ultimately leading to a higher quality software product.</a:t>
            </a:r>
            <a:endParaRPr lang="en-IN" dirty="0"/>
          </a:p>
        </p:txBody>
      </p:sp>
    </p:spTree>
    <p:extLst>
      <p:ext uri="{BB962C8B-B14F-4D97-AF65-F5344CB8AC3E}">
        <p14:creationId xmlns:p14="http://schemas.microsoft.com/office/powerpoint/2010/main" val="3734930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FF3BB-F90E-79B4-1E6B-402A91323093}"/>
              </a:ext>
            </a:extLst>
          </p:cNvPr>
          <p:cNvSpPr>
            <a:spLocks noGrp="1"/>
          </p:cNvSpPr>
          <p:nvPr>
            <p:ph type="title"/>
          </p:nvPr>
        </p:nvSpPr>
        <p:spPr/>
        <p:txBody>
          <a:bodyPr/>
          <a:lstStyle/>
          <a:p>
            <a:r>
              <a:rPr lang="en-US" dirty="0"/>
              <a:t>CI/CD in Manual Testing:</a:t>
            </a:r>
            <a:endParaRPr lang="en-IN" dirty="0"/>
          </a:p>
        </p:txBody>
      </p:sp>
      <p:sp>
        <p:nvSpPr>
          <p:cNvPr id="3" name="Content Placeholder 2">
            <a:extLst>
              <a:ext uri="{FF2B5EF4-FFF2-40B4-BE49-F238E27FC236}">
                <a16:creationId xmlns:a16="http://schemas.microsoft.com/office/drawing/2014/main" id="{813C8082-3F1A-F3E1-9A9E-EBC0049BF8EE}"/>
              </a:ext>
            </a:extLst>
          </p:cNvPr>
          <p:cNvSpPr>
            <a:spLocks noGrp="1"/>
          </p:cNvSpPr>
          <p:nvPr>
            <p:ph idx="1"/>
          </p:nvPr>
        </p:nvSpPr>
        <p:spPr/>
        <p:txBody>
          <a:bodyPr>
            <a:normAutofit fontScale="92500"/>
          </a:bodyPr>
          <a:lstStyle/>
          <a:p>
            <a:r>
              <a:rPr lang="en-US" dirty="0"/>
              <a:t>Continuous improvement is key in manual testing. Testers should actively seek feedback, analyze test results, and identify areas of improvement. By adopting agile methodologies and collaborating with developers, testers can enhance communication and optimize the testing process. Additionally, staying updated with industry trends and constantly expanding knowledge and skills will contribute to becoming a proficient manual tester.</a:t>
            </a:r>
            <a:endParaRPr lang="en-IN" dirty="0"/>
          </a:p>
        </p:txBody>
      </p:sp>
    </p:spTree>
    <p:extLst>
      <p:ext uri="{BB962C8B-B14F-4D97-AF65-F5344CB8AC3E}">
        <p14:creationId xmlns:p14="http://schemas.microsoft.com/office/powerpoint/2010/main" val="3114633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EE296-CF09-A494-4547-478EB6CA477D}"/>
              </a:ext>
            </a:extLst>
          </p:cNvPr>
          <p:cNvSpPr>
            <a:spLocks noGrp="1"/>
          </p:cNvSpPr>
          <p:nvPr>
            <p:ph type="title"/>
          </p:nvPr>
        </p:nvSpPr>
        <p:spPr/>
        <p:txBody>
          <a:bodyPr/>
          <a:lstStyle/>
          <a:p>
            <a:r>
              <a:rPr lang="en-US" dirty="0"/>
              <a:t>Testing Methodologies:</a:t>
            </a:r>
            <a:endParaRPr lang="en-IN" dirty="0"/>
          </a:p>
        </p:txBody>
      </p:sp>
      <p:sp>
        <p:nvSpPr>
          <p:cNvPr id="3" name="Content Placeholder 2">
            <a:extLst>
              <a:ext uri="{FF2B5EF4-FFF2-40B4-BE49-F238E27FC236}">
                <a16:creationId xmlns:a16="http://schemas.microsoft.com/office/drawing/2014/main" id="{EEB2E0ED-AD17-256C-6B43-8D372A6B53B7}"/>
              </a:ext>
            </a:extLst>
          </p:cNvPr>
          <p:cNvSpPr>
            <a:spLocks noGrp="1"/>
          </p:cNvSpPr>
          <p:nvPr>
            <p:ph idx="1"/>
          </p:nvPr>
        </p:nvSpPr>
        <p:spPr/>
        <p:txBody>
          <a:bodyPr>
            <a:normAutofit fontScale="92500" lnSpcReduction="20000"/>
          </a:bodyPr>
          <a:lstStyle/>
          <a:p>
            <a:r>
              <a:rPr lang="en-US" dirty="0"/>
              <a:t>There are several testing methodologies used in software testing to ensure quality assurance. </a:t>
            </a:r>
            <a:r>
              <a:rPr lang="en-US" b="1" dirty="0"/>
              <a:t>Black box testing </a:t>
            </a:r>
            <a:r>
              <a:rPr lang="en-US" dirty="0"/>
              <a:t>focuses on testing the functionality of the software without knowing its internal structure. </a:t>
            </a:r>
            <a:r>
              <a:rPr lang="en-US" b="1" dirty="0"/>
              <a:t>White box testing </a:t>
            </a:r>
            <a:r>
              <a:rPr lang="en-US" dirty="0"/>
              <a:t>examines the internal structure and logic of the software. Regression testing validates that changes made to the software do not negatively impact existing functionalities. Understanding and implementing these methodologies are essential for efficient software testing and delivery of high-quality products.</a:t>
            </a:r>
            <a:endParaRPr lang="en-IN" dirty="0"/>
          </a:p>
        </p:txBody>
      </p:sp>
    </p:spTree>
    <p:extLst>
      <p:ext uri="{BB962C8B-B14F-4D97-AF65-F5344CB8AC3E}">
        <p14:creationId xmlns:p14="http://schemas.microsoft.com/office/powerpoint/2010/main" val="1704787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96D6C-C67A-7E47-AC90-AC407C86CC49}"/>
              </a:ext>
            </a:extLst>
          </p:cNvPr>
          <p:cNvSpPr>
            <a:spLocks noGrp="1"/>
          </p:cNvSpPr>
          <p:nvPr>
            <p:ph type="title"/>
          </p:nvPr>
        </p:nvSpPr>
        <p:spPr/>
        <p:txBody>
          <a:bodyPr/>
          <a:lstStyle/>
          <a:p>
            <a:r>
              <a:rPr lang="en-US" dirty="0"/>
              <a:t>Waterfall Method:</a:t>
            </a:r>
            <a:endParaRPr lang="en-IN" dirty="0"/>
          </a:p>
        </p:txBody>
      </p:sp>
      <p:sp>
        <p:nvSpPr>
          <p:cNvPr id="3" name="Content Placeholder 2">
            <a:extLst>
              <a:ext uri="{FF2B5EF4-FFF2-40B4-BE49-F238E27FC236}">
                <a16:creationId xmlns:a16="http://schemas.microsoft.com/office/drawing/2014/main" id="{1815D82E-1943-0F58-043C-509FA243A72F}"/>
              </a:ext>
            </a:extLst>
          </p:cNvPr>
          <p:cNvSpPr>
            <a:spLocks noGrp="1"/>
          </p:cNvSpPr>
          <p:nvPr>
            <p:ph idx="1"/>
          </p:nvPr>
        </p:nvSpPr>
        <p:spPr/>
        <p:txBody>
          <a:bodyPr>
            <a:normAutofit fontScale="92500" lnSpcReduction="20000"/>
          </a:bodyPr>
          <a:lstStyle/>
          <a:p>
            <a:r>
              <a:rPr lang="en-US" dirty="0"/>
              <a:t>The waterfall methodology is a traditional approach to software development. It follows a linear sequential process, with each phase being completed before moving on to the next. Pros of this methodology include the clear structure and documentation it provides, making it suitable for projects with well-defined requirements. However, it lacks flexibility and can lead to delays if changes are needed. Understanding the pros and cons of the waterfall methodology is crucial for selecting the appropriate approach in software testing.</a:t>
            </a:r>
            <a:endParaRPr lang="en-IN" dirty="0"/>
          </a:p>
        </p:txBody>
      </p:sp>
    </p:spTree>
    <p:extLst>
      <p:ext uri="{BB962C8B-B14F-4D97-AF65-F5344CB8AC3E}">
        <p14:creationId xmlns:p14="http://schemas.microsoft.com/office/powerpoint/2010/main" val="1805338699"/>
      </p:ext>
    </p:extLst>
  </p:cSld>
  <p:clrMapOvr>
    <a:masterClrMapping/>
  </p:clrMapOvr>
</p:sld>
</file>

<file path=ppt/theme/theme1.xml><?xml version="1.0" encoding="utf-8"?>
<a:theme xmlns:a="http://schemas.openxmlformats.org/drawingml/2006/main" name="PebbleVTI">
  <a:themeElements>
    <a:clrScheme name="AnalogousFromDarkSeedLeftStep">
      <a:dk1>
        <a:srgbClr val="000000"/>
      </a:dk1>
      <a:lt1>
        <a:srgbClr val="FFFFFF"/>
      </a:lt1>
      <a:dk2>
        <a:srgbClr val="3C2230"/>
      </a:dk2>
      <a:lt2>
        <a:srgbClr val="E2E3E8"/>
      </a:lt2>
      <a:accent1>
        <a:srgbClr val="BF9D22"/>
      </a:accent1>
      <a:accent2>
        <a:srgbClr val="D55D17"/>
      </a:accent2>
      <a:accent3>
        <a:srgbClr val="E72932"/>
      </a:accent3>
      <a:accent4>
        <a:srgbClr val="D51770"/>
      </a:accent4>
      <a:accent5>
        <a:srgbClr val="E729D0"/>
      </a:accent5>
      <a:accent6>
        <a:srgbClr val="9C17D5"/>
      </a:accent6>
      <a:hlink>
        <a:srgbClr val="BF3F9B"/>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6372</TotalTime>
  <Words>2480</Words>
  <Application>Microsoft Office PowerPoint</Application>
  <PresentationFormat>Widescreen</PresentationFormat>
  <Paragraphs>164</Paragraphs>
  <Slides>38</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38</vt:i4>
      </vt:variant>
    </vt:vector>
  </HeadingPairs>
  <TitlesOfParts>
    <vt:vector size="51" baseType="lpstr">
      <vt:lpstr>Arial</vt:lpstr>
      <vt:lpstr>Avenir Next LT Pro</vt:lpstr>
      <vt:lpstr>Avenir Next LT Pro Light</vt:lpstr>
      <vt:lpstr>Calibri</vt:lpstr>
      <vt:lpstr>Cambria</vt:lpstr>
      <vt:lpstr>Charlie Text</vt:lpstr>
      <vt:lpstr>erdana</vt:lpstr>
      <vt:lpstr>Google Sans</vt:lpstr>
      <vt:lpstr>inter-bold</vt:lpstr>
      <vt:lpstr>inter-regular</vt:lpstr>
      <vt:lpstr>Sitka Subheading</vt:lpstr>
      <vt:lpstr>Söhne</vt:lpstr>
      <vt:lpstr>PebbleVTI</vt:lpstr>
      <vt:lpstr>Manual Testing</vt:lpstr>
      <vt:lpstr>PowerPoint Presentation</vt:lpstr>
      <vt:lpstr>The Role of the Manual Testing:</vt:lpstr>
      <vt:lpstr>Essential skills for Tester:</vt:lpstr>
      <vt:lpstr>Understanding of Test cases and Test Scenarios:</vt:lpstr>
      <vt:lpstr>Defect Reporting and Tracking:</vt:lpstr>
      <vt:lpstr>CI/CD in Manual Testing:</vt:lpstr>
      <vt:lpstr>Testing Methodologies:</vt:lpstr>
      <vt:lpstr>Waterfall Method:</vt:lpstr>
      <vt:lpstr>Agile Methodology:</vt:lpstr>
      <vt:lpstr>Boundary Value Analysis:</vt:lpstr>
      <vt:lpstr>Boundary Value Analysis Uses:</vt:lpstr>
      <vt:lpstr>What is the purpose of boundary value analysis and how is it used in software testing?</vt:lpstr>
      <vt:lpstr>Equivalence Partitioning Technique:</vt:lpstr>
      <vt:lpstr>Equivalence Partitioning Technique Example:</vt:lpstr>
      <vt:lpstr>Test Scenario:</vt:lpstr>
      <vt:lpstr>Test Case:</vt:lpstr>
      <vt:lpstr>SDLC:</vt:lpstr>
      <vt:lpstr>STLC:</vt:lpstr>
      <vt:lpstr>Types Of Manual Testing:</vt:lpstr>
      <vt:lpstr>Functional Testing:</vt:lpstr>
      <vt:lpstr>Functional Testing Process:</vt:lpstr>
      <vt:lpstr> Types of functional testing.</vt:lpstr>
      <vt:lpstr>Types Of Functional Testing:</vt:lpstr>
      <vt:lpstr>Advantages Of Functional Testing:</vt:lpstr>
      <vt:lpstr>Waterfall Model:</vt:lpstr>
      <vt:lpstr>Agile Methodology:</vt:lpstr>
      <vt:lpstr>What is Scrum?</vt:lpstr>
      <vt:lpstr>Scrum:</vt:lpstr>
      <vt:lpstr>Bug Triage Call/Meeting:</vt:lpstr>
      <vt:lpstr>Types of Non-Functionality Testing:</vt:lpstr>
      <vt:lpstr>BUG Life Cycle:</vt:lpstr>
      <vt:lpstr>Test Environment:</vt:lpstr>
      <vt:lpstr>Types Of Environments:</vt:lpstr>
      <vt:lpstr>Types Of Environments:</vt:lpstr>
      <vt:lpstr>Types Of Testing Descriptive:</vt:lpstr>
      <vt:lpstr>Types Of Testing Descriptive:</vt:lpstr>
      <vt:lpstr>Types Of Testing Descriptive: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Manual Testing</dc:title>
  <dc:creator>Pranathi Goketi -Kairos</dc:creator>
  <cp:lastModifiedBy>Pranathi Goketi -Kairos</cp:lastModifiedBy>
  <cp:revision>2</cp:revision>
  <dcterms:created xsi:type="dcterms:W3CDTF">2023-07-06T09:33:12Z</dcterms:created>
  <dcterms:modified xsi:type="dcterms:W3CDTF">2023-07-17T06:56:18Z</dcterms:modified>
</cp:coreProperties>
</file>