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f3abcbee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f3abcbee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f3abcbee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f3abcbee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f3abcbee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f3abcbee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f3abcbee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f3abcbee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f3abcbee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f3abcbee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f3abcbeef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f3abcbeef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f3abcbe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f3abcbe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f3abcbee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f3abcbee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f3abcbee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f3abcbee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f3abcbee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f3abcbee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f3abcbee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f3abcbee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f3abcbee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f3abcbee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f3abcbee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f3abcbee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f3abcbeef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f3abcbeef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09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Measuring Advertising in Gaming Environments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262075"/>
            <a:ext cx="9051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Comparative Analysis of Anzu.io and Integral Ad Science (IAS)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237825" y="2820675"/>
            <a:ext cx="8520600" cy="19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Presented By:</a:t>
            </a:r>
            <a:r>
              <a:rPr lang="en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Chinmayi Chavan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Jinal Mehta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Pranathi Manthri 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Supria Deka</a:t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107125" y="209475"/>
            <a:ext cx="3487500" cy="5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MSBX 5320 · Digital Advertising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– IAS &amp; Major CPG Brand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Campaign Goal:</a:t>
            </a:r>
            <a:r>
              <a:rPr lang="en" sz="1100">
                <a:solidFill>
                  <a:schemeClr val="dk1"/>
                </a:solidFill>
              </a:rPr>
              <a:t> Investigate if increased ad viewability leads to measurable in-store sales growth and improved ROAS.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Study Methodology: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14.6 million households:</a:t>
            </a:r>
            <a:r>
              <a:rPr lang="en" sz="1100">
                <a:solidFill>
                  <a:schemeClr val="dk1"/>
                </a:solidFill>
              </a:rPr>
              <a:t> Segmented into "In-View" vs. "Not-In-View" groups based on IAS viewability standards.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Key Findings: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+180% Incremental ROAS</a:t>
            </a:r>
            <a:r>
              <a:rPr lang="en" sz="1100">
                <a:solidFill>
                  <a:schemeClr val="dk1"/>
                </a:solidFill>
              </a:rPr>
              <a:t> for the In-view group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74%</a:t>
            </a:r>
            <a:r>
              <a:rPr lang="en" sz="1100">
                <a:solidFill>
                  <a:schemeClr val="dk1"/>
                </a:solidFill>
              </a:rPr>
              <a:t> of incremental sales driven by viewable ads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Optimal ad view duration:</a:t>
            </a:r>
            <a:r>
              <a:rPr lang="en" sz="1100">
                <a:solidFill>
                  <a:schemeClr val="dk1"/>
                </a:solidFill>
              </a:rPr>
              <a:t> 3 to 10 seconds for maximum conversion effectiveness.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7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Anzu vs. IAS Comparative Analysis</a:t>
            </a:r>
            <a:endParaRPr/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075" y="610350"/>
            <a:ext cx="7347600" cy="453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analysis revealed that the </a:t>
            </a:r>
            <a:r>
              <a:rPr b="1" lang="en" sz="1100">
                <a:solidFill>
                  <a:schemeClr val="dk1"/>
                </a:solidFill>
              </a:rPr>
              <a:t>in-view ad group</a:t>
            </a:r>
            <a:r>
              <a:rPr lang="en" sz="1100">
                <a:solidFill>
                  <a:schemeClr val="dk1"/>
                </a:solidFill>
              </a:rPr>
              <a:t> achieved a </a:t>
            </a:r>
            <a:r>
              <a:rPr b="1" lang="en" sz="1100">
                <a:solidFill>
                  <a:schemeClr val="dk1"/>
                </a:solidFill>
              </a:rPr>
              <a:t>180% higher incremental ROAS</a:t>
            </a:r>
            <a:r>
              <a:rPr lang="en" sz="1100">
                <a:solidFill>
                  <a:schemeClr val="dk1"/>
                </a:solidFill>
              </a:rPr>
              <a:t> compared to ads not verified for viewability.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74% of incremental sales</a:t>
            </a:r>
            <a:r>
              <a:rPr lang="en" sz="1100">
                <a:solidFill>
                  <a:schemeClr val="dk1"/>
                </a:solidFill>
              </a:rPr>
              <a:t> from the test campaign were directly attributable to ads that met viewability standards.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Optimal ad exposure duration, or the </a:t>
            </a:r>
            <a:r>
              <a:rPr b="1" lang="en" sz="1100">
                <a:solidFill>
                  <a:schemeClr val="dk1"/>
                </a:solidFill>
              </a:rPr>
              <a:t>"sweet spot,"</a:t>
            </a:r>
            <a:r>
              <a:rPr lang="en" sz="1100">
                <a:solidFill>
                  <a:schemeClr val="dk1"/>
                </a:solidFill>
              </a:rPr>
              <a:t> was identified as </a:t>
            </a:r>
            <a:r>
              <a:rPr b="1" lang="en" sz="1100">
                <a:solidFill>
                  <a:schemeClr val="dk1"/>
                </a:solidFill>
              </a:rPr>
              <a:t>3 to 10 seconds</a:t>
            </a:r>
            <a:r>
              <a:rPr lang="en" sz="1100">
                <a:solidFill>
                  <a:schemeClr val="dk1"/>
                </a:solidFill>
              </a:rPr>
              <a:t>, which yielded the highest incremental sales.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Prioritize and consistently implement ad viewability metrics, ensuring digital advertisements meet robust viewability standards.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Optimize campaigns by focusing on ads with </a:t>
            </a:r>
            <a:r>
              <a:rPr b="1" lang="en" sz="1100">
                <a:solidFill>
                  <a:schemeClr val="dk1"/>
                </a:solidFill>
              </a:rPr>
              <a:t>3–10 seconds of viewability</a:t>
            </a:r>
            <a:r>
              <a:rPr lang="en" sz="1100">
                <a:solidFill>
                  <a:schemeClr val="dk1"/>
                </a:solidFill>
              </a:rPr>
              <a:t>, leveraging this duration to maximize consumer engagement and conversion.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Adopt precise measurement methodologies, such as those offered by IAS, to enhance overall media quality, directly influencing consumer behavior and significantly improving </a:t>
            </a:r>
            <a:r>
              <a:rPr b="1" lang="en" sz="1100">
                <a:solidFill>
                  <a:schemeClr val="dk1"/>
                </a:solidFill>
              </a:rPr>
              <a:t>Return on Advertising Spend (ROAS)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Recognize the strategic importance of media quality as a fundamental factor driving tangible business outcomes in digital advertising—particularly within dynamic and immersive channels like gaming.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Gaming Industry Matters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100">
                <a:solidFill>
                  <a:schemeClr val="dk1"/>
                </a:solidFill>
              </a:rPr>
              <a:t>Market Size:</a:t>
            </a:r>
            <a:r>
              <a:rPr lang="en" sz="1100">
                <a:solidFill>
                  <a:schemeClr val="dk1"/>
                </a:solidFill>
              </a:rPr>
              <a:t> Gaming projected to reach </a:t>
            </a:r>
            <a:r>
              <a:rPr b="1" lang="en" sz="1100">
                <a:solidFill>
                  <a:schemeClr val="dk1"/>
                </a:solidFill>
              </a:rPr>
              <a:t>$312 billion by 2027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100">
                <a:solidFill>
                  <a:schemeClr val="dk1"/>
                </a:solidFill>
              </a:rPr>
              <a:t>Audience:</a:t>
            </a:r>
            <a:r>
              <a:rPr lang="en" sz="1100">
                <a:solidFill>
                  <a:schemeClr val="dk1"/>
                </a:solidFill>
              </a:rPr>
              <a:t> Over </a:t>
            </a:r>
            <a:r>
              <a:rPr b="1" lang="en" sz="1100">
                <a:solidFill>
                  <a:schemeClr val="dk1"/>
                </a:solidFill>
              </a:rPr>
              <a:t>3.2 billion active gamers globally</a:t>
            </a:r>
            <a:r>
              <a:rPr lang="en" sz="1100">
                <a:solidFill>
                  <a:schemeClr val="dk1"/>
                </a:solidFill>
              </a:rPr>
              <a:t>, diverse &amp; highly engaged.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" sz="1100">
                <a:solidFill>
                  <a:schemeClr val="dk1"/>
                </a:solidFill>
              </a:rPr>
              <a:t>Advertising Opportunity:</a:t>
            </a:r>
            <a:r>
              <a:rPr lang="en" sz="1100">
                <a:solidFill>
                  <a:schemeClr val="dk1"/>
                </a:solidFill>
              </a:rPr>
              <a:t> High user engagement offers potential for powerful brand-building, but traditional digital advertising methods struggle to effectively measure true impact.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Objective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Primary Goal:</a:t>
            </a:r>
            <a:r>
              <a:rPr lang="en" sz="1100">
                <a:solidFill>
                  <a:schemeClr val="dk1"/>
                </a:solidFill>
              </a:rPr>
              <a:t> Analyze and compare how </a:t>
            </a:r>
            <a:r>
              <a:rPr b="1" lang="en" sz="1100">
                <a:solidFill>
                  <a:schemeClr val="dk1"/>
                </a:solidFill>
              </a:rPr>
              <a:t>Anzu.io and IAS</a:t>
            </a:r>
            <a:r>
              <a:rPr lang="en" sz="1100">
                <a:solidFill>
                  <a:schemeClr val="dk1"/>
                </a:solidFill>
              </a:rPr>
              <a:t> measure advertising effectiveness within immersive gaming environments.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Key Metrics Analyzed:</a:t>
            </a:r>
            <a:r>
              <a:rPr lang="en" sz="1100">
                <a:solidFill>
                  <a:schemeClr val="dk1"/>
                </a:solidFill>
              </a:rPr>
              <a:t> Engagement, Viewability, Brand Safety, ROI, Fraud Detection.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Purpose:</a:t>
            </a:r>
            <a:r>
              <a:rPr lang="en" sz="1100">
                <a:solidFill>
                  <a:schemeClr val="dk1"/>
                </a:solidFill>
              </a:rPr>
              <a:t> Provide insights for advertisers on selecting the best platform and approach to measure and optimize gaming-related advertising investments.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Challenges in Gaming Ad Measurement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Limitations of CTR &amp; Impressions:</a:t>
            </a:r>
            <a:r>
              <a:rPr lang="en" sz="1100">
                <a:solidFill>
                  <a:schemeClr val="dk1"/>
                </a:solidFill>
              </a:rPr>
              <a:t> These traditional metrics are ineffective in player-controlled, interactive gaming environments.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Specialized Needs:</a:t>
            </a:r>
            <a:r>
              <a:rPr lang="en" sz="1100">
                <a:solidFill>
                  <a:schemeClr val="dk1"/>
                </a:solidFill>
              </a:rPr>
              <a:t> Measurement of viewability in 3D spaces, passive user attention, brand safety in interactive scenarios, ad fraud risks unique to gaming platforms.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Anzu.io Company Overview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About Anzu:</a:t>
            </a:r>
            <a:r>
              <a:rPr lang="en" sz="1100">
                <a:solidFill>
                  <a:schemeClr val="dk1"/>
                </a:solidFill>
              </a:rPr>
              <a:t> Leader in native, immersive in-game advertising integrated directly within game worlds.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Ad Formats:</a:t>
            </a:r>
            <a:r>
              <a:rPr lang="en" sz="1100">
                <a:solidFill>
                  <a:schemeClr val="dk1"/>
                </a:solidFill>
              </a:rPr>
              <a:t> Blended Display Ads, Blended Video Ads, Custom Native Formats (virtual billboards, game environment integration).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Programmatic Advertising:</a:t>
            </a:r>
            <a:r>
              <a:rPr lang="en" sz="1100">
                <a:solidFill>
                  <a:schemeClr val="dk1"/>
                </a:solidFill>
              </a:rPr>
              <a:t> Integration with 40+ demand-side platforms (DSPs), including Xbox, Unity, Magnite.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Anzu.io – Measurement &amp; Targeting Capabilities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Patented 3D Ad Tracking Technology:</a:t>
            </a:r>
            <a:r>
              <a:rPr lang="en" sz="1100">
                <a:solidFill>
                  <a:schemeClr val="dk1"/>
                </a:solidFill>
              </a:rPr>
              <a:t> Measures intrinsic ads through screen coverage, occlusions, positioning, and session analytics.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Advanced Targeting:</a:t>
            </a:r>
            <a:r>
              <a:rPr lang="en" sz="1100">
                <a:solidFill>
                  <a:schemeClr val="dk1"/>
                </a:solidFill>
              </a:rPr>
              <a:t> Contextual targeting leveraging geolocation, census data, user opt-in identifiers—without relying on personal data.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Compliance &amp; Verification:</a:t>
            </a:r>
            <a:r>
              <a:rPr lang="en" sz="1100">
                <a:solidFill>
                  <a:schemeClr val="dk1"/>
                </a:solidFill>
              </a:rPr>
              <a:t> GDPR, CCPA, COPPA compliant, partnered with IAS, Comscore, Oracle MOAT for third-party verification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 – Tommy Hilfiger Campaign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Campaign Objective:</a:t>
            </a:r>
            <a:r>
              <a:rPr lang="en" sz="1100">
                <a:solidFill>
                  <a:schemeClr val="dk1"/>
                </a:solidFill>
              </a:rPr>
              <a:t> Promote Tommy Hilfiger's "Classics Reborn Spring '23" collection within gaming environments to boost brand visibility and drive consumer action.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Strategy:</a:t>
            </a:r>
            <a:r>
              <a:rPr lang="en" sz="1100">
                <a:solidFill>
                  <a:schemeClr val="dk1"/>
                </a:solidFill>
              </a:rPr>
              <a:t> Non-intrusive native ads tailored for mobile &amp; PC gamers; regularly refreshed creatives to maintain engagement.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Measurement Partners:</a:t>
            </a:r>
            <a:r>
              <a:rPr lang="en" sz="1100">
                <a:solidFill>
                  <a:schemeClr val="dk1"/>
                </a:solidFill>
              </a:rPr>
              <a:t> Comscore (brand lift), Oracle MOAT (viewability), IAS (fraud detection).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Key Results: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+14 pts</a:t>
            </a:r>
            <a:r>
              <a:rPr lang="en" sz="1100">
                <a:solidFill>
                  <a:schemeClr val="dk1"/>
                </a:solidFill>
              </a:rPr>
              <a:t> Ad Recall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+20 pts</a:t>
            </a:r>
            <a:r>
              <a:rPr lang="en" sz="1100">
                <a:solidFill>
                  <a:schemeClr val="dk1"/>
                </a:solidFill>
              </a:rPr>
              <a:t> Brand Favorability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+23 pts</a:t>
            </a:r>
            <a:r>
              <a:rPr lang="en" sz="1100">
                <a:solidFill>
                  <a:schemeClr val="dk1"/>
                </a:solidFill>
              </a:rPr>
              <a:t> Purchase Intent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en" sz="1100">
                <a:solidFill>
                  <a:schemeClr val="dk1"/>
                </a:solidFill>
              </a:rPr>
              <a:t>+24 pts</a:t>
            </a:r>
            <a:r>
              <a:rPr lang="en" sz="1100">
                <a:solidFill>
                  <a:schemeClr val="dk1"/>
                </a:solidFill>
              </a:rPr>
              <a:t> Recommendation Intent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Integral Ad Science (IAS) Overview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Company Profile:</a:t>
            </a:r>
            <a:r>
              <a:rPr lang="en" sz="1100">
                <a:solidFill>
                  <a:schemeClr val="dk1"/>
                </a:solidFill>
              </a:rPr>
              <a:t> Global leader in ad verification, media quality, and fraud prevention.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Core Offerings:</a:t>
            </a:r>
            <a:r>
              <a:rPr lang="en" sz="1100">
                <a:solidFill>
                  <a:schemeClr val="dk1"/>
                </a:solidFill>
              </a:rPr>
              <a:t> Viewability measurement, fraud detection, brand safety, contextual targeting across multiple digital channels (web, mobile, Connected TV).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Client Base:</a:t>
            </a:r>
            <a:r>
              <a:rPr lang="en" sz="1100">
                <a:solidFill>
                  <a:schemeClr val="dk1"/>
                </a:solidFill>
              </a:rPr>
              <a:t> Advertisers, advertising agencies, publishers, platforms (YouTube, TikTok, Meta).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IAS Technology &amp; Methods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AI &amp; Machine Learning:</a:t>
            </a:r>
            <a:r>
              <a:rPr lang="en" sz="1100">
                <a:solidFill>
                  <a:schemeClr val="dk1"/>
                </a:solidFill>
              </a:rPr>
              <a:t> Real-time fraud detection, classification, predictive analytics.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Natural Language Processing (NLP) &amp; Computer Vision:</a:t>
            </a:r>
            <a:r>
              <a:rPr lang="en" sz="1100">
                <a:solidFill>
                  <a:schemeClr val="dk1"/>
                </a:solidFill>
              </a:rPr>
              <a:t> Contextual and sentiment analysis of text, images, and video content for brand suitability.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Real-Time Analytics:</a:t>
            </a:r>
            <a:r>
              <a:rPr lang="en" sz="1100">
                <a:solidFill>
                  <a:schemeClr val="dk1"/>
                </a:solidFill>
              </a:rPr>
              <a:t> Dashboards providing immediate insights, enabling rapid campaign optimization and adjustments.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