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Nunito" panose="020F0502020204030204" pitchFamily="2" charset="0"/>
      <p:regular r:id="rId14"/>
    </p:embeddedFont>
    <p:embeddedFont>
      <p:font typeface="Nunito Bold" panose="020B0604020202020204" charset="0"/>
      <p:regular r:id="rId15"/>
    </p:embeddedFont>
    <p:embeddedFont>
      <p:font typeface="Nunito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43050"/>
            <a:ext cx="18288000" cy="8797901"/>
          </a:xfrm>
          <a:custGeom>
            <a:avLst/>
            <a:gdLst/>
            <a:ahLst/>
            <a:cxnLst/>
            <a:rect l="l" t="t" r="r" b="b"/>
            <a:pathLst>
              <a:path w="18288000" h="8797901">
                <a:moveTo>
                  <a:pt x="0" y="0"/>
                </a:moveTo>
                <a:lnTo>
                  <a:pt x="18288000" y="0"/>
                </a:lnTo>
                <a:lnTo>
                  <a:pt x="18288000" y="8797901"/>
                </a:lnTo>
                <a:lnTo>
                  <a:pt x="0" y="879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69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7567936"/>
            <a:ext cx="18288000" cy="222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145996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Talent Management Model</a:t>
            </a:r>
          </a:p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145996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and Workable 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6503" y="419424"/>
            <a:ext cx="6304308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Team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0806" y="0"/>
            <a:ext cx="4527194" cy="2220066"/>
          </a:xfrm>
          <a:custGeom>
            <a:avLst/>
            <a:gdLst/>
            <a:ahLst/>
            <a:cxnLst/>
            <a:rect l="l" t="t" r="r" b="b"/>
            <a:pathLst>
              <a:path w="4527194" h="2220066">
                <a:moveTo>
                  <a:pt x="0" y="0"/>
                </a:moveTo>
                <a:lnTo>
                  <a:pt x="4527194" y="0"/>
                </a:lnTo>
                <a:lnTo>
                  <a:pt x="4527194" y="2220066"/>
                </a:lnTo>
                <a:lnTo>
                  <a:pt x="0" y="2220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19" t="-34896" r="-9061" b="-4248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2087925"/>
            <a:ext cx="18288000" cy="8199075"/>
            <a:chOff x="0" y="0"/>
            <a:chExt cx="4816593" cy="21594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59427"/>
            </a:xfrm>
            <a:custGeom>
              <a:avLst/>
              <a:gdLst/>
              <a:ahLst/>
              <a:cxnLst/>
              <a:rect l="l" t="t" r="r" b="b"/>
              <a:pathLst>
                <a:path w="4816592" h="2159427">
                  <a:moveTo>
                    <a:pt x="0" y="0"/>
                  </a:moveTo>
                  <a:lnTo>
                    <a:pt x="4816592" y="0"/>
                  </a:lnTo>
                  <a:lnTo>
                    <a:pt x="4816592" y="2159427"/>
                  </a:lnTo>
                  <a:lnTo>
                    <a:pt x="0" y="2159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19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564470"/>
            <a:ext cx="16230600" cy="709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Turnover exceeds 167%</a:t>
            </a: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2,472 rehires</a:t>
            </a: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: Gaps in Retention Strategy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Promotion Bottleneck at Junior Levels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Spike in Demotions in </a:t>
            </a:r>
            <a:r>
              <a: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2024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Operations shows Above Average Talent Mobility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Admin/Finance shows Below Average Talent Mobility</a:t>
            </a:r>
          </a:p>
          <a:p>
            <a:pPr marL="928368" lvl="1" indent="-464184" algn="l">
              <a:lnSpc>
                <a:spcPts val="7954"/>
              </a:lnSpc>
              <a:buFont typeface="Arial"/>
              <a:buChar char="•"/>
            </a:pP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Internal Transfers Accelerate</a:t>
            </a:r>
            <a:r>
              <a: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4299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Advancement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Business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Recommendations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003956"/>
            <a:ext cx="7862981" cy="7254344"/>
            <a:chOff x="0" y="0"/>
            <a:chExt cx="2070909" cy="19106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2070909" cy="1910609"/>
            </a:xfrm>
            <a:prstGeom prst="rect">
              <a:avLst/>
            </a:prstGeom>
          </p:spPr>
          <p:txBody>
            <a:bodyPr lIns="152400" tIns="152400" rIns="152400" bIns="152400" rtlCol="0" anchor="t"/>
            <a:lstStyle/>
            <a:p>
              <a:pPr algn="l">
                <a:lnSpc>
                  <a:spcPts val="6019"/>
                </a:lnSpc>
                <a:spcBef>
                  <a:spcPct val="0"/>
                </a:spcBef>
              </a:pPr>
              <a:r>
                <a:rPr lang="en-US" sz="4299" b="1" dirty="0" err="1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XGBoost</a:t>
              </a:r>
              <a:endPara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  <a:p>
              <a:pPr algn="l">
                <a:lnSpc>
                  <a:spcPts val="6019"/>
                </a:lnSpc>
                <a:spcBef>
                  <a:spcPct val="0"/>
                </a:spcBef>
              </a:pPr>
              <a:endParaRPr lang="en-US" sz="4299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  <a:p>
              <a:pPr marL="928357" lvl="1" indent="-464178" algn="l">
                <a:lnSpc>
                  <a:spcPts val="6019"/>
                </a:lnSpc>
                <a:buFont typeface="Arial"/>
                <a:buChar char="•"/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Utilize the </a:t>
              </a:r>
              <a:r>
                <a:rPr lang="en-US" sz="4299" dirty="0" err="1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XGBoost</a:t>
              </a: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 Model Feature Importance to Prioritize HR Decisions to Improve Employee Experience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96319" y="2003956"/>
            <a:ext cx="7862981" cy="7254344"/>
            <a:chOff x="0" y="0"/>
            <a:chExt cx="2070909" cy="19106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70909" cy="1910609"/>
            </a:xfrm>
            <a:prstGeom prst="rect">
              <a:avLst/>
            </a:prstGeom>
          </p:spPr>
          <p:txBody>
            <a:bodyPr lIns="152400" tIns="152400" rIns="152400" bIns="152400" rtlCol="0" anchor="t"/>
            <a:lstStyle/>
            <a:p>
              <a:pPr algn="l">
                <a:lnSpc>
                  <a:spcPts val="6019"/>
                </a:lnSpc>
              </a:pPr>
              <a:r>
                <a:rPr lang="en-US" sz="4299" b="1" dirty="0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Auto-Refreshing Tableau</a:t>
              </a:r>
            </a:p>
            <a:p>
              <a:pPr marL="928357" lvl="1" indent="-464178" algn="l">
                <a:lnSpc>
                  <a:spcPts val="6019"/>
                </a:lnSpc>
                <a:buFont typeface="Arial"/>
                <a:buChar char="•"/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Monitor Employee Shift in Retention Risk and Contact if Needed</a:t>
              </a:r>
            </a:p>
            <a:p>
              <a:pPr marL="928357" lvl="1" indent="-464178" algn="l">
                <a:lnSpc>
                  <a:spcPts val="6019"/>
                </a:lnSpc>
                <a:buFont typeface="Arial"/>
                <a:buChar char="•"/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Locate which Projects have High Retention Rates to Identify Differentiators to improve sites with lower retention rate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61064" y="1028700"/>
            <a:ext cx="13438270" cy="7559027"/>
          </a:xfrm>
          <a:custGeom>
            <a:avLst/>
            <a:gdLst/>
            <a:ahLst/>
            <a:cxnLst/>
            <a:rect l="l" t="t" r="r" b="b"/>
            <a:pathLst>
              <a:path w="13438270" h="7559027">
                <a:moveTo>
                  <a:pt x="0" y="0"/>
                </a:moveTo>
                <a:lnTo>
                  <a:pt x="13438270" y="0"/>
                </a:lnTo>
                <a:lnTo>
                  <a:pt x="13438270" y="7559027"/>
                </a:lnTo>
                <a:lnTo>
                  <a:pt x="0" y="755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32229" y="2267274"/>
            <a:ext cx="6727071" cy="562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Group 4</a:t>
            </a:r>
          </a:p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Thanks You.</a:t>
            </a:r>
          </a:p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If you have any Questions feel free to reach out!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5894818" y="5109869"/>
            <a:ext cx="6431102" cy="67261"/>
            <a:chOff x="0" y="0"/>
            <a:chExt cx="1693788" cy="17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93788" cy="17715"/>
            </a:xfrm>
            <a:custGeom>
              <a:avLst/>
              <a:gdLst/>
              <a:ahLst/>
              <a:cxnLst/>
              <a:rect l="l" t="t" r="r" b="b"/>
              <a:pathLst>
                <a:path w="1693788" h="17715">
                  <a:moveTo>
                    <a:pt x="0" y="0"/>
                  </a:moveTo>
                  <a:lnTo>
                    <a:pt x="1693788" y="0"/>
                  </a:lnTo>
                  <a:lnTo>
                    <a:pt x="1693788" y="17715"/>
                  </a:lnTo>
                  <a:lnTo>
                    <a:pt x="0" y="177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693788" cy="55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0806" y="0"/>
            <a:ext cx="4527194" cy="2220066"/>
          </a:xfrm>
          <a:custGeom>
            <a:avLst/>
            <a:gdLst/>
            <a:ahLst/>
            <a:cxnLst/>
            <a:rect l="l" t="t" r="r" b="b"/>
            <a:pathLst>
              <a:path w="4527194" h="2220066">
                <a:moveTo>
                  <a:pt x="0" y="0"/>
                </a:moveTo>
                <a:lnTo>
                  <a:pt x="4527194" y="0"/>
                </a:lnTo>
                <a:lnTo>
                  <a:pt x="4527194" y="2220066"/>
                </a:lnTo>
                <a:lnTo>
                  <a:pt x="0" y="2220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19" t="-34896" r="-9061" b="-4248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2087925"/>
            <a:ext cx="18288000" cy="8199075"/>
            <a:chOff x="0" y="0"/>
            <a:chExt cx="4816593" cy="21594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59427"/>
            </a:xfrm>
            <a:custGeom>
              <a:avLst/>
              <a:gdLst/>
              <a:ahLst/>
              <a:cxnLst/>
              <a:rect l="l" t="t" r="r" b="b"/>
              <a:pathLst>
                <a:path w="4816592" h="2159427">
                  <a:moveTo>
                    <a:pt x="0" y="0"/>
                  </a:moveTo>
                  <a:lnTo>
                    <a:pt x="4816592" y="0"/>
                  </a:lnTo>
                  <a:lnTo>
                    <a:pt x="4816592" y="2159427"/>
                  </a:lnTo>
                  <a:lnTo>
                    <a:pt x="0" y="2159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19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5584324" y="6458630"/>
            <a:ext cx="6431102" cy="67261"/>
            <a:chOff x="0" y="0"/>
            <a:chExt cx="1693788" cy="177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3788" cy="17715"/>
            </a:xfrm>
            <a:custGeom>
              <a:avLst/>
              <a:gdLst/>
              <a:ahLst/>
              <a:cxnLst/>
              <a:rect l="l" t="t" r="r" b="b"/>
              <a:pathLst>
                <a:path w="1693788" h="17715">
                  <a:moveTo>
                    <a:pt x="0" y="0"/>
                  </a:moveTo>
                  <a:lnTo>
                    <a:pt x="1693788" y="0"/>
                  </a:lnTo>
                  <a:lnTo>
                    <a:pt x="1693788" y="17715"/>
                  </a:lnTo>
                  <a:lnTo>
                    <a:pt x="0" y="17715"/>
                  </a:lnTo>
                  <a:close/>
                </a:path>
              </a:pathLst>
            </a:custGeom>
            <a:solidFill>
              <a:srgbClr val="14599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93788" cy="55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2076" y="3411897"/>
            <a:ext cx="8297574" cy="5846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5"/>
              </a:lnSpc>
            </a:pPr>
            <a:r>
              <a:rPr lang="en-US" sz="51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Rafael Cintron</a:t>
            </a:r>
          </a:p>
          <a:p>
            <a:pPr algn="l">
              <a:lnSpc>
                <a:spcPts val="9435"/>
              </a:lnSpc>
            </a:pPr>
            <a:r>
              <a:rPr lang="en-US" sz="51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Supria Deka</a:t>
            </a:r>
          </a:p>
          <a:p>
            <a:pPr algn="l">
              <a:lnSpc>
                <a:spcPts val="9435"/>
              </a:lnSpc>
            </a:pPr>
            <a:r>
              <a:rPr lang="en-US" sz="51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Pranathi Manthri</a:t>
            </a:r>
          </a:p>
          <a:p>
            <a:pPr algn="l">
              <a:lnSpc>
                <a:spcPts val="9435"/>
              </a:lnSpc>
            </a:pPr>
            <a:r>
              <a:rPr lang="en-US" sz="51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Murali Prateek Manthri</a:t>
            </a:r>
          </a:p>
          <a:p>
            <a:pPr algn="l">
              <a:lnSpc>
                <a:spcPts val="9435"/>
              </a:lnSpc>
            </a:pPr>
            <a:r>
              <a:rPr lang="en-US" sz="51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Jinal Mehta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01516" y="3329371"/>
            <a:ext cx="8297574" cy="584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01"/>
              </a:lnSpc>
            </a:pPr>
            <a:r>
              <a:rPr lang="en-US" sz="38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rafael.cintron@colorado.edu</a:t>
            </a:r>
          </a:p>
          <a:p>
            <a:pPr algn="l">
              <a:lnSpc>
                <a:spcPts val="9501"/>
              </a:lnSpc>
            </a:pPr>
            <a:r>
              <a:rPr lang="en-US" sz="38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supria.deka@colorado.edu</a:t>
            </a:r>
          </a:p>
          <a:p>
            <a:pPr algn="l">
              <a:lnSpc>
                <a:spcPts val="9501"/>
              </a:lnSpc>
            </a:pPr>
            <a:r>
              <a:rPr lang="en-US" sz="38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pranathi.manthri@colorado.edu</a:t>
            </a:r>
          </a:p>
          <a:p>
            <a:pPr algn="l">
              <a:lnSpc>
                <a:spcPts val="9501"/>
              </a:lnSpc>
            </a:pPr>
            <a:r>
              <a:rPr lang="en-US" sz="38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murali.manthri@colorado.edu</a:t>
            </a:r>
          </a:p>
          <a:p>
            <a:pPr algn="l">
              <a:lnSpc>
                <a:spcPts val="9501"/>
              </a:lnSpc>
            </a:pPr>
            <a:r>
              <a:rPr lang="en-US" sz="380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jinal.mehta@colorado.edu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Meet team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003956"/>
            <a:ext cx="7962900" cy="7254344"/>
            <a:chOff x="0" y="0"/>
            <a:chExt cx="2097225" cy="19106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110"/>
              <a:ext cx="2097225" cy="1886499"/>
            </a:xfrm>
            <a:prstGeom prst="rect">
              <a:avLst/>
            </a:prstGeom>
          </p:spPr>
          <p:txBody>
            <a:bodyPr lIns="203200" tIns="203200" rIns="203200" bIns="203200" rtlCol="0" anchor="t"/>
            <a:lstStyle/>
            <a:p>
              <a:pPr algn="l">
                <a:lnSpc>
                  <a:spcPts val="6839"/>
                </a:lnSpc>
              </a:pPr>
              <a:r>
                <a:rPr lang="en-US" sz="3600" b="1" dirty="0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Opportunity Statement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Rapid Expansion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Fine-Tune how to better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Attract Top Talent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Train Prospective Employees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Retain Workers with Proven Success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96319" y="2003956"/>
            <a:ext cx="7862981" cy="7254344"/>
            <a:chOff x="0" y="0"/>
            <a:chExt cx="2070909" cy="19106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70909" cy="1910609"/>
            </a:xfrm>
            <a:prstGeom prst="rect">
              <a:avLst/>
            </a:prstGeom>
          </p:spPr>
          <p:txBody>
            <a:bodyPr lIns="203200" tIns="203200" rIns="203200" bIns="203200" rtlCol="0" anchor="t"/>
            <a:lstStyle/>
            <a:p>
              <a:pPr algn="l">
                <a:lnSpc>
                  <a:spcPts val="6839"/>
                </a:lnSpc>
              </a:pPr>
              <a:r>
                <a:rPr lang="en-US" sz="3600" b="1" dirty="0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Objectives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Analyze Workforce Trends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Summary Data Analysis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Predict Talent Retention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Predictive Model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Optimize Employee Experience</a:t>
              </a:r>
            </a:p>
            <a:p>
              <a:pPr marL="1640818" lvl="2" indent="-546939" algn="l">
                <a:lnSpc>
                  <a:spcPts val="6839"/>
                </a:lnSpc>
                <a:buFont typeface="Arial"/>
                <a:buChar char="⚬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Feature Importance</a:t>
              </a:r>
            </a:p>
            <a:p>
              <a:pPr marL="820409" lvl="1" indent="-410205" algn="l">
                <a:lnSpc>
                  <a:spcPts val="6839"/>
                </a:lnSpc>
                <a:buFont typeface="Arial"/>
                <a:buChar char="•"/>
              </a:pPr>
              <a:r>
                <a:rPr lang="en-US" sz="3600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Display all in Live Dashboard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3827898"/>
            <a:chOff x="0" y="0"/>
            <a:chExt cx="4274726" cy="1008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008171"/>
            </a:xfrm>
            <a:custGeom>
              <a:avLst/>
              <a:gdLst/>
              <a:ahLst/>
              <a:cxnLst/>
              <a:rect l="l" t="t" r="r" b="b"/>
              <a:pathLst>
                <a:path w="4274726" h="1008171">
                  <a:moveTo>
                    <a:pt x="0" y="0"/>
                  </a:moveTo>
                  <a:lnTo>
                    <a:pt x="4274726" y="0"/>
                  </a:lnTo>
                  <a:lnTo>
                    <a:pt x="4274726" y="1008171"/>
                  </a:lnTo>
                  <a:lnTo>
                    <a:pt x="0" y="1008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19075"/>
              <a:ext cx="4274726" cy="1227246"/>
            </a:xfrm>
            <a:prstGeom prst="rect">
              <a:avLst/>
            </a:prstGeom>
          </p:spPr>
          <p:txBody>
            <a:bodyPr lIns="203200" tIns="203200" rIns="203200" bIns="203200" rtlCol="0" anchor="t"/>
            <a:lstStyle/>
            <a:p>
              <a:pPr algn="l">
                <a:lnSpc>
                  <a:spcPts val="68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489952"/>
            <a:ext cx="16230600" cy="3827898"/>
            <a:chOff x="0" y="0"/>
            <a:chExt cx="4274726" cy="1008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008171"/>
            </a:xfrm>
            <a:custGeom>
              <a:avLst/>
              <a:gdLst/>
              <a:ahLst/>
              <a:cxnLst/>
              <a:rect l="l" t="t" r="r" b="b"/>
              <a:pathLst>
                <a:path w="4274726" h="1008171">
                  <a:moveTo>
                    <a:pt x="0" y="0"/>
                  </a:moveTo>
                  <a:lnTo>
                    <a:pt x="4274726" y="0"/>
                  </a:lnTo>
                  <a:lnTo>
                    <a:pt x="4274726" y="1008171"/>
                  </a:lnTo>
                  <a:lnTo>
                    <a:pt x="0" y="1008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19075"/>
              <a:ext cx="4274726" cy="1227246"/>
            </a:xfrm>
            <a:prstGeom prst="rect">
              <a:avLst/>
            </a:prstGeom>
          </p:spPr>
          <p:txBody>
            <a:bodyPr lIns="203200" tIns="203200" rIns="203200" bIns="203200" rtlCol="0" anchor="t"/>
            <a:lstStyle/>
            <a:p>
              <a:pPr algn="l">
                <a:lnSpc>
                  <a:spcPts val="68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6393" y="5660857"/>
            <a:ext cx="6197490" cy="3486088"/>
          </a:xfrm>
          <a:custGeom>
            <a:avLst/>
            <a:gdLst/>
            <a:ahLst/>
            <a:cxnLst/>
            <a:rect l="l" t="t" r="r" b="b"/>
            <a:pathLst>
              <a:path w="6197490" h="3486088">
                <a:moveTo>
                  <a:pt x="0" y="0"/>
                </a:moveTo>
                <a:lnTo>
                  <a:pt x="6197490" y="0"/>
                </a:lnTo>
                <a:lnTo>
                  <a:pt x="6197490" y="3486088"/>
                </a:lnTo>
                <a:lnTo>
                  <a:pt x="0" y="348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96393" y="1778507"/>
            <a:ext cx="6748650" cy="2328284"/>
          </a:xfrm>
          <a:custGeom>
            <a:avLst/>
            <a:gdLst/>
            <a:ahLst/>
            <a:cxnLst/>
            <a:rect l="l" t="t" r="r" b="b"/>
            <a:pathLst>
              <a:path w="6748650" h="2328284">
                <a:moveTo>
                  <a:pt x="0" y="0"/>
                </a:moveTo>
                <a:lnTo>
                  <a:pt x="6748651" y="0"/>
                </a:lnTo>
                <a:lnTo>
                  <a:pt x="6748651" y="2328284"/>
                </a:lnTo>
                <a:lnTo>
                  <a:pt x="0" y="2328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045044" y="1766635"/>
            <a:ext cx="9214256" cy="222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00000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 Voluntary Churn</a:t>
            </a:r>
          </a:p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00000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45044" y="6227887"/>
            <a:ext cx="9214256" cy="222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00000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Automatically</a:t>
            </a:r>
          </a:p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00000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Updating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Data Preparation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003956"/>
            <a:ext cx="7862981" cy="7254344"/>
            <a:chOff x="0" y="0"/>
            <a:chExt cx="2070909" cy="19106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2070909" cy="1910609"/>
            </a:xfrm>
            <a:prstGeom prst="rect">
              <a:avLst/>
            </a:prstGeom>
          </p:spPr>
          <p:txBody>
            <a:bodyPr lIns="152400" tIns="152400" rIns="152400" bIns="152400" rtlCol="0" anchor="t"/>
            <a:lstStyle/>
            <a:p>
              <a:pPr algn="l">
                <a:lnSpc>
                  <a:spcPts val="531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Cleaning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Standardized Naming and Data Types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PK → ee_#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Id’s → Integers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Imputing Missing Data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Job Descriptions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FLSA Status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Analytics Preparation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Merging Datasets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96319" y="2003956"/>
            <a:ext cx="7862981" cy="7254344"/>
            <a:chOff x="0" y="0"/>
            <a:chExt cx="2070909" cy="19106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0909" cy="1910609"/>
            </a:xfrm>
            <a:custGeom>
              <a:avLst/>
              <a:gdLst/>
              <a:ahLst/>
              <a:cxnLst/>
              <a:rect l="l" t="t" r="r" b="b"/>
              <a:pathLst>
                <a:path w="2070909" h="1910609">
                  <a:moveTo>
                    <a:pt x="0" y="0"/>
                  </a:moveTo>
                  <a:lnTo>
                    <a:pt x="2070909" y="0"/>
                  </a:lnTo>
                  <a:lnTo>
                    <a:pt x="2070909" y="1910609"/>
                  </a:lnTo>
                  <a:lnTo>
                    <a:pt x="0" y="191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70909" cy="1910609"/>
            </a:xfrm>
            <a:prstGeom prst="rect">
              <a:avLst/>
            </a:prstGeom>
          </p:spPr>
          <p:txBody>
            <a:bodyPr lIns="152400" tIns="152400" rIns="152400" bIns="152400" rtlCol="0" anchor="t"/>
            <a:lstStyle/>
            <a:p>
              <a:pPr algn="l">
                <a:lnSpc>
                  <a:spcPts val="531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145996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Feature Engineering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Days Since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Transfer In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Transfer Out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Demotion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Rehire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Promotion</a:t>
              </a:r>
            </a:p>
            <a:p>
              <a:pPr marL="1640818" lvl="2" indent="-546939" algn="l">
                <a:lnSpc>
                  <a:spcPts val="5319"/>
                </a:lnSpc>
                <a:buFont typeface="Arial"/>
                <a:buChar char="⚬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Termination</a:t>
              </a:r>
            </a:p>
            <a:p>
              <a:pPr marL="820409" lvl="1" indent="-410205" algn="l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Voluntary Vs. Involuntary Termination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0806" y="0"/>
            <a:ext cx="4527194" cy="2220066"/>
          </a:xfrm>
          <a:custGeom>
            <a:avLst/>
            <a:gdLst/>
            <a:ahLst/>
            <a:cxnLst/>
            <a:rect l="l" t="t" r="r" b="b"/>
            <a:pathLst>
              <a:path w="4527194" h="2220066">
                <a:moveTo>
                  <a:pt x="0" y="0"/>
                </a:moveTo>
                <a:lnTo>
                  <a:pt x="4527194" y="0"/>
                </a:lnTo>
                <a:lnTo>
                  <a:pt x="4527194" y="2220066"/>
                </a:lnTo>
                <a:lnTo>
                  <a:pt x="0" y="2220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19" t="-34896" r="-9061" b="-4248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2087925"/>
            <a:ext cx="18288000" cy="8199075"/>
            <a:chOff x="0" y="0"/>
            <a:chExt cx="4816593" cy="21594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159427"/>
            </a:xfrm>
            <a:custGeom>
              <a:avLst/>
              <a:gdLst/>
              <a:ahLst/>
              <a:cxnLst/>
              <a:rect l="l" t="t" r="r" b="b"/>
              <a:pathLst>
                <a:path w="4816592" h="2159427">
                  <a:moveTo>
                    <a:pt x="0" y="0"/>
                  </a:moveTo>
                  <a:lnTo>
                    <a:pt x="4816592" y="0"/>
                  </a:lnTo>
                  <a:lnTo>
                    <a:pt x="4816592" y="2159427"/>
                  </a:lnTo>
                  <a:lnTo>
                    <a:pt x="0" y="2159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197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00283" y="2828633"/>
            <a:ext cx="16230600" cy="596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7955"/>
              </a:lnSpc>
              <a:buFont typeface="Arial"/>
              <a:buChar char="•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Binary Classifier to Forecast Voluntary Churn</a:t>
            </a:r>
          </a:p>
          <a:p>
            <a:pPr marL="1856745" lvl="2" indent="-618915" algn="l">
              <a:lnSpc>
                <a:spcPts val="7955"/>
              </a:lnSpc>
              <a:buFont typeface="Arial"/>
              <a:buChar char="⚬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Did or Did Not Leave</a:t>
            </a:r>
          </a:p>
          <a:p>
            <a:pPr marL="928373" lvl="1" indent="-464186" algn="l">
              <a:lnSpc>
                <a:spcPts val="7955"/>
              </a:lnSpc>
              <a:buFont typeface="Arial"/>
              <a:buChar char="•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Gradient Boosting: Ideal for Subtle Behavior Driven Patterns</a:t>
            </a:r>
          </a:p>
          <a:p>
            <a:pPr marL="928373" lvl="1" indent="-464186" algn="l">
              <a:lnSpc>
                <a:spcPts val="7955"/>
              </a:lnSpc>
              <a:buFont typeface="Arial"/>
              <a:buChar char="•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Accuracy: </a:t>
            </a:r>
            <a:r>
              <a:rPr lang="en-US" sz="4300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82%</a:t>
            </a:r>
          </a:p>
          <a:p>
            <a:pPr marL="928373" lvl="1" indent="-464186" algn="l">
              <a:lnSpc>
                <a:spcPts val="7955"/>
              </a:lnSpc>
              <a:buFont typeface="Arial"/>
              <a:buChar char="•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Precision: </a:t>
            </a:r>
            <a:r>
              <a:rPr lang="en-US" sz="4300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84%</a:t>
            </a:r>
          </a:p>
          <a:p>
            <a:pPr marL="928373" lvl="1" indent="-464186" algn="l">
              <a:lnSpc>
                <a:spcPts val="7955"/>
              </a:lnSpc>
              <a:buFont typeface="Arial"/>
              <a:buChar char="•"/>
            </a:pPr>
            <a:r>
              <a:rPr lang="en-US" sz="4300" dirty="0">
                <a:solidFill>
                  <a:srgbClr val="145996"/>
                </a:solidFill>
                <a:latin typeface="Nunito"/>
                <a:ea typeface="Nunito"/>
                <a:cs typeface="Nunito"/>
                <a:sym typeface="Nunito"/>
              </a:rPr>
              <a:t>Area Under the Curve: </a:t>
            </a:r>
            <a:r>
              <a:rPr lang="en-US" sz="4300" b="1" dirty="0">
                <a:solidFill>
                  <a:srgbClr val="145996"/>
                </a:solidFill>
                <a:latin typeface="Nunito Bold"/>
                <a:ea typeface="Nunito Bold"/>
                <a:cs typeface="Nunito Bold"/>
                <a:sym typeface="Nunito Bold"/>
              </a:rPr>
              <a:t>87%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076" y="419424"/>
            <a:ext cx="1756701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Model: XGBoost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28650"/>
            <a:ext cx="18288000" cy="9029700"/>
          </a:xfrm>
          <a:custGeom>
            <a:avLst/>
            <a:gdLst/>
            <a:ahLst/>
            <a:cxnLst/>
            <a:rect l="l" t="t" r="r" b="b"/>
            <a:pathLst>
              <a:path w="18288000" h="9029700">
                <a:moveTo>
                  <a:pt x="0" y="0"/>
                </a:moveTo>
                <a:lnTo>
                  <a:pt x="18288000" y="0"/>
                </a:lnTo>
                <a:lnTo>
                  <a:pt x="18288000" y="9029700"/>
                </a:lnTo>
                <a:lnTo>
                  <a:pt x="0" y="9029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5248" y="3417697"/>
            <a:ext cx="5596221" cy="5840603"/>
            <a:chOff x="0" y="0"/>
            <a:chExt cx="901899" cy="941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1899" cy="941284"/>
            </a:xfrm>
            <a:custGeom>
              <a:avLst/>
              <a:gdLst/>
              <a:ahLst/>
              <a:cxnLst/>
              <a:rect l="l" t="t" r="r" b="b"/>
              <a:pathLst>
                <a:path w="901899" h="941284">
                  <a:moveTo>
                    <a:pt x="0" y="0"/>
                  </a:moveTo>
                  <a:lnTo>
                    <a:pt x="698699" y="0"/>
                  </a:lnTo>
                  <a:lnTo>
                    <a:pt x="901899" y="470642"/>
                  </a:lnTo>
                  <a:lnTo>
                    <a:pt x="698699" y="941284"/>
                  </a:lnTo>
                  <a:lnTo>
                    <a:pt x="0" y="941284"/>
                  </a:lnTo>
                  <a:lnTo>
                    <a:pt x="203200" y="470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0"/>
              <a:ext cx="650396" cy="9412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Utilize threading.py module to rerun model every specified interval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29529" y="3417697"/>
            <a:ext cx="5596221" cy="5714560"/>
            <a:chOff x="0" y="0"/>
            <a:chExt cx="901899" cy="9209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1899" cy="920970"/>
            </a:xfrm>
            <a:custGeom>
              <a:avLst/>
              <a:gdLst/>
              <a:ahLst/>
              <a:cxnLst/>
              <a:rect l="l" t="t" r="r" b="b"/>
              <a:pathLst>
                <a:path w="901899" h="920970">
                  <a:moveTo>
                    <a:pt x="0" y="0"/>
                  </a:moveTo>
                  <a:lnTo>
                    <a:pt x="698699" y="0"/>
                  </a:lnTo>
                  <a:lnTo>
                    <a:pt x="901899" y="460485"/>
                  </a:lnTo>
                  <a:lnTo>
                    <a:pt x="698699" y="920970"/>
                  </a:lnTo>
                  <a:lnTo>
                    <a:pt x="0" y="920970"/>
                  </a:lnTo>
                  <a:lnTo>
                    <a:pt x="203200" y="460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7800" y="0"/>
              <a:ext cx="650359" cy="9209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Code saves</a:t>
              </a:r>
            </a:p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to the Existing .csv Connected Tableau Dashboard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78317" y="3417697"/>
            <a:ext cx="5596221" cy="5714560"/>
            <a:chOff x="0" y="0"/>
            <a:chExt cx="901899" cy="9209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1899" cy="920970"/>
            </a:xfrm>
            <a:custGeom>
              <a:avLst/>
              <a:gdLst/>
              <a:ahLst/>
              <a:cxnLst/>
              <a:rect l="l" t="t" r="r" b="b"/>
              <a:pathLst>
                <a:path w="901899" h="920970">
                  <a:moveTo>
                    <a:pt x="0" y="0"/>
                  </a:moveTo>
                  <a:lnTo>
                    <a:pt x="698699" y="0"/>
                  </a:lnTo>
                  <a:lnTo>
                    <a:pt x="901899" y="460485"/>
                  </a:lnTo>
                  <a:lnTo>
                    <a:pt x="698699" y="920970"/>
                  </a:lnTo>
                  <a:lnTo>
                    <a:pt x="0" y="920970"/>
                  </a:lnTo>
                  <a:lnTo>
                    <a:pt x="203200" y="460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0"/>
              <a:ext cx="647899" cy="9209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r>
                <a:rPr lang="en-US" sz="4299" dirty="0">
                  <a:solidFill>
                    <a:srgbClr val="145996"/>
                  </a:solidFill>
                  <a:latin typeface="Nunito"/>
                  <a:ea typeface="Nunito"/>
                  <a:cs typeface="Nunito"/>
                  <a:sym typeface="Nunito"/>
                </a:rPr>
                <a:t>Tableau Visuals will Automatically Update in Live Mode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571605" y="3417697"/>
            <a:ext cx="5596221" cy="5840603"/>
            <a:chOff x="0" y="0"/>
            <a:chExt cx="901899" cy="9412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1899" cy="941284"/>
            </a:xfrm>
            <a:custGeom>
              <a:avLst/>
              <a:gdLst/>
              <a:ahLst/>
              <a:cxnLst/>
              <a:rect l="l" t="t" r="r" b="b"/>
              <a:pathLst>
                <a:path w="901899" h="941284">
                  <a:moveTo>
                    <a:pt x="0" y="0"/>
                  </a:moveTo>
                  <a:lnTo>
                    <a:pt x="698699" y="0"/>
                  </a:lnTo>
                  <a:lnTo>
                    <a:pt x="901899" y="470642"/>
                  </a:lnTo>
                  <a:lnTo>
                    <a:pt x="698699" y="941284"/>
                  </a:lnTo>
                  <a:lnTo>
                    <a:pt x="0" y="941284"/>
                  </a:lnTo>
                  <a:lnTo>
                    <a:pt x="203200" y="470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7800" y="-85725"/>
              <a:ext cx="647899" cy="10270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60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2076" y="419424"/>
            <a:ext cx="16927224" cy="222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Workable Solution:</a:t>
            </a:r>
          </a:p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Automatically Updating Tableau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5770"/>
            <a:ext cx="18288000" cy="9395460"/>
          </a:xfrm>
          <a:custGeom>
            <a:avLst/>
            <a:gdLst/>
            <a:ahLst/>
            <a:cxnLst/>
            <a:rect l="l" t="t" r="r" b="b"/>
            <a:pathLst>
              <a:path w="18288000" h="9395460">
                <a:moveTo>
                  <a:pt x="0" y="0"/>
                </a:moveTo>
                <a:lnTo>
                  <a:pt x="18288000" y="0"/>
                </a:lnTo>
                <a:lnTo>
                  <a:pt x="18288000" y="9395460"/>
                </a:lnTo>
                <a:lnTo>
                  <a:pt x="0" y="939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Nunito Bold</vt:lpstr>
      <vt:lpstr>Nunito</vt:lpstr>
      <vt:lpstr>Arial</vt:lpstr>
      <vt:lpstr>Nunito Semi-Bold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Primoris</dc:title>
  <cp:lastModifiedBy>Rafael Cintron</cp:lastModifiedBy>
  <cp:revision>2</cp:revision>
  <dcterms:created xsi:type="dcterms:W3CDTF">2006-08-16T00:00:00Z</dcterms:created>
  <dcterms:modified xsi:type="dcterms:W3CDTF">2025-04-30T06:27:37Z</dcterms:modified>
  <dc:identifier>DAGl_qMbTP0</dc:identifier>
</cp:coreProperties>
</file>