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7" d="100"/>
          <a:sy n="3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-69899" y="-9144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9" y="0"/>
            <a:ext cx="6873411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0720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Discovering the Magic of the Normal Distribution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078373"/>
            <a:ext cx="7477601" cy="17439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distribution, or Gaussian distribution, is a type of continuous probability distribution that is widely used in statistics, probability theory, and other fields. Let's dive deeper.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72297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66455" y="5578197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5328285"/>
            <a:ext cx="44410" cy="855226"/>
          </a:xfrm>
          <a:prstGeom prst="rect">
            <a:avLst/>
          </a:prstGeom>
          <a:solidFill>
            <a:srgbClr val="835E54"/>
          </a:solidFill>
          <a:ln/>
        </p:spPr>
      </p:sp>
      <p:sp>
        <p:nvSpPr>
          <p:cNvPr id="12" name="Text 8"/>
          <p:cNvSpPr/>
          <p:nvPr/>
        </p:nvSpPr>
        <p:spPr>
          <a:xfrm>
            <a:off x="1299686" y="6433423"/>
            <a:ext cx="26441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3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122262" y="-92467"/>
            <a:ext cx="14630400" cy="10378797"/>
          </a:xfrm>
          <a:prstGeom prst="rect">
            <a:avLst/>
          </a:prstGeom>
          <a:solidFill>
            <a:srgbClr val="FFFCFA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Definition and Characteristics of Normal Distribution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59" y="1492166"/>
            <a:ext cx="4197960" cy="242939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describes a symmetrical bell-shaped curve that represents the distribution of a large population.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325366"/>
            <a:ext cx="6294512" cy="259631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411599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Characteristics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514493"/>
            <a:ext cx="357747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is continuous, unimodal, and asymptotic. It is characterized by its mean and standard deviation.The formula for the normal distribution is:</a:t>
            </a:r>
            <a:endParaRPr lang="en-US" sz="1225" dirty="0"/>
          </a:p>
        </p:txBody>
      </p:sp>
      <p:sp>
        <p:nvSpPr>
          <p:cNvPr id="11" name="Text 7"/>
          <p:cNvSpPr/>
          <p:nvPr/>
        </p:nvSpPr>
        <p:spPr>
          <a:xfrm>
            <a:off x="3854410" y="5859185"/>
            <a:ext cx="715482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                                                                                  P(x) = (1 / σ√(2π)) * e^(-((x-μ)^2) / (2σ^2)</a:t>
            </a:r>
            <a:endParaRPr lang="en-US" sz="1225" dirty="0"/>
          </a:p>
        </p:txBody>
      </p:sp>
      <p:sp>
        <p:nvSpPr>
          <p:cNvPr id="12" name="Shape 8"/>
          <p:cNvSpPr/>
          <p:nvPr/>
        </p:nvSpPr>
        <p:spPr>
          <a:xfrm>
            <a:off x="3621167" y="5684282"/>
            <a:ext cx="31075" cy="598527"/>
          </a:xfrm>
          <a:prstGeom prst="rect">
            <a:avLst/>
          </a:prstGeom>
          <a:solidFill>
            <a:srgbClr val="835E5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6457712"/>
            <a:ext cx="3888462" cy="240315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621167" y="90551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</a:t>
            </a:r>
            <a:endParaRPr lang="en-US" sz="1531" dirty="0"/>
          </a:p>
        </p:txBody>
      </p:sp>
      <p:sp>
        <p:nvSpPr>
          <p:cNvPr id="15" name="Text 10"/>
          <p:cNvSpPr/>
          <p:nvPr/>
        </p:nvSpPr>
        <p:spPr>
          <a:xfrm>
            <a:off x="3621167" y="9453682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is used to model many real-life phenomena, such as IQ scores, height, weight, and test scores.</a:t>
            </a:r>
            <a:endParaRPr lang="en-US" sz="1225" dirty="0"/>
          </a:p>
        </p:txBody>
      </p:sp>
      <p:pic>
        <p:nvPicPr>
          <p:cNvPr id="16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CFA"/>
          </a:solidFill>
          <a:ln w="13216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552" y="581858"/>
            <a:ext cx="9385697" cy="1322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7"/>
              </a:lnSpc>
              <a:buNone/>
            </a:pPr>
            <a:r>
              <a:rPr lang="en-US" sz="416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Bell Curve and Symmetry of Normal Distribution</a:t>
            </a:r>
            <a:endParaRPr lang="en-US" sz="4166" dirty="0"/>
          </a:p>
        </p:txBody>
      </p:sp>
      <p:sp>
        <p:nvSpPr>
          <p:cNvPr id="6" name="Shape 3"/>
          <p:cNvSpPr/>
          <p:nvPr/>
        </p:nvSpPr>
        <p:spPr>
          <a:xfrm>
            <a:off x="793552" y="2221587"/>
            <a:ext cx="9385697" cy="1668780"/>
          </a:xfrm>
          <a:prstGeom prst="roundRect">
            <a:avLst>
              <a:gd name="adj" fmla="val 5706"/>
            </a:avLst>
          </a:prstGeom>
          <a:solidFill>
            <a:srgbClr val="EBE2E0"/>
          </a:solidFill>
          <a:ln w="13216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8342" y="2446377"/>
            <a:ext cx="2116098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Bell Curve</a:t>
            </a:r>
            <a:endParaRPr lang="en-US" sz="2083" dirty="0"/>
          </a:p>
        </p:txBody>
      </p:sp>
      <p:sp>
        <p:nvSpPr>
          <p:cNvPr id="8" name="Text 5"/>
          <p:cNvSpPr/>
          <p:nvPr/>
        </p:nvSpPr>
        <p:spPr>
          <a:xfrm>
            <a:off x="1018342" y="2988588"/>
            <a:ext cx="8936117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curve is shaped like a bell, with most data points clustered around the mean and fewer points farther away.</a:t>
            </a:r>
            <a:endParaRPr lang="en-US" sz="1666" dirty="0"/>
          </a:p>
        </p:txBody>
      </p:sp>
      <p:sp>
        <p:nvSpPr>
          <p:cNvPr id="9" name="Shape 6"/>
          <p:cNvSpPr/>
          <p:nvPr/>
        </p:nvSpPr>
        <p:spPr>
          <a:xfrm>
            <a:off x="793552" y="4101941"/>
            <a:ext cx="9385697" cy="1668780"/>
          </a:xfrm>
          <a:prstGeom prst="roundRect">
            <a:avLst>
              <a:gd name="adj" fmla="val 5706"/>
            </a:avLst>
          </a:prstGeom>
          <a:solidFill>
            <a:srgbClr val="EBE2E0"/>
          </a:solidFill>
          <a:ln w="13216">
            <a:solidFill>
              <a:srgbClr val="D7C5C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18342" y="4326731"/>
            <a:ext cx="2116098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Symmetry</a:t>
            </a:r>
            <a:endParaRPr lang="en-US" sz="2083" dirty="0"/>
          </a:p>
        </p:txBody>
      </p:sp>
      <p:sp>
        <p:nvSpPr>
          <p:cNvPr id="11" name="Text 8"/>
          <p:cNvSpPr/>
          <p:nvPr/>
        </p:nvSpPr>
        <p:spPr>
          <a:xfrm>
            <a:off x="1018342" y="4868942"/>
            <a:ext cx="8936117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is symmetrical around the mean. This means that the areas under the curve on either side of the mean are equal.</a:t>
            </a:r>
            <a:endParaRPr lang="en-US" sz="1666" dirty="0"/>
          </a:p>
        </p:txBody>
      </p:sp>
      <p:sp>
        <p:nvSpPr>
          <p:cNvPr id="12" name="Shape 9"/>
          <p:cNvSpPr/>
          <p:nvPr/>
        </p:nvSpPr>
        <p:spPr>
          <a:xfrm>
            <a:off x="793551" y="6165770"/>
            <a:ext cx="9385697" cy="1668780"/>
          </a:xfrm>
          <a:prstGeom prst="roundRect">
            <a:avLst>
              <a:gd name="adj" fmla="val 5706"/>
            </a:avLst>
          </a:prstGeom>
          <a:solidFill>
            <a:srgbClr val="EBE2E0"/>
          </a:solidFill>
          <a:ln w="13216">
            <a:solidFill>
              <a:srgbClr val="D7C5C1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18342" y="6207085"/>
            <a:ext cx="2116098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Relevance</a:t>
            </a:r>
            <a:endParaRPr lang="en-US" sz="2083" dirty="0"/>
          </a:p>
        </p:txBody>
      </p:sp>
      <p:sp>
        <p:nvSpPr>
          <p:cNvPr id="14" name="Text 11"/>
          <p:cNvSpPr/>
          <p:nvPr/>
        </p:nvSpPr>
        <p:spPr>
          <a:xfrm>
            <a:off x="1018342" y="6749296"/>
            <a:ext cx="8936117" cy="676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bell curve and symmetry of normal distribution are essential concepts in statistics, economics, and science.</a:t>
            </a:r>
            <a:endParaRPr lang="en-US" sz="1666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3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08252" y="591383"/>
            <a:ext cx="10213896" cy="1343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91"/>
              </a:lnSpc>
              <a:buNone/>
            </a:pPr>
            <a:r>
              <a:rPr lang="en-US" sz="423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Standard Deviation and Mean as Measures of Central Tendency</a:t>
            </a:r>
            <a:endParaRPr lang="en-US" sz="4233" dirty="0"/>
          </a:p>
        </p:txBody>
      </p:sp>
      <p:sp>
        <p:nvSpPr>
          <p:cNvPr id="5" name="Shape 3"/>
          <p:cNvSpPr/>
          <p:nvPr/>
        </p:nvSpPr>
        <p:spPr>
          <a:xfrm>
            <a:off x="7293769" y="2365177"/>
            <a:ext cx="42982" cy="527292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6" name="Shape 4"/>
          <p:cNvSpPr/>
          <p:nvPr/>
        </p:nvSpPr>
        <p:spPr>
          <a:xfrm>
            <a:off x="7557075" y="2753380"/>
            <a:ext cx="752594" cy="4298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5"/>
          <p:cNvSpPr/>
          <p:nvPr/>
        </p:nvSpPr>
        <p:spPr>
          <a:xfrm>
            <a:off x="7073325" y="2533055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3335">
            <a:solidFill>
              <a:srgbClr val="D7C5C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4180" y="2573298"/>
            <a:ext cx="12192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540" dirty="0"/>
          </a:p>
        </p:txBody>
      </p:sp>
      <p:sp>
        <p:nvSpPr>
          <p:cNvPr id="9" name="Text 7"/>
          <p:cNvSpPr/>
          <p:nvPr/>
        </p:nvSpPr>
        <p:spPr>
          <a:xfrm>
            <a:off x="8497848" y="2580203"/>
            <a:ext cx="2150269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Mean</a:t>
            </a:r>
            <a:endParaRPr lang="en-US" sz="2116" dirty="0"/>
          </a:p>
        </p:txBody>
      </p:sp>
      <p:sp>
        <p:nvSpPr>
          <p:cNvPr id="10" name="Text 8"/>
          <p:cNvSpPr/>
          <p:nvPr/>
        </p:nvSpPr>
        <p:spPr>
          <a:xfrm>
            <a:off x="8497848" y="3131225"/>
            <a:ext cx="3924300" cy="171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mean, or average, is a measure of central tendency that is calculated by adding up all the data points and dividing by the total number of data points.</a:t>
            </a:r>
            <a:endParaRPr lang="en-US" sz="1693" dirty="0"/>
          </a:p>
        </p:txBody>
      </p:sp>
      <p:sp>
        <p:nvSpPr>
          <p:cNvPr id="11" name="Shape 9"/>
          <p:cNvSpPr/>
          <p:nvPr/>
        </p:nvSpPr>
        <p:spPr>
          <a:xfrm>
            <a:off x="6320730" y="3828514"/>
            <a:ext cx="752594" cy="4298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3325" y="3608189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3335">
            <a:solidFill>
              <a:srgbClr val="D7C5C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1320" y="3648432"/>
            <a:ext cx="16764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540" dirty="0"/>
          </a:p>
        </p:txBody>
      </p:sp>
      <p:sp>
        <p:nvSpPr>
          <p:cNvPr id="14" name="Text 12"/>
          <p:cNvSpPr/>
          <p:nvPr/>
        </p:nvSpPr>
        <p:spPr>
          <a:xfrm>
            <a:off x="3937992" y="3655338"/>
            <a:ext cx="2194560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46"/>
              </a:lnSpc>
              <a:buNone/>
            </a:pPr>
            <a:r>
              <a:rPr lang="en-US" sz="21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Standard Deviation</a:t>
            </a:r>
            <a:endParaRPr lang="en-US" sz="2116" dirty="0"/>
          </a:p>
        </p:txBody>
      </p:sp>
      <p:sp>
        <p:nvSpPr>
          <p:cNvPr id="15" name="Text 13"/>
          <p:cNvSpPr/>
          <p:nvPr/>
        </p:nvSpPr>
        <p:spPr>
          <a:xfrm>
            <a:off x="2208252" y="4206359"/>
            <a:ext cx="3924300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09"/>
              </a:lnSpc>
              <a:buNone/>
            </a:pPr>
            <a:r>
              <a:rPr lang="en-US" sz="169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standard deviation is a measure of the amount of variability or spread in a data set. It tells us how much the data deviate from the mean.</a:t>
            </a:r>
            <a:endParaRPr lang="en-US" sz="1693" dirty="0"/>
          </a:p>
        </p:txBody>
      </p:sp>
      <p:sp>
        <p:nvSpPr>
          <p:cNvPr id="16" name="Shape 14"/>
          <p:cNvSpPr/>
          <p:nvPr/>
        </p:nvSpPr>
        <p:spPr>
          <a:xfrm>
            <a:off x="7557075" y="5669340"/>
            <a:ext cx="752594" cy="4298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7" name="Shape 15"/>
          <p:cNvSpPr/>
          <p:nvPr/>
        </p:nvSpPr>
        <p:spPr>
          <a:xfrm>
            <a:off x="7073325" y="5449014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13335">
            <a:solidFill>
              <a:srgbClr val="D7C5C1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35130" y="5489258"/>
            <a:ext cx="16002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540" dirty="0"/>
          </a:p>
        </p:txBody>
      </p:sp>
      <p:sp>
        <p:nvSpPr>
          <p:cNvPr id="19" name="Text 17"/>
          <p:cNvSpPr/>
          <p:nvPr/>
        </p:nvSpPr>
        <p:spPr>
          <a:xfrm>
            <a:off x="8497848" y="5496163"/>
            <a:ext cx="2150269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Interpretation</a:t>
            </a:r>
            <a:endParaRPr lang="en-US" sz="2116" dirty="0"/>
          </a:p>
        </p:txBody>
      </p:sp>
      <p:sp>
        <p:nvSpPr>
          <p:cNvPr id="20" name="Text 18"/>
          <p:cNvSpPr/>
          <p:nvPr/>
        </p:nvSpPr>
        <p:spPr>
          <a:xfrm>
            <a:off x="8497848" y="6047184"/>
            <a:ext cx="3924300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mean and standard deviation are important in interpreting the normal distribution curve and understanding the data.</a:t>
            </a:r>
            <a:endParaRPr lang="en-US" sz="1693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 w="133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03609" y="591860"/>
            <a:ext cx="8161020" cy="672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96"/>
              </a:lnSpc>
              <a:buNone/>
            </a:pPr>
            <a:r>
              <a:rPr lang="en-US" sz="423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68-95-99.7 Rule and Empirical Rule</a:t>
            </a:r>
            <a:endParaRPr lang="en-US" sz="423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09" y="1694736"/>
            <a:ext cx="4950143" cy="305931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03609" y="5023009"/>
            <a:ext cx="215217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68-95-99.7 Rule</a:t>
            </a:r>
            <a:endParaRPr lang="en-US" sz="2118" dirty="0"/>
          </a:p>
        </p:txBody>
      </p:sp>
      <p:sp>
        <p:nvSpPr>
          <p:cNvPr id="7" name="Text 4"/>
          <p:cNvSpPr/>
          <p:nvPr/>
        </p:nvSpPr>
        <p:spPr>
          <a:xfrm>
            <a:off x="2203609" y="5574506"/>
            <a:ext cx="4950143" cy="1721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rule states that, in a normal distribution, about 68% of the data falls within one standard deviation of the mean, 95% of the data falls within two standard deviations, and 99.7% of the data falls within three standard deviations.</a:t>
            </a:r>
            <a:endParaRPr lang="en-US" sz="169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530" y="1694736"/>
            <a:ext cx="4950143" cy="305931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6530" y="5023009"/>
            <a:ext cx="215217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Empirical Rule</a:t>
            </a:r>
            <a:endParaRPr lang="en-US" sz="2118" dirty="0"/>
          </a:p>
        </p:txBody>
      </p:sp>
      <p:sp>
        <p:nvSpPr>
          <p:cNvPr id="10" name="Text 6"/>
          <p:cNvSpPr/>
          <p:nvPr/>
        </p:nvSpPr>
        <p:spPr>
          <a:xfrm>
            <a:off x="7476530" y="5574506"/>
            <a:ext cx="4950143" cy="2065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Empirical Rule is another way of stating the 68-95-99.7 Rule. It says that about 68% of the data falls within one standard deviation of the mean, about 95% falls within two standard deviations, and almost all (99.7%) falls within three standard deviations.</a:t>
            </a:r>
            <a:endParaRPr lang="en-US" sz="1695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CFA"/>
          </a:solidFill>
          <a:ln w="1262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5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1881" y="558760"/>
            <a:ext cx="9449038" cy="12699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Z-Scores and the Standard Normal Distribution</a:t>
            </a:r>
            <a:endParaRPr lang="en-US" sz="4000" dirty="0"/>
          </a:p>
        </p:txBody>
      </p:sp>
      <p:sp>
        <p:nvSpPr>
          <p:cNvPr id="6" name="Shape 3"/>
          <p:cNvSpPr/>
          <p:nvPr/>
        </p:nvSpPr>
        <p:spPr>
          <a:xfrm>
            <a:off x="761881" y="2133362"/>
            <a:ext cx="9449038" cy="1602343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7622" y="2349103"/>
            <a:ext cx="2031921" cy="317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Z-Scores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77622" y="2869644"/>
            <a:ext cx="9017556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z-score measures the number of standard deviations that a value in a data set is from the mean. Z-scores are used to standardize data.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61881" y="3938826"/>
            <a:ext cx="9449038" cy="1927503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77622" y="4154567"/>
            <a:ext cx="3230880" cy="317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Standard Normal Distribution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977622" y="4675108"/>
            <a:ext cx="9017556" cy="97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standard normal distribution is a special case of the normal distribution with a mean of 0 and a standard deviation of 1. It is used to standardize data so that it can be compared with other data sets.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61881" y="6069449"/>
            <a:ext cx="9449038" cy="1602343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7622" y="6285190"/>
            <a:ext cx="2031921" cy="317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977622" y="6805732"/>
            <a:ext cx="9017556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Z-scores and the standard normal distribution are used in hypothesis testing, quality control, and other statistical analyses.</a:t>
            </a:r>
            <a:endParaRPr lang="en-US" sz="160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2144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9985" y="539472"/>
            <a:ext cx="9312712" cy="1225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Sampling Distributions and the Central Limit Theorem</a:t>
            </a:r>
            <a:endParaRPr lang="en-US" sz="3859" dirty="0"/>
          </a:p>
        </p:txBody>
      </p:sp>
      <p:sp>
        <p:nvSpPr>
          <p:cNvPr id="6" name="Shape 3"/>
          <p:cNvSpPr/>
          <p:nvPr/>
        </p:nvSpPr>
        <p:spPr>
          <a:xfrm>
            <a:off x="1104543" y="2058948"/>
            <a:ext cx="39172" cy="563106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344632" y="2412980"/>
            <a:ext cx="686157" cy="3917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903506" y="2212062"/>
            <a:ext cx="441127" cy="441127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2144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70670" y="2248853"/>
            <a:ext cx="1066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16" dirty="0"/>
          </a:p>
        </p:txBody>
      </p:sp>
      <p:sp>
        <p:nvSpPr>
          <p:cNvPr id="10" name="Text 7"/>
          <p:cNvSpPr/>
          <p:nvPr/>
        </p:nvSpPr>
        <p:spPr>
          <a:xfrm>
            <a:off x="2202299" y="2254925"/>
            <a:ext cx="2415540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Sampling Distributions</a:t>
            </a:r>
            <a:endParaRPr lang="en-US" sz="1930" dirty="0"/>
          </a:p>
        </p:txBody>
      </p:sp>
      <p:sp>
        <p:nvSpPr>
          <p:cNvPr id="11" name="Text 8"/>
          <p:cNvSpPr/>
          <p:nvPr/>
        </p:nvSpPr>
        <p:spPr>
          <a:xfrm>
            <a:off x="2202299" y="2757130"/>
            <a:ext cx="7940397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sampling distribution is the distribution of a statistic obtained from multiple samples of the same size from a population. It helps estimate the parameters of a population.</a:t>
            </a:r>
            <a:endParaRPr lang="en-US" sz="1544" dirty="0"/>
          </a:p>
        </p:txBody>
      </p:sp>
      <p:sp>
        <p:nvSpPr>
          <p:cNvPr id="12" name="Shape 9"/>
          <p:cNvSpPr/>
          <p:nvPr/>
        </p:nvSpPr>
        <p:spPr>
          <a:xfrm>
            <a:off x="1344632" y="4444305"/>
            <a:ext cx="686157" cy="3917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903506" y="4243388"/>
            <a:ext cx="441127" cy="441127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2144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7810" y="4280178"/>
            <a:ext cx="15240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16" dirty="0"/>
          </a:p>
        </p:txBody>
      </p:sp>
      <p:sp>
        <p:nvSpPr>
          <p:cNvPr id="15" name="Text 12"/>
          <p:cNvSpPr/>
          <p:nvPr/>
        </p:nvSpPr>
        <p:spPr>
          <a:xfrm>
            <a:off x="2202299" y="4286250"/>
            <a:ext cx="2369820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Central Limit Theorem</a:t>
            </a:r>
            <a:endParaRPr lang="en-US" sz="1930" dirty="0"/>
          </a:p>
        </p:txBody>
      </p:sp>
      <p:sp>
        <p:nvSpPr>
          <p:cNvPr id="16" name="Text 13"/>
          <p:cNvSpPr/>
          <p:nvPr/>
        </p:nvSpPr>
        <p:spPr>
          <a:xfrm>
            <a:off x="2202299" y="4788456"/>
            <a:ext cx="7940397" cy="941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central limit theorem states that the sampling distribution of the mean is normally distributed, regardless of the population distribution, if the sample size is large enough.</a:t>
            </a:r>
            <a:endParaRPr lang="en-US" sz="1544" dirty="0"/>
          </a:p>
        </p:txBody>
      </p:sp>
      <p:sp>
        <p:nvSpPr>
          <p:cNvPr id="17" name="Shape 14"/>
          <p:cNvSpPr/>
          <p:nvPr/>
        </p:nvSpPr>
        <p:spPr>
          <a:xfrm>
            <a:off x="1344632" y="6475631"/>
            <a:ext cx="686157" cy="39172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903506" y="6274713"/>
            <a:ext cx="441127" cy="441127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2144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51620" y="6311503"/>
            <a:ext cx="1447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16" dirty="0"/>
          </a:p>
        </p:txBody>
      </p:sp>
      <p:sp>
        <p:nvSpPr>
          <p:cNvPr id="20" name="Text 17"/>
          <p:cNvSpPr/>
          <p:nvPr/>
        </p:nvSpPr>
        <p:spPr>
          <a:xfrm>
            <a:off x="2202299" y="6317575"/>
            <a:ext cx="196048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Importance</a:t>
            </a:r>
            <a:endParaRPr lang="en-US" sz="1930" dirty="0"/>
          </a:p>
        </p:txBody>
      </p:sp>
      <p:sp>
        <p:nvSpPr>
          <p:cNvPr id="21" name="Text 18"/>
          <p:cNvSpPr/>
          <p:nvPr/>
        </p:nvSpPr>
        <p:spPr>
          <a:xfrm>
            <a:off x="2202299" y="6819781"/>
            <a:ext cx="7940397" cy="627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0"/>
              </a:lnSpc>
              <a:buNone/>
            </a:pPr>
            <a:r>
              <a:rPr lang="en-US" sz="15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central limit theorem is one of the foundational concepts of statistics and enables many statistical analyses.</a:t>
            </a:r>
            <a:endParaRPr lang="en-US" sz="1544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632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Vijay Amruth Raj Gudipally</cp:lastModifiedBy>
  <cp:revision>2</cp:revision>
  <dcterms:created xsi:type="dcterms:W3CDTF">2023-11-09T12:53:36Z</dcterms:created>
  <dcterms:modified xsi:type="dcterms:W3CDTF">2023-11-09T16:59:24Z</dcterms:modified>
</cp:coreProperties>
</file>