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5676" y="128158"/>
            <a:ext cx="49126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017" y="1212341"/>
            <a:ext cx="7825965" cy="149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34343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25" y="797248"/>
            <a:ext cx="6022340" cy="119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en.wikipedia.org/wiki/Frooti" TargetMode="External"/><Relationship Id="rId4" Type="http://schemas.openxmlformats.org/officeDocument/2006/relationships/hyperlink" Target="https://en.wikipedia.org/wiki/Appy_Fizz" TargetMode="External"/><Relationship Id="rId5" Type="http://schemas.openxmlformats.org/officeDocument/2006/relationships/hyperlink" Target="https://en.wikipedia.org/wiki/Tetra_Pak" TargetMode="External"/><Relationship Id="rId6" Type="http://schemas.openxmlformats.org/officeDocument/2006/relationships/hyperlink" Target="https://en.wikipedia.org/wiki/Mango" TargetMode="External"/><Relationship Id="rId7" Type="http://schemas.openxmlformats.org/officeDocument/2006/relationships/hyperlink" Target="https://en.wikipedia.org/wiki/Mocktail" TargetMode="External"/><Relationship Id="rId8" Type="http://schemas.openxmlformats.org/officeDocument/2006/relationships/hyperlink" Target="http://thefrootilife.com/recipes-gallery/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Appy_Fizz" TargetMode="External"/><Relationship Id="rId3" Type="http://schemas.openxmlformats.org/officeDocument/2006/relationships/hyperlink" Target="https://en.wikipedia.org/wiki/Unique_selling_proposition" TargetMode="Externa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Grenade" TargetMode="External"/><Relationship Id="rId3" Type="http://schemas.openxmlformats.org/officeDocument/2006/relationships/hyperlink" Target="https://en.wikipedia.org/wiki/Bollywood" TargetMode="External"/><Relationship Id="rId4" Type="http://schemas.openxmlformats.org/officeDocument/2006/relationships/hyperlink" Target="https://en.wikipedia.org/wiki/Alia_Bhatt" TargetMode="External"/><Relationship Id="rId5" Type="http://schemas.openxmlformats.org/officeDocument/2006/relationships/image" Target="../media/image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74" y="1282572"/>
            <a:ext cx="8013700" cy="13227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66975" marR="5080" indent="-2454910">
              <a:lnSpc>
                <a:spcPct val="114999"/>
              </a:lnSpc>
              <a:spcBef>
                <a:spcPts val="100"/>
              </a:spcBef>
            </a:pPr>
            <a:r>
              <a:rPr dirty="0" sz="3700" spc="185"/>
              <a:t>Comprehensive</a:t>
            </a:r>
            <a:r>
              <a:rPr dirty="0" sz="3700" spc="55"/>
              <a:t> </a:t>
            </a:r>
            <a:r>
              <a:rPr dirty="0" sz="3700" spc="170"/>
              <a:t>Digital</a:t>
            </a:r>
            <a:r>
              <a:rPr dirty="0" sz="3700" spc="55"/>
              <a:t> </a:t>
            </a:r>
            <a:r>
              <a:rPr dirty="0" sz="3700" spc="210"/>
              <a:t>Marketing </a:t>
            </a:r>
            <a:r>
              <a:rPr dirty="0" sz="3700" spc="-800"/>
              <a:t> </a:t>
            </a:r>
            <a:r>
              <a:rPr dirty="0" sz="3700" spc="135"/>
              <a:t>Project</a:t>
            </a:r>
            <a:r>
              <a:rPr dirty="0" sz="3700" spc="55"/>
              <a:t> </a:t>
            </a:r>
            <a:r>
              <a:rPr dirty="0" sz="3700" spc="145"/>
              <a:t>Work</a:t>
            </a:r>
            <a:endParaRPr sz="3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045" y="17874"/>
            <a:ext cx="7081520" cy="1247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000" spc="-5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dirty="0" sz="2000">
                <a:solidFill>
                  <a:srgbClr val="000000"/>
                </a:solidFill>
                <a:latin typeface="Arial"/>
                <a:cs typeface="Arial"/>
              </a:rPr>
              <a:t>.	</a:t>
            </a:r>
            <a:r>
              <a:rPr dirty="0" sz="2000" spc="-5">
                <a:solidFill>
                  <a:srgbClr val="000000"/>
                </a:solidFill>
                <a:latin typeface="Arial"/>
                <a:cs typeface="Arial"/>
              </a:rPr>
              <a:t>COMPETI</a:t>
            </a:r>
            <a:r>
              <a:rPr dirty="0" sz="2000" spc="-4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dirty="0" sz="2000" spc="-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00"/>
                </a:solidFill>
                <a:latin typeface="Arial"/>
                <a:cs typeface="Arial"/>
              </a:rPr>
              <a:t>ANA</a:t>
            </a:r>
            <a:r>
              <a:rPr dirty="0" sz="2000" spc="-185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dirty="0" sz="2000" spc="-5">
                <a:solidFill>
                  <a:srgbClr val="000000"/>
                </a:solidFill>
                <a:latin typeface="Arial"/>
                <a:cs typeface="Arial"/>
              </a:rPr>
              <a:t>YSI</a:t>
            </a:r>
            <a:r>
              <a:rPr dirty="0" sz="200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dirty="0" sz="2000" spc="-1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sz="1400">
              <a:latin typeface="Arial"/>
              <a:cs typeface="Arial"/>
            </a:endParaRPr>
          </a:p>
          <a:p>
            <a:pPr marL="139065" marR="5080" indent="48895">
              <a:lnSpc>
                <a:spcPct val="100000"/>
              </a:lnSpc>
              <a:spcBef>
                <a:spcPts val="20"/>
              </a:spcBef>
            </a:pP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A competitor </a:t>
            </a:r>
            <a:r>
              <a:rPr dirty="0" sz="1500" spc="-5" b="0">
                <a:solidFill>
                  <a:srgbClr val="000000"/>
                </a:solidFill>
                <a:latin typeface="Arial MT"/>
                <a:cs typeface="Arial MT"/>
              </a:rPr>
              <a:t>analysis involves assessing the </a:t>
            </a: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strengths </a:t>
            </a:r>
            <a:r>
              <a:rPr dirty="0" sz="1500" spc="-5" b="0">
                <a:solidFill>
                  <a:srgbClr val="000000"/>
                </a:solidFill>
                <a:latin typeface="Arial MT"/>
                <a:cs typeface="Arial MT"/>
              </a:rPr>
              <a:t>and weaknesses of </a:t>
            </a: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 competing companies </a:t>
            </a:r>
            <a:r>
              <a:rPr dirty="0" sz="1500" spc="-5" b="0">
                <a:solidFill>
                  <a:srgbClr val="000000"/>
                </a:solidFill>
                <a:latin typeface="Arial MT"/>
                <a:cs typeface="Arial MT"/>
              </a:rPr>
              <a:t>within the </a:t>
            </a: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same </a:t>
            </a:r>
            <a:r>
              <a:rPr dirty="0" sz="1500" spc="-5" b="0">
                <a:solidFill>
                  <a:srgbClr val="000000"/>
                </a:solidFill>
                <a:latin typeface="Arial MT"/>
                <a:cs typeface="Arial MT"/>
              </a:rPr>
              <a:t>industry to gain insights into their </a:t>
            </a: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strategies </a:t>
            </a:r>
            <a:r>
              <a:rPr dirty="0" sz="1500" spc="-4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500" spc="-5" b="0">
                <a:solidFill>
                  <a:srgbClr val="000000"/>
                </a:solidFill>
                <a:latin typeface="Arial MT"/>
                <a:cs typeface="Arial MT"/>
              </a:rPr>
              <a:t>and identify opportunities for </a:t>
            </a: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your </a:t>
            </a:r>
            <a:r>
              <a:rPr dirty="0" sz="1500" spc="-5" b="0">
                <a:solidFill>
                  <a:srgbClr val="000000"/>
                </a:solidFill>
                <a:latin typeface="Arial MT"/>
                <a:cs typeface="Arial MT"/>
              </a:rPr>
              <a:t>own business. Here's </a:t>
            </a: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a </a:t>
            </a:r>
            <a:r>
              <a:rPr dirty="0" sz="1500" spc="-5" b="0">
                <a:solidFill>
                  <a:srgbClr val="000000"/>
                </a:solidFill>
                <a:latin typeface="Arial MT"/>
                <a:cs typeface="Arial MT"/>
              </a:rPr>
              <a:t>general framework for </a:t>
            </a: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 conducting</a:t>
            </a:r>
            <a:r>
              <a:rPr dirty="0" sz="1500" spc="-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500" spc="-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00"/>
                </a:solidFill>
                <a:latin typeface="Arial MT"/>
                <a:cs typeface="Arial MT"/>
              </a:rPr>
              <a:t>competitor</a:t>
            </a:r>
            <a:r>
              <a:rPr dirty="0" sz="1500" spc="-5" b="0">
                <a:solidFill>
                  <a:srgbClr val="000000"/>
                </a:solidFill>
                <a:latin typeface="Arial MT"/>
                <a:cs typeface="Arial MT"/>
              </a:rPr>
              <a:t> analysis: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708" y="1468213"/>
            <a:ext cx="717105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860" marR="69850" indent="-264795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276860" algn="l"/>
                <a:tab pos="277495" algn="l"/>
              </a:tabLst>
            </a:pPr>
            <a:r>
              <a:rPr dirty="0" sz="1500" spc="-5">
                <a:latin typeface="Arial MT"/>
                <a:cs typeface="Arial MT"/>
              </a:rPr>
              <a:t>Identify Competitors: Begin by identifying the </a:t>
            </a:r>
            <a:r>
              <a:rPr dirty="0" sz="1500">
                <a:latin typeface="Arial MT"/>
                <a:cs typeface="Arial MT"/>
              </a:rPr>
              <a:t>key competitors </a:t>
            </a:r>
            <a:r>
              <a:rPr dirty="0" sz="1500" spc="-5">
                <a:latin typeface="Arial MT"/>
                <a:cs typeface="Arial MT"/>
              </a:rPr>
              <a:t>of Parle Agro in the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industry. </a:t>
            </a:r>
            <a:r>
              <a:rPr dirty="0" sz="1500" spc="-5">
                <a:latin typeface="Arial MT"/>
                <a:cs typeface="Arial MT"/>
              </a:rPr>
              <a:t>This </a:t>
            </a:r>
            <a:r>
              <a:rPr dirty="0" sz="1500">
                <a:latin typeface="Arial MT"/>
                <a:cs typeface="Arial MT"/>
              </a:rPr>
              <a:t>may </a:t>
            </a:r>
            <a:r>
              <a:rPr dirty="0" sz="1500" spc="-5">
                <a:latin typeface="Arial MT"/>
                <a:cs typeface="Arial MT"/>
              </a:rPr>
              <a:t>include well-known beverage and food </a:t>
            </a:r>
            <a:r>
              <a:rPr dirty="0" sz="1500">
                <a:latin typeface="Arial MT"/>
                <a:cs typeface="Arial MT"/>
              </a:rPr>
              <a:t>companies such </a:t>
            </a:r>
            <a:r>
              <a:rPr dirty="0" sz="1500" spc="-5">
                <a:latin typeface="Arial MT"/>
                <a:cs typeface="Arial MT"/>
              </a:rPr>
              <a:t>as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Coca-Cola,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PepsiCo, </a:t>
            </a:r>
            <a:r>
              <a:rPr dirty="0" sz="1500" spc="-20">
                <a:latin typeface="Arial MT"/>
                <a:cs typeface="Arial MT"/>
              </a:rPr>
              <a:t>Dabur,</a:t>
            </a:r>
            <a:r>
              <a:rPr dirty="0" sz="1500" spc="-5">
                <a:latin typeface="Arial MT"/>
                <a:cs typeface="Arial MT"/>
              </a:rPr>
              <a:t> ITC Limited,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marL="276860" marR="117475" indent="-264795">
              <a:lnSpc>
                <a:spcPct val="100000"/>
              </a:lnSpc>
              <a:buFont typeface="Segoe UI Symbol"/>
              <a:buChar char="▪"/>
              <a:tabLst>
                <a:tab pos="276860" algn="l"/>
                <a:tab pos="277495" algn="l"/>
              </a:tabLst>
            </a:pPr>
            <a:r>
              <a:rPr dirty="0" sz="1500" spc="-5">
                <a:latin typeface="Arial MT"/>
                <a:cs typeface="Arial MT"/>
              </a:rPr>
              <a:t>Gather Information: Research and </a:t>
            </a:r>
            <a:r>
              <a:rPr dirty="0" sz="1500">
                <a:latin typeface="Arial MT"/>
                <a:cs typeface="Arial MT"/>
              </a:rPr>
              <a:t>collect </a:t>
            </a:r>
            <a:r>
              <a:rPr dirty="0" sz="1500" spc="-5">
                <a:latin typeface="Arial MT"/>
                <a:cs typeface="Arial MT"/>
              </a:rPr>
              <a:t>data on each </a:t>
            </a:r>
            <a:r>
              <a:rPr dirty="0" sz="1500">
                <a:latin typeface="Arial MT"/>
                <a:cs typeface="Arial MT"/>
              </a:rPr>
              <a:t>competitor's </a:t>
            </a:r>
            <a:r>
              <a:rPr dirty="0" sz="1500" spc="-5">
                <a:latin typeface="Arial MT"/>
                <a:cs typeface="Arial MT"/>
              </a:rPr>
              <a:t>products, </a:t>
            </a:r>
            <a:r>
              <a:rPr dirty="0" sz="1500">
                <a:latin typeface="Arial MT"/>
                <a:cs typeface="Arial MT"/>
              </a:rPr>
              <a:t> market share, </a:t>
            </a:r>
            <a:r>
              <a:rPr dirty="0" sz="1500" spc="-5">
                <a:latin typeface="Arial MT"/>
                <a:cs typeface="Arial MT"/>
              </a:rPr>
              <a:t>financial performance, target </a:t>
            </a:r>
            <a:r>
              <a:rPr dirty="0" sz="1500">
                <a:latin typeface="Arial MT"/>
                <a:cs typeface="Arial MT"/>
              </a:rPr>
              <a:t>market, </a:t>
            </a:r>
            <a:r>
              <a:rPr dirty="0" sz="1500" spc="-5">
                <a:latin typeface="Arial MT"/>
                <a:cs typeface="Arial MT"/>
              </a:rPr>
              <a:t>distribution </a:t>
            </a:r>
            <a:r>
              <a:rPr dirty="0" sz="1500">
                <a:latin typeface="Arial MT"/>
                <a:cs typeface="Arial MT"/>
              </a:rPr>
              <a:t>channels, </a:t>
            </a:r>
            <a:r>
              <a:rPr dirty="0" sz="1500" spc="-5">
                <a:latin typeface="Arial MT"/>
                <a:cs typeface="Arial MT"/>
              </a:rPr>
              <a:t>pricing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strategies, marketing campaigns,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recent </a:t>
            </a:r>
            <a:r>
              <a:rPr dirty="0" sz="1500" spc="-5">
                <a:latin typeface="Arial MT"/>
                <a:cs typeface="Arial MT"/>
              </a:rPr>
              <a:t>news or developments. Annual </a:t>
            </a:r>
            <a:r>
              <a:rPr dirty="0" sz="1500">
                <a:latin typeface="Arial MT"/>
                <a:cs typeface="Arial MT"/>
              </a:rPr>
              <a:t> reports, company </a:t>
            </a:r>
            <a:r>
              <a:rPr dirty="0" sz="1500" spc="-5">
                <a:latin typeface="Arial MT"/>
                <a:cs typeface="Arial MT"/>
              </a:rPr>
              <a:t>websites, industry publications, and news articles </a:t>
            </a:r>
            <a:r>
              <a:rPr dirty="0" sz="1500">
                <a:latin typeface="Arial MT"/>
                <a:cs typeface="Arial MT"/>
              </a:rPr>
              <a:t>can </a:t>
            </a:r>
            <a:r>
              <a:rPr dirty="0" sz="1500" spc="-5">
                <a:latin typeface="Arial MT"/>
                <a:cs typeface="Arial MT"/>
              </a:rPr>
              <a:t>be </a:t>
            </a:r>
            <a:r>
              <a:rPr dirty="0" sz="1500">
                <a:latin typeface="Arial MT"/>
                <a:cs typeface="Arial MT"/>
              </a:rPr>
              <a:t> valuable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sources</a:t>
            </a:r>
            <a:r>
              <a:rPr dirty="0" sz="1500" spc="-5">
                <a:latin typeface="Arial MT"/>
                <a:cs typeface="Arial MT"/>
              </a:rPr>
              <a:t> of information.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algn="just" marL="276860" marR="5080" indent="-264795">
              <a:lnSpc>
                <a:spcPct val="100000"/>
              </a:lnSpc>
              <a:buFont typeface="Segoe UI Symbol"/>
              <a:buChar char="▪"/>
              <a:tabLst>
                <a:tab pos="277495" algn="l"/>
              </a:tabLst>
            </a:pPr>
            <a:r>
              <a:rPr dirty="0" sz="1500" spc="-5">
                <a:latin typeface="Arial MT"/>
                <a:cs typeface="Arial MT"/>
              </a:rPr>
              <a:t>Analyze Products and Services: Compare Parle Agro's products and </a:t>
            </a:r>
            <a:r>
              <a:rPr dirty="0" sz="1500">
                <a:latin typeface="Arial MT"/>
                <a:cs typeface="Arial MT"/>
              </a:rPr>
              <a:t>services </a:t>
            </a:r>
            <a:r>
              <a:rPr dirty="0" sz="1500" spc="-5">
                <a:latin typeface="Arial MT"/>
                <a:cs typeface="Arial MT"/>
              </a:rPr>
              <a:t>with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those of its </a:t>
            </a:r>
            <a:r>
              <a:rPr dirty="0" sz="1500">
                <a:latin typeface="Arial MT"/>
                <a:cs typeface="Arial MT"/>
              </a:rPr>
              <a:t>competitors. </a:t>
            </a:r>
            <a:r>
              <a:rPr dirty="0" sz="1500" spc="-5">
                <a:latin typeface="Arial MT"/>
                <a:cs typeface="Arial MT"/>
              </a:rPr>
              <a:t>Assess the unique </a:t>
            </a:r>
            <a:r>
              <a:rPr dirty="0" sz="1500">
                <a:latin typeface="Arial MT"/>
                <a:cs typeface="Arial MT"/>
              </a:rPr>
              <a:t>selling </a:t>
            </a:r>
            <a:r>
              <a:rPr dirty="0" sz="1500" spc="-5">
                <a:latin typeface="Arial MT"/>
                <a:cs typeface="Arial MT"/>
              </a:rPr>
              <a:t>points </a:t>
            </a:r>
            <a:r>
              <a:rPr dirty="0" sz="1500">
                <a:latin typeface="Arial MT"/>
                <a:cs typeface="Arial MT"/>
              </a:rPr>
              <a:t>(USPs) </a:t>
            </a:r>
            <a:r>
              <a:rPr dirty="0" sz="1500" spc="-5">
                <a:latin typeface="Arial MT"/>
                <a:cs typeface="Arial MT"/>
              </a:rPr>
              <a:t>of each product,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packaging,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quality,</a:t>
            </a:r>
            <a:r>
              <a:rPr dirty="0" sz="1500" spc="-5">
                <a:latin typeface="Arial MT"/>
                <a:cs typeface="Arial MT"/>
              </a:rPr>
              <a:t> and any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innovations or new product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launches.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marL="276860" marR="236220" indent="-264795">
              <a:lnSpc>
                <a:spcPct val="100000"/>
              </a:lnSpc>
              <a:buFont typeface="Segoe UI Symbol"/>
              <a:buChar char="▪"/>
              <a:tabLst>
                <a:tab pos="276860" algn="l"/>
                <a:tab pos="277495" algn="l"/>
              </a:tabLst>
            </a:pPr>
            <a:r>
              <a:rPr dirty="0" sz="1500">
                <a:latin typeface="Arial MT"/>
                <a:cs typeface="Arial MT"/>
              </a:rPr>
              <a:t>Market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Share: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Analyze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market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share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of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each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competitor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understand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their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position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 industry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their </a:t>
            </a:r>
            <a:r>
              <a:rPr dirty="0" sz="1500">
                <a:latin typeface="Arial MT"/>
                <a:cs typeface="Arial MT"/>
              </a:rPr>
              <a:t>relative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strength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compared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Parle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Agro.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098" y="65404"/>
            <a:ext cx="7267575" cy="505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860" marR="339090" indent="-264795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276860" algn="l"/>
                <a:tab pos="277495" algn="l"/>
              </a:tabLst>
            </a:pPr>
            <a:r>
              <a:rPr dirty="0" sz="1500" spc="-5">
                <a:latin typeface="Arial MT"/>
                <a:cs typeface="Arial MT"/>
              </a:rPr>
              <a:t>Financial Performance: Study the financial </a:t>
            </a:r>
            <a:r>
              <a:rPr dirty="0" sz="1500">
                <a:latin typeface="Arial MT"/>
                <a:cs typeface="Arial MT"/>
              </a:rPr>
              <a:t>statements </a:t>
            </a:r>
            <a:r>
              <a:rPr dirty="0" sz="1500" spc="-5">
                <a:latin typeface="Arial MT"/>
                <a:cs typeface="Arial MT"/>
              </a:rPr>
              <a:t>of each </a:t>
            </a:r>
            <a:r>
              <a:rPr dirty="0" sz="1500">
                <a:latin typeface="Arial MT"/>
                <a:cs typeface="Arial MT"/>
              </a:rPr>
              <a:t>competitor </a:t>
            </a:r>
            <a:r>
              <a:rPr dirty="0" sz="1500" spc="-5">
                <a:latin typeface="Arial MT"/>
                <a:cs typeface="Arial MT"/>
              </a:rPr>
              <a:t>to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evaluate their </a:t>
            </a:r>
            <a:r>
              <a:rPr dirty="0" sz="1500">
                <a:latin typeface="Arial MT"/>
                <a:cs typeface="Arial MT"/>
              </a:rPr>
              <a:t>revenue </a:t>
            </a:r>
            <a:r>
              <a:rPr dirty="0" sz="1500" spc="-5">
                <a:latin typeface="Arial MT"/>
                <a:cs typeface="Arial MT"/>
              </a:rPr>
              <a:t>growth, </a:t>
            </a:r>
            <a:r>
              <a:rPr dirty="0" sz="1500" spc="-15">
                <a:latin typeface="Arial MT"/>
                <a:cs typeface="Arial MT"/>
              </a:rPr>
              <a:t>profitability, </a:t>
            </a:r>
            <a:r>
              <a:rPr dirty="0" sz="1500" spc="-5">
                <a:latin typeface="Arial MT"/>
                <a:cs typeface="Arial MT"/>
              </a:rPr>
              <a:t>and overall financial health. This will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give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you</a:t>
            </a:r>
            <a:r>
              <a:rPr dirty="0" sz="1500" spc="-5">
                <a:latin typeface="Arial MT"/>
                <a:cs typeface="Arial MT"/>
              </a:rPr>
              <a:t> an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idea of their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capacity</a:t>
            </a:r>
            <a:r>
              <a:rPr dirty="0" sz="1500" spc="-5">
                <a:latin typeface="Arial MT"/>
                <a:cs typeface="Arial MT"/>
              </a:rPr>
              <a:t> for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investments and expansions.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marL="276860" marR="5080" indent="-264795">
              <a:lnSpc>
                <a:spcPct val="100000"/>
              </a:lnSpc>
              <a:buFont typeface="Segoe UI Symbol"/>
              <a:buChar char="▪"/>
              <a:tabLst>
                <a:tab pos="276860" algn="l"/>
                <a:tab pos="277495" algn="l"/>
              </a:tabLst>
            </a:pPr>
            <a:r>
              <a:rPr dirty="0" sz="1500" spc="-35">
                <a:latin typeface="Arial MT"/>
                <a:cs typeface="Arial MT"/>
              </a:rPr>
              <a:t>Target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Market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Customers: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Determine 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target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market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of each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competitor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customer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segments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they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are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focusing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on.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Evaluate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their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marketing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strategies 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appeal to these </a:t>
            </a:r>
            <a:r>
              <a:rPr dirty="0" sz="1500">
                <a:latin typeface="Arial MT"/>
                <a:cs typeface="Arial MT"/>
              </a:rPr>
              <a:t>customer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segments.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marL="276860" marR="321310" indent="-264795">
              <a:lnSpc>
                <a:spcPct val="100000"/>
              </a:lnSpc>
              <a:buFont typeface="Segoe UI Symbol"/>
              <a:buChar char="▪"/>
              <a:tabLst>
                <a:tab pos="276860" algn="l"/>
                <a:tab pos="277495" algn="l"/>
              </a:tabLst>
            </a:pPr>
            <a:r>
              <a:rPr dirty="0" sz="1500" spc="-5">
                <a:latin typeface="Arial MT"/>
                <a:cs typeface="Arial MT"/>
              </a:rPr>
              <a:t>Distribution Channels: Understand the distribution </a:t>
            </a:r>
            <a:r>
              <a:rPr dirty="0" sz="1500">
                <a:latin typeface="Arial MT"/>
                <a:cs typeface="Arial MT"/>
              </a:rPr>
              <a:t>channels </a:t>
            </a:r>
            <a:r>
              <a:rPr dirty="0" sz="1500" spc="-5">
                <a:latin typeface="Arial MT"/>
                <a:cs typeface="Arial MT"/>
              </a:rPr>
              <a:t>used by each </a:t>
            </a:r>
            <a:r>
              <a:rPr dirty="0" sz="1500">
                <a:latin typeface="Arial MT"/>
                <a:cs typeface="Arial MT"/>
              </a:rPr>
              <a:t> competitor </a:t>
            </a:r>
            <a:r>
              <a:rPr dirty="0" sz="1500" spc="-5">
                <a:latin typeface="Arial MT"/>
                <a:cs typeface="Arial MT"/>
              </a:rPr>
              <a:t>to </a:t>
            </a:r>
            <a:r>
              <a:rPr dirty="0" sz="1500">
                <a:latin typeface="Arial MT"/>
                <a:cs typeface="Arial MT"/>
              </a:rPr>
              <a:t>reach </a:t>
            </a:r>
            <a:r>
              <a:rPr dirty="0" sz="1500" spc="-5">
                <a:latin typeface="Arial MT"/>
                <a:cs typeface="Arial MT"/>
              </a:rPr>
              <a:t>their </a:t>
            </a:r>
            <a:r>
              <a:rPr dirty="0" sz="1500">
                <a:latin typeface="Arial MT"/>
                <a:cs typeface="Arial MT"/>
              </a:rPr>
              <a:t>customers. </a:t>
            </a:r>
            <a:r>
              <a:rPr dirty="0" sz="1500" spc="-5">
                <a:latin typeface="Arial MT"/>
                <a:cs typeface="Arial MT"/>
              </a:rPr>
              <a:t>This includes </a:t>
            </a:r>
            <a:r>
              <a:rPr dirty="0" sz="1500">
                <a:latin typeface="Arial MT"/>
                <a:cs typeface="Arial MT"/>
              </a:rPr>
              <a:t>retail </a:t>
            </a:r>
            <a:r>
              <a:rPr dirty="0" sz="1500" spc="-5">
                <a:latin typeface="Arial MT"/>
                <a:cs typeface="Arial MT"/>
              </a:rPr>
              <a:t>presence, online </a:t>
            </a:r>
            <a:r>
              <a:rPr dirty="0" sz="1500">
                <a:latin typeface="Arial MT"/>
                <a:cs typeface="Arial MT"/>
              </a:rPr>
              <a:t>sales,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partnerships with distributors or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retailers.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marL="276860" marR="260985" indent="-264795">
              <a:lnSpc>
                <a:spcPct val="100000"/>
              </a:lnSpc>
              <a:buFont typeface="Segoe UI Symbol"/>
              <a:buChar char="▪"/>
              <a:tabLst>
                <a:tab pos="276860" algn="l"/>
                <a:tab pos="277495" algn="l"/>
              </a:tabLst>
            </a:pPr>
            <a:r>
              <a:rPr dirty="0" sz="1500" spc="-5">
                <a:latin typeface="Arial MT"/>
                <a:cs typeface="Arial MT"/>
              </a:rPr>
              <a:t>Pricing Strategy: Analyze the pricing </a:t>
            </a:r>
            <a:r>
              <a:rPr dirty="0" sz="1500">
                <a:latin typeface="Arial MT"/>
                <a:cs typeface="Arial MT"/>
              </a:rPr>
              <a:t>strategies </a:t>
            </a:r>
            <a:r>
              <a:rPr dirty="0" sz="1500" spc="-5">
                <a:latin typeface="Arial MT"/>
                <a:cs typeface="Arial MT"/>
              </a:rPr>
              <a:t>of each </a:t>
            </a:r>
            <a:r>
              <a:rPr dirty="0" sz="1500">
                <a:latin typeface="Arial MT"/>
                <a:cs typeface="Arial MT"/>
              </a:rPr>
              <a:t>competitor </a:t>
            </a:r>
            <a:r>
              <a:rPr dirty="0" sz="1500" spc="-5">
                <a:latin typeface="Arial MT"/>
                <a:cs typeface="Arial MT"/>
              </a:rPr>
              <a:t>and how they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position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their products in terms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of pricing.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marL="276860" marR="470534" indent="-264795">
              <a:lnSpc>
                <a:spcPct val="100000"/>
              </a:lnSpc>
              <a:buFont typeface="Segoe UI Symbol"/>
              <a:buChar char="▪"/>
              <a:tabLst>
                <a:tab pos="276860" algn="l"/>
                <a:tab pos="277495" algn="l"/>
              </a:tabLst>
            </a:pPr>
            <a:r>
              <a:rPr dirty="0" sz="1500" spc="-5">
                <a:latin typeface="Arial MT"/>
                <a:cs typeface="Arial MT"/>
              </a:rPr>
              <a:t>Strengths and </a:t>
            </a:r>
            <a:r>
              <a:rPr dirty="0" sz="1500" spc="-10">
                <a:latin typeface="Arial MT"/>
                <a:cs typeface="Arial MT"/>
              </a:rPr>
              <a:t>Weaknesses: </a:t>
            </a:r>
            <a:r>
              <a:rPr dirty="0" sz="1500" spc="-5">
                <a:latin typeface="Arial MT"/>
                <a:cs typeface="Arial MT"/>
              </a:rPr>
              <a:t>Identify the </a:t>
            </a:r>
            <a:r>
              <a:rPr dirty="0" sz="1500">
                <a:latin typeface="Arial MT"/>
                <a:cs typeface="Arial MT"/>
              </a:rPr>
              <a:t>strengths </a:t>
            </a:r>
            <a:r>
              <a:rPr dirty="0" sz="1500" spc="-5">
                <a:latin typeface="Arial MT"/>
                <a:cs typeface="Arial MT"/>
              </a:rPr>
              <a:t>and weaknesses of each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competitor. </a:t>
            </a:r>
            <a:r>
              <a:rPr dirty="0" sz="1500" spc="-5">
                <a:latin typeface="Arial MT"/>
                <a:cs typeface="Arial MT"/>
              </a:rPr>
              <a:t>Understand what </a:t>
            </a:r>
            <a:r>
              <a:rPr dirty="0" sz="1500">
                <a:latin typeface="Arial MT"/>
                <a:cs typeface="Arial MT"/>
              </a:rPr>
              <a:t>sets </a:t>
            </a:r>
            <a:r>
              <a:rPr dirty="0" sz="1500" spc="-5">
                <a:latin typeface="Arial MT"/>
                <a:cs typeface="Arial MT"/>
              </a:rPr>
              <a:t>them apart from Parle Agro and where they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might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be lacking.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algn="just" marL="276860" marR="168275" indent="-264795">
              <a:lnSpc>
                <a:spcPct val="100000"/>
              </a:lnSpc>
              <a:buFont typeface="Segoe UI Symbol"/>
              <a:buChar char="▪"/>
              <a:tabLst>
                <a:tab pos="277495" algn="l"/>
              </a:tabLst>
            </a:pPr>
            <a:r>
              <a:rPr dirty="0" sz="1500" spc="-5">
                <a:latin typeface="Arial MT"/>
                <a:cs typeface="Arial MT"/>
              </a:rPr>
              <a:t>Opportunities and Threats: Based on the analysis, identify potential opportunities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 threats for Parle Agro in the </a:t>
            </a:r>
            <a:r>
              <a:rPr dirty="0" sz="1500">
                <a:latin typeface="Arial MT"/>
                <a:cs typeface="Arial MT"/>
              </a:rPr>
              <a:t>market. </a:t>
            </a:r>
            <a:r>
              <a:rPr dirty="0" sz="1500" spc="-5">
                <a:latin typeface="Arial MT"/>
                <a:cs typeface="Arial MT"/>
              </a:rPr>
              <a:t>This </a:t>
            </a:r>
            <a:r>
              <a:rPr dirty="0" sz="1500">
                <a:latin typeface="Arial MT"/>
                <a:cs typeface="Arial MT"/>
              </a:rPr>
              <a:t>can </a:t>
            </a:r>
            <a:r>
              <a:rPr dirty="0" sz="1500" spc="-5">
                <a:latin typeface="Arial MT"/>
                <a:cs typeface="Arial MT"/>
              </a:rPr>
              <a:t>help in developing </a:t>
            </a:r>
            <a:r>
              <a:rPr dirty="0" sz="1500">
                <a:latin typeface="Arial MT"/>
                <a:cs typeface="Arial MT"/>
              </a:rPr>
              <a:t>strategies </a:t>
            </a:r>
            <a:r>
              <a:rPr dirty="0" sz="1500" spc="-5">
                <a:latin typeface="Arial MT"/>
                <a:cs typeface="Arial MT"/>
              </a:rPr>
              <a:t>to </a:t>
            </a:r>
            <a:r>
              <a:rPr dirty="0" sz="1500" spc="-40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capitalize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on opportunities 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mitigate</a:t>
            </a:r>
            <a:r>
              <a:rPr dirty="0" sz="1500" spc="-5">
                <a:latin typeface="Arial MT"/>
                <a:cs typeface="Arial MT"/>
              </a:rPr>
              <a:t> threats.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491" y="170179"/>
            <a:ext cx="811974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030" marR="318135" indent="-264795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367030" algn="l"/>
                <a:tab pos="367665" algn="l"/>
              </a:tabLst>
            </a:pPr>
            <a:r>
              <a:rPr dirty="0" sz="1500" spc="-5">
                <a:latin typeface="Arial MT"/>
                <a:cs typeface="Arial MT"/>
              </a:rPr>
              <a:t>SWO</a:t>
            </a:r>
            <a:r>
              <a:rPr dirty="0" sz="1500">
                <a:latin typeface="Arial MT"/>
                <a:cs typeface="Arial MT"/>
              </a:rPr>
              <a:t>T</a:t>
            </a:r>
            <a:r>
              <a:rPr dirty="0" sz="1500" spc="-114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Analysis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5">
                <a:latin typeface="Arial MT"/>
                <a:cs typeface="Arial MT"/>
              </a:rPr>
              <a:t> Consolidat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-5">
                <a:latin typeface="Arial MT"/>
                <a:cs typeface="Arial MT"/>
              </a:rPr>
              <a:t> th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-5">
                <a:latin typeface="Arial MT"/>
                <a:cs typeface="Arial MT"/>
              </a:rPr>
              <a:t> informatio</a:t>
            </a:r>
            <a:r>
              <a:rPr dirty="0" sz="1500">
                <a:latin typeface="Arial MT"/>
                <a:cs typeface="Arial MT"/>
              </a:rPr>
              <a:t>n</a:t>
            </a:r>
            <a:r>
              <a:rPr dirty="0" sz="1500" spc="-5">
                <a:latin typeface="Arial MT"/>
                <a:cs typeface="Arial MT"/>
              </a:rPr>
              <a:t> gathere</a:t>
            </a:r>
            <a:r>
              <a:rPr dirty="0" sz="1500">
                <a:latin typeface="Arial MT"/>
                <a:cs typeface="Arial MT"/>
              </a:rPr>
              <a:t>d</a:t>
            </a:r>
            <a:r>
              <a:rPr dirty="0" sz="1500" spc="-5">
                <a:latin typeface="Arial MT"/>
                <a:cs typeface="Arial MT"/>
              </a:rPr>
              <a:t> an</a:t>
            </a:r>
            <a:r>
              <a:rPr dirty="0" sz="1500">
                <a:latin typeface="Arial MT"/>
                <a:cs typeface="Arial MT"/>
              </a:rPr>
              <a:t>d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conduct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">
                <a:latin typeface="Arial MT"/>
                <a:cs typeface="Arial MT"/>
              </a:rPr>
              <a:t> SWO</a:t>
            </a:r>
            <a:r>
              <a:rPr dirty="0" sz="1500">
                <a:latin typeface="Arial MT"/>
                <a:cs typeface="Arial MT"/>
              </a:rPr>
              <a:t>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analysi</a:t>
            </a:r>
            <a:r>
              <a:rPr dirty="0" sz="1500">
                <a:latin typeface="Arial MT"/>
                <a:cs typeface="Arial MT"/>
              </a:rPr>
              <a:t>s</a:t>
            </a:r>
            <a:r>
              <a:rPr dirty="0" sz="1500" spc="-5">
                <a:latin typeface="Arial MT"/>
                <a:cs typeface="Arial MT"/>
              </a:rPr>
              <a:t> for  </a:t>
            </a:r>
            <a:r>
              <a:rPr dirty="0" sz="1500" spc="-5">
                <a:latin typeface="Arial MT"/>
                <a:cs typeface="Arial MT"/>
              </a:rPr>
              <a:t>Parle Agro to understand its internal </a:t>
            </a:r>
            <a:r>
              <a:rPr dirty="0" sz="1500">
                <a:latin typeface="Arial MT"/>
                <a:cs typeface="Arial MT"/>
              </a:rPr>
              <a:t>strengths </a:t>
            </a:r>
            <a:r>
              <a:rPr dirty="0" sz="1500" spc="-5">
                <a:latin typeface="Arial MT"/>
                <a:cs typeface="Arial MT"/>
              </a:rPr>
              <a:t>and weaknesses as well as external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opportunities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 threats.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marL="367030" marR="250825" indent="-264795">
              <a:lnSpc>
                <a:spcPct val="100000"/>
              </a:lnSpc>
              <a:buFont typeface="Segoe UI Symbol"/>
              <a:buChar char="▪"/>
              <a:tabLst>
                <a:tab pos="367030" algn="l"/>
                <a:tab pos="367665" algn="l"/>
              </a:tabLst>
            </a:pPr>
            <a:r>
              <a:rPr dirty="0" sz="1500">
                <a:latin typeface="Arial MT"/>
                <a:cs typeface="Arial MT"/>
              </a:rPr>
              <a:t>Marketing </a:t>
            </a:r>
            <a:r>
              <a:rPr dirty="0" sz="1500" spc="-5">
                <a:latin typeface="Arial MT"/>
                <a:cs typeface="Arial MT"/>
              </a:rPr>
              <a:t>and Advertising: Evaluate the </a:t>
            </a:r>
            <a:r>
              <a:rPr dirty="0" sz="1500">
                <a:latin typeface="Arial MT"/>
                <a:cs typeface="Arial MT"/>
              </a:rPr>
              <a:t>marketing </a:t>
            </a:r>
            <a:r>
              <a:rPr dirty="0" sz="1500" spc="-5">
                <a:latin typeface="Arial MT"/>
                <a:cs typeface="Arial MT"/>
              </a:rPr>
              <a:t>and advertising </a:t>
            </a:r>
            <a:r>
              <a:rPr dirty="0" sz="1500" spc="-10">
                <a:latin typeface="Arial MT"/>
                <a:cs typeface="Arial MT"/>
              </a:rPr>
              <a:t>efforts </a:t>
            </a:r>
            <a:r>
              <a:rPr dirty="0" sz="1500" spc="-5">
                <a:latin typeface="Arial MT"/>
                <a:cs typeface="Arial MT"/>
              </a:rPr>
              <a:t>of each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competitor,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including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social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media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presence,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endorsements,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promotions,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campaigns.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marL="367030" indent="-354965">
              <a:lnSpc>
                <a:spcPct val="100000"/>
              </a:lnSpc>
              <a:buFont typeface="Segoe UI Symbol"/>
              <a:buChar char="❑"/>
              <a:tabLst>
                <a:tab pos="367030" algn="l"/>
                <a:tab pos="367665" algn="l"/>
              </a:tabLst>
            </a:pPr>
            <a:r>
              <a:rPr dirty="0" sz="1500" spc="-10" b="1">
                <a:latin typeface="Arial"/>
                <a:cs typeface="Arial"/>
              </a:rPr>
              <a:t>COMPETITOR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1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:-</a:t>
            </a:r>
            <a:endParaRPr sz="1500">
              <a:latin typeface="Arial"/>
              <a:cs typeface="Arial"/>
            </a:endParaRPr>
          </a:p>
          <a:p>
            <a:pPr marL="81280" marR="5080" indent="52705">
              <a:lnSpc>
                <a:spcPct val="100000"/>
              </a:lnSpc>
            </a:pPr>
            <a:r>
              <a:rPr dirty="0" sz="1500" spc="-5">
                <a:latin typeface="Arial MT"/>
                <a:cs typeface="Arial MT"/>
              </a:rPr>
              <a:t>Coca-Cola India: Coca-Cola is </a:t>
            </a:r>
            <a:r>
              <a:rPr dirty="0" sz="1500">
                <a:latin typeface="Arial MT"/>
                <a:cs typeface="Arial MT"/>
              </a:rPr>
              <a:t>a </a:t>
            </a:r>
            <a:r>
              <a:rPr dirty="0" sz="1500" spc="-5">
                <a:latin typeface="Arial MT"/>
                <a:cs typeface="Arial MT"/>
              </a:rPr>
              <a:t>global beverage giant with </a:t>
            </a:r>
            <a:r>
              <a:rPr dirty="0" sz="1500">
                <a:latin typeface="Arial MT"/>
                <a:cs typeface="Arial MT"/>
              </a:rPr>
              <a:t>a strong </a:t>
            </a:r>
            <a:r>
              <a:rPr dirty="0" sz="1500" spc="-5">
                <a:latin typeface="Arial MT"/>
                <a:cs typeface="Arial MT"/>
              </a:rPr>
              <a:t>presence in the Indian </a:t>
            </a:r>
            <a:r>
              <a:rPr dirty="0" sz="1500">
                <a:latin typeface="Arial MT"/>
                <a:cs typeface="Arial MT"/>
              </a:rPr>
              <a:t> market, </a:t>
            </a:r>
            <a:r>
              <a:rPr dirty="0" sz="1500" spc="-10">
                <a:latin typeface="Arial MT"/>
                <a:cs typeface="Arial MT"/>
              </a:rPr>
              <a:t>offering </a:t>
            </a:r>
            <a:r>
              <a:rPr dirty="0" sz="1500">
                <a:latin typeface="Arial MT"/>
                <a:cs typeface="Arial MT"/>
              </a:rPr>
              <a:t>a </a:t>
            </a:r>
            <a:r>
              <a:rPr dirty="0" sz="1500" spc="-5">
                <a:latin typeface="Arial MT"/>
                <a:cs typeface="Arial MT"/>
              </a:rPr>
              <a:t>wide </a:t>
            </a:r>
            <a:r>
              <a:rPr dirty="0" sz="1500">
                <a:latin typeface="Arial MT"/>
                <a:cs typeface="Arial MT"/>
              </a:rPr>
              <a:t>range </a:t>
            </a:r>
            <a:r>
              <a:rPr dirty="0" sz="1500" spc="-5">
                <a:latin typeface="Arial MT"/>
                <a:cs typeface="Arial MT"/>
              </a:rPr>
              <a:t>of </a:t>
            </a:r>
            <a:r>
              <a:rPr dirty="0" sz="1500">
                <a:latin typeface="Arial MT"/>
                <a:cs typeface="Arial MT"/>
              </a:rPr>
              <a:t>soft </a:t>
            </a:r>
            <a:r>
              <a:rPr dirty="0" sz="1500" spc="-5">
                <a:latin typeface="Arial MT"/>
                <a:cs typeface="Arial MT"/>
              </a:rPr>
              <a:t>drinks, juices, and other non-alcoholic beverages. Some of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their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popular brands include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Coca-Cola,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Thums Up,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Maaza,</a:t>
            </a:r>
            <a:r>
              <a:rPr dirty="0" sz="1500" spc="-5">
                <a:latin typeface="Arial MT"/>
                <a:cs typeface="Arial MT"/>
              </a:rPr>
              <a:t> and </a:t>
            </a:r>
            <a:r>
              <a:rPr dirty="0" sz="1500">
                <a:latin typeface="Arial MT"/>
                <a:cs typeface="Arial MT"/>
              </a:rPr>
              <a:t>Minute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Maid.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367030" indent="-354965">
              <a:lnSpc>
                <a:spcPct val="100000"/>
              </a:lnSpc>
              <a:buFont typeface="Segoe UI Symbol"/>
              <a:buChar char="❑"/>
              <a:tabLst>
                <a:tab pos="367030" algn="l"/>
                <a:tab pos="367665" algn="l"/>
              </a:tabLst>
            </a:pPr>
            <a:r>
              <a:rPr dirty="0" sz="1500" spc="-10" b="1">
                <a:latin typeface="Arial"/>
                <a:cs typeface="Arial"/>
              </a:rPr>
              <a:t>COMPETITOR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2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:-</a:t>
            </a:r>
            <a:endParaRPr sz="1500">
              <a:latin typeface="Arial"/>
              <a:cs typeface="Arial"/>
            </a:endParaRPr>
          </a:p>
          <a:p>
            <a:pPr marL="81280" marR="220979">
              <a:lnSpc>
                <a:spcPct val="100000"/>
              </a:lnSpc>
            </a:pPr>
            <a:r>
              <a:rPr dirty="0" sz="1500" spc="-5">
                <a:latin typeface="Arial MT"/>
                <a:cs typeface="Arial MT"/>
              </a:rPr>
              <a:t>PepsiCo India: PepsiCo is another </a:t>
            </a:r>
            <a:r>
              <a:rPr dirty="0" sz="1500">
                <a:latin typeface="Arial MT"/>
                <a:cs typeface="Arial MT"/>
              </a:rPr>
              <a:t>major multinational </a:t>
            </a:r>
            <a:r>
              <a:rPr dirty="0" sz="1500" spc="-5">
                <a:latin typeface="Arial MT"/>
                <a:cs typeface="Arial MT"/>
              </a:rPr>
              <a:t>player in the Indian beverage </a:t>
            </a:r>
            <a:r>
              <a:rPr dirty="0" sz="1500" spc="-20">
                <a:latin typeface="Arial MT"/>
                <a:cs typeface="Arial MT"/>
              </a:rPr>
              <a:t>industry.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They have </a:t>
            </a:r>
            <a:r>
              <a:rPr dirty="0" sz="1500">
                <a:latin typeface="Arial MT"/>
                <a:cs typeface="Arial MT"/>
              </a:rPr>
              <a:t>a </a:t>
            </a:r>
            <a:r>
              <a:rPr dirty="0" sz="1500" spc="-5">
                <a:latin typeface="Arial MT"/>
                <a:cs typeface="Arial MT"/>
              </a:rPr>
              <a:t>diverse portfolio of beverages and </a:t>
            </a:r>
            <a:r>
              <a:rPr dirty="0" sz="1500">
                <a:latin typeface="Arial MT"/>
                <a:cs typeface="Arial MT"/>
              </a:rPr>
              <a:t>snacks, </a:t>
            </a:r>
            <a:r>
              <a:rPr dirty="0" sz="1500" spc="-5">
                <a:latin typeface="Arial MT"/>
                <a:cs typeface="Arial MT"/>
              </a:rPr>
              <a:t>including Pepsi, </a:t>
            </a:r>
            <a:r>
              <a:rPr dirty="0" sz="1500">
                <a:latin typeface="Arial MT"/>
                <a:cs typeface="Arial MT"/>
              </a:rPr>
              <a:t>Mirinda, </a:t>
            </a:r>
            <a:r>
              <a:rPr dirty="0" sz="1500" spc="-55">
                <a:latin typeface="Arial MT"/>
                <a:cs typeface="Arial MT"/>
              </a:rPr>
              <a:t>7UP, </a:t>
            </a:r>
            <a:r>
              <a:rPr dirty="0" sz="1500" spc="-5">
                <a:latin typeface="Arial MT"/>
                <a:cs typeface="Arial MT"/>
              </a:rPr>
              <a:t>Slice,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Tropicana,</a:t>
            </a:r>
            <a:r>
              <a:rPr dirty="0" sz="1500" spc="-5">
                <a:latin typeface="Arial MT"/>
                <a:cs typeface="Arial MT"/>
              </a:rPr>
              <a:t> which </a:t>
            </a:r>
            <a:r>
              <a:rPr dirty="0" sz="1500">
                <a:latin typeface="Arial MT"/>
                <a:cs typeface="Arial MT"/>
              </a:rPr>
              <a:t>competes</a:t>
            </a:r>
            <a:r>
              <a:rPr dirty="0" sz="1500" spc="-5">
                <a:latin typeface="Arial MT"/>
                <a:cs typeface="Arial MT"/>
              </a:rPr>
              <a:t> directly with Parle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Agro's Frooti and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 spc="-30">
                <a:latin typeface="Arial MT"/>
                <a:cs typeface="Arial MT"/>
              </a:rPr>
              <a:t>Appy.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marL="367030" indent="-354965">
              <a:lnSpc>
                <a:spcPct val="100000"/>
              </a:lnSpc>
              <a:buFont typeface="Segoe UI Symbol"/>
              <a:buChar char="❑"/>
              <a:tabLst>
                <a:tab pos="367030" algn="l"/>
                <a:tab pos="367665" algn="l"/>
              </a:tabLst>
            </a:pPr>
            <a:r>
              <a:rPr dirty="0" sz="1500" spc="-10" b="1">
                <a:latin typeface="Arial"/>
                <a:cs typeface="Arial"/>
              </a:rPr>
              <a:t>COMPETITOR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3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:-</a:t>
            </a:r>
            <a:endParaRPr sz="1500">
              <a:latin typeface="Arial"/>
              <a:cs typeface="Arial"/>
            </a:endParaRPr>
          </a:p>
          <a:p>
            <a:pPr marL="81280" marR="78105">
              <a:lnSpc>
                <a:spcPct val="100000"/>
              </a:lnSpc>
            </a:pPr>
            <a:r>
              <a:rPr dirty="0" sz="1500" spc="-5">
                <a:latin typeface="Arial MT"/>
                <a:cs typeface="Arial MT"/>
              </a:rPr>
              <a:t>Dabur: Dabur is an Indian </a:t>
            </a:r>
            <a:r>
              <a:rPr dirty="0" sz="1500">
                <a:latin typeface="Arial MT"/>
                <a:cs typeface="Arial MT"/>
              </a:rPr>
              <a:t>consumer </a:t>
            </a:r>
            <a:r>
              <a:rPr dirty="0" sz="1500" spc="-5">
                <a:latin typeface="Arial MT"/>
                <a:cs typeface="Arial MT"/>
              </a:rPr>
              <a:t>goods </a:t>
            </a:r>
            <a:r>
              <a:rPr dirty="0" sz="1500">
                <a:latin typeface="Arial MT"/>
                <a:cs typeface="Arial MT"/>
              </a:rPr>
              <a:t>company </a:t>
            </a:r>
            <a:r>
              <a:rPr dirty="0" sz="1500" spc="-5">
                <a:latin typeface="Arial MT"/>
                <a:cs typeface="Arial MT"/>
              </a:rPr>
              <a:t>that also </a:t>
            </a:r>
            <a:r>
              <a:rPr dirty="0" sz="1500">
                <a:latin typeface="Arial MT"/>
                <a:cs typeface="Arial MT"/>
              </a:rPr>
              <a:t>competes </a:t>
            </a:r>
            <a:r>
              <a:rPr dirty="0" sz="1500" spc="-5">
                <a:latin typeface="Arial MT"/>
                <a:cs typeface="Arial MT"/>
              </a:rPr>
              <a:t>with Parle Agro in the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fruit-based beverage </a:t>
            </a:r>
            <a:r>
              <a:rPr dirty="0" sz="1500">
                <a:latin typeface="Arial MT"/>
                <a:cs typeface="Arial MT"/>
              </a:rPr>
              <a:t>segment. </a:t>
            </a:r>
            <a:r>
              <a:rPr dirty="0" sz="1500" spc="-5">
                <a:latin typeface="Arial MT"/>
                <a:cs typeface="Arial MT"/>
              </a:rPr>
              <a:t>Their products include Real fruit juices, Real </a:t>
            </a:r>
            <a:r>
              <a:rPr dirty="0" sz="1500" spc="-25">
                <a:latin typeface="Arial MT"/>
                <a:cs typeface="Arial MT"/>
              </a:rPr>
              <a:t>Activ, </a:t>
            </a:r>
            <a:r>
              <a:rPr dirty="0" sz="1500" spc="-5">
                <a:latin typeface="Arial MT"/>
                <a:cs typeface="Arial MT"/>
              </a:rPr>
              <a:t>and Real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Wellnezz, </a:t>
            </a:r>
            <a:r>
              <a:rPr dirty="0" sz="1500" spc="-5">
                <a:latin typeface="Arial MT"/>
                <a:cs typeface="Arial MT"/>
              </a:rPr>
              <a:t>among others.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616" y="223568"/>
            <a:ext cx="448818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800" spc="-5">
                <a:solidFill>
                  <a:srgbClr val="000000"/>
                </a:solidFill>
                <a:latin typeface="Arial"/>
                <a:cs typeface="Arial"/>
              </a:rPr>
              <a:t>C.	BUYER’S</a:t>
            </a:r>
            <a:r>
              <a:rPr dirty="0" sz="180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dirty="0" sz="1800" spc="-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00"/>
                </a:solidFill>
                <a:latin typeface="Arial"/>
                <a:cs typeface="Arial"/>
              </a:rPr>
              <a:t>AUDIENCE’S</a:t>
            </a:r>
            <a:r>
              <a:rPr dirty="0" sz="18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00"/>
                </a:solidFill>
                <a:latin typeface="Arial"/>
                <a:cs typeface="Arial"/>
              </a:rPr>
              <a:t>PERSONA</a:t>
            </a:r>
            <a:r>
              <a:rPr dirty="0" sz="1800" spc="-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916" y="499919"/>
            <a:ext cx="7902575" cy="457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366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buyer persona is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fictional </a:t>
            </a:r>
            <a:r>
              <a:rPr dirty="0" sz="1400">
                <a:latin typeface="Arial MT"/>
                <a:cs typeface="Arial MT"/>
              </a:rPr>
              <a:t>representation </a:t>
            </a:r>
            <a:r>
              <a:rPr dirty="0" sz="1400" spc="-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your </a:t>
            </a:r>
            <a:r>
              <a:rPr dirty="0" sz="1400" spc="-5">
                <a:latin typeface="Arial MT"/>
                <a:cs typeface="Arial MT"/>
              </a:rPr>
              <a:t>ideal </a:t>
            </a:r>
            <a:r>
              <a:rPr dirty="0" sz="1400" spc="-10">
                <a:latin typeface="Arial MT"/>
                <a:cs typeface="Arial MT"/>
              </a:rPr>
              <a:t>customer, </a:t>
            </a:r>
            <a:r>
              <a:rPr dirty="0" sz="1400" spc="-5">
                <a:latin typeface="Arial MT"/>
                <a:cs typeface="Arial MT"/>
              </a:rPr>
              <a:t>based on </a:t>
            </a:r>
            <a:r>
              <a:rPr dirty="0" sz="1400">
                <a:latin typeface="Arial MT"/>
                <a:cs typeface="Arial MT"/>
              </a:rPr>
              <a:t>market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research </a:t>
            </a:r>
            <a:r>
              <a:rPr dirty="0" sz="1400" spc="-5">
                <a:latin typeface="Arial MT"/>
                <a:cs typeface="Arial MT"/>
              </a:rPr>
              <a:t>and data about </a:t>
            </a:r>
            <a:r>
              <a:rPr dirty="0" sz="1400">
                <a:latin typeface="Arial MT"/>
                <a:cs typeface="Arial MT"/>
              </a:rPr>
              <a:t>your </a:t>
            </a:r>
            <a:r>
              <a:rPr dirty="0" sz="1400" spc="-5">
                <a:latin typeface="Arial MT"/>
                <a:cs typeface="Arial MT"/>
              </a:rPr>
              <a:t>target audience. It helps businesses understand their </a:t>
            </a:r>
            <a:r>
              <a:rPr dirty="0" sz="1400">
                <a:latin typeface="Arial MT"/>
                <a:cs typeface="Arial MT"/>
              </a:rPr>
              <a:t> customers' </a:t>
            </a:r>
            <a:r>
              <a:rPr dirty="0" sz="1400" spc="-5">
                <a:latin typeface="Arial MT"/>
                <a:cs typeface="Arial MT"/>
              </a:rPr>
              <a:t>needs, preferences, and behaviors, allowing them to tailor their </a:t>
            </a:r>
            <a:r>
              <a:rPr dirty="0" sz="1400">
                <a:latin typeface="Arial MT"/>
                <a:cs typeface="Arial MT"/>
              </a:rPr>
              <a:t>marketing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strategies </a:t>
            </a:r>
            <a:r>
              <a:rPr dirty="0" sz="1400" spc="-5">
                <a:latin typeface="Arial MT"/>
                <a:cs typeface="Arial MT"/>
              </a:rPr>
              <a:t>and product development to better </a:t>
            </a:r>
            <a:r>
              <a:rPr dirty="0" sz="1400">
                <a:latin typeface="Arial MT"/>
                <a:cs typeface="Arial MT"/>
              </a:rPr>
              <a:t>serve </a:t>
            </a:r>
            <a:r>
              <a:rPr dirty="0" sz="1400" spc="-5">
                <a:latin typeface="Arial MT"/>
                <a:cs typeface="Arial MT"/>
              </a:rPr>
              <a:t>their audience. The </a:t>
            </a:r>
            <a:r>
              <a:rPr dirty="0" sz="1400">
                <a:latin typeface="Arial MT"/>
                <a:cs typeface="Arial MT"/>
              </a:rPr>
              <a:t>specifics </a:t>
            </a:r>
            <a:r>
              <a:rPr dirty="0" sz="1400" spc="-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buyer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persona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vary</a:t>
            </a:r>
            <a:r>
              <a:rPr dirty="0" sz="1400" spc="-5">
                <a:latin typeface="Arial MT"/>
                <a:cs typeface="Arial MT"/>
              </a:rPr>
              <a:t> depending on the product and </a:t>
            </a:r>
            <a:r>
              <a:rPr dirty="0" sz="1400" spc="-20">
                <a:latin typeface="Arial MT"/>
                <a:cs typeface="Arial MT"/>
              </a:rPr>
              <a:t>industry.</a:t>
            </a:r>
            <a:endParaRPr sz="1400">
              <a:latin typeface="Arial MT"/>
              <a:cs typeface="Arial MT"/>
            </a:endParaRPr>
          </a:p>
          <a:p>
            <a:pPr marL="12700" marR="132715">
              <a:lnSpc>
                <a:spcPct val="100000"/>
              </a:lnSpc>
              <a:spcBef>
                <a:spcPts val="515"/>
              </a:spcBef>
            </a:pPr>
            <a:r>
              <a:rPr dirty="0" sz="1400" spc="-5">
                <a:latin typeface="Arial MT"/>
                <a:cs typeface="Arial MT"/>
              </a:rPr>
              <a:t>Parle Agro is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well-known Indian beverage </a:t>
            </a:r>
            <a:r>
              <a:rPr dirty="0" sz="1400">
                <a:latin typeface="Arial MT"/>
                <a:cs typeface="Arial MT"/>
              </a:rPr>
              <a:t>company </a:t>
            </a:r>
            <a:r>
              <a:rPr dirty="0" sz="1400" spc="-5">
                <a:latin typeface="Arial MT"/>
                <a:cs typeface="Arial MT"/>
              </a:rPr>
              <a:t>with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diverse product portfolio that includes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popular brands </a:t>
            </a:r>
            <a:r>
              <a:rPr dirty="0" sz="1400">
                <a:latin typeface="Arial MT"/>
                <a:cs typeface="Arial MT"/>
              </a:rPr>
              <a:t>such </a:t>
            </a:r>
            <a:r>
              <a:rPr dirty="0" sz="1400" spc="-5">
                <a:latin typeface="Arial MT"/>
                <a:cs typeface="Arial MT"/>
              </a:rPr>
              <a:t>as Frooti, Appy Fizz, and </a:t>
            </a:r>
            <a:r>
              <a:rPr dirty="0" sz="1400" spc="-20">
                <a:latin typeface="Arial MT"/>
                <a:cs typeface="Arial MT"/>
              </a:rPr>
              <a:t>Bailley. </a:t>
            </a:r>
            <a:r>
              <a:rPr dirty="0" sz="1400" spc="-8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define the audience's/buyer's persona for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Parle Agro, we'll </a:t>
            </a:r>
            <a:r>
              <a:rPr dirty="0" sz="1400">
                <a:latin typeface="Arial MT"/>
                <a:cs typeface="Arial MT"/>
              </a:rPr>
              <a:t>consider </a:t>
            </a:r>
            <a:r>
              <a:rPr dirty="0" sz="1400" spc="-5">
                <a:latin typeface="Arial MT"/>
                <a:cs typeface="Arial MT"/>
              </a:rPr>
              <a:t>the typical </a:t>
            </a:r>
            <a:r>
              <a:rPr dirty="0" sz="1400">
                <a:latin typeface="Arial MT"/>
                <a:cs typeface="Arial MT"/>
              </a:rPr>
              <a:t>characteristics </a:t>
            </a:r>
            <a:r>
              <a:rPr dirty="0" sz="1400" spc="-5">
                <a:latin typeface="Arial MT"/>
                <a:cs typeface="Arial MT"/>
              </a:rPr>
              <a:t>of the target </a:t>
            </a:r>
            <a:r>
              <a:rPr dirty="0" sz="1400">
                <a:latin typeface="Arial MT"/>
                <a:cs typeface="Arial MT"/>
              </a:rPr>
              <a:t>consumers </a:t>
            </a:r>
            <a:r>
              <a:rPr dirty="0" sz="1400" spc="-5">
                <a:latin typeface="Arial MT"/>
                <a:cs typeface="Arial MT"/>
              </a:rPr>
              <a:t>based on their product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offerings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market</a:t>
            </a:r>
            <a:r>
              <a:rPr dirty="0" sz="1400" spc="-5">
                <a:latin typeface="Arial MT"/>
                <a:cs typeface="Arial MT"/>
              </a:rPr>
              <a:t> presence :-</a:t>
            </a:r>
            <a:endParaRPr sz="1400">
              <a:latin typeface="Arial MT"/>
              <a:cs typeface="Arial MT"/>
            </a:endParaRPr>
          </a:p>
          <a:p>
            <a:pPr marL="347345" indent="-308610">
              <a:lnSpc>
                <a:spcPct val="100000"/>
              </a:lnSpc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dirty="0" sz="1400" spc="-5" b="1">
                <a:latin typeface="Arial"/>
                <a:cs typeface="Arial"/>
              </a:rPr>
              <a:t>Demographics:</a:t>
            </a:r>
            <a:endParaRPr sz="1400">
              <a:latin typeface="Arial"/>
              <a:cs typeface="Arial"/>
            </a:endParaRPr>
          </a:p>
          <a:p>
            <a:pPr marL="12700" marR="111125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Age</a:t>
            </a:r>
            <a:r>
              <a:rPr dirty="0" sz="1400" spc="-5">
                <a:latin typeface="Arial MT"/>
                <a:cs typeface="Arial MT"/>
              </a:rPr>
              <a:t>: Parle Agro's products </a:t>
            </a:r>
            <a:r>
              <a:rPr dirty="0" sz="1400">
                <a:latin typeface="Arial MT"/>
                <a:cs typeface="Arial MT"/>
              </a:rPr>
              <a:t>cater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consumers </a:t>
            </a:r>
            <a:r>
              <a:rPr dirty="0" sz="1400" spc="-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various </a:t>
            </a:r>
            <a:r>
              <a:rPr dirty="0" sz="1400" spc="-5">
                <a:latin typeface="Arial MT"/>
                <a:cs typeface="Arial MT"/>
              </a:rPr>
              <a:t>age groups, with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particular focus on 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young</a:t>
            </a:r>
            <a:r>
              <a:rPr dirty="0" sz="1400" spc="-5">
                <a:latin typeface="Arial MT"/>
                <a:cs typeface="Arial MT"/>
              </a:rPr>
              <a:t> adults.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Gender</a:t>
            </a:r>
            <a:r>
              <a:rPr dirty="0" sz="1400" spc="-5">
                <a:latin typeface="Arial MT"/>
                <a:cs typeface="Arial MT"/>
              </a:rPr>
              <a:t>: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products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targeted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towards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male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female </a:t>
            </a:r>
            <a:r>
              <a:rPr dirty="0" sz="1400">
                <a:latin typeface="Arial MT"/>
                <a:cs typeface="Arial MT"/>
              </a:rPr>
              <a:t>consumers.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 i="1">
                <a:latin typeface="Arial"/>
                <a:cs typeface="Arial"/>
              </a:rPr>
              <a:t>Location</a:t>
            </a:r>
            <a:r>
              <a:rPr dirty="0" sz="1400" spc="-5">
                <a:latin typeface="Arial MT"/>
                <a:cs typeface="Arial MT"/>
              </a:rPr>
              <a:t>: Parle Agro products have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nationwide presence in India, with </a:t>
            </a:r>
            <a:r>
              <a:rPr dirty="0" sz="1400">
                <a:latin typeface="Arial MT"/>
                <a:cs typeface="Arial MT"/>
              </a:rPr>
              <a:t>a strong </a:t>
            </a:r>
            <a:r>
              <a:rPr dirty="0" sz="1400" spc="-5">
                <a:latin typeface="Arial MT"/>
                <a:cs typeface="Arial MT"/>
              </a:rPr>
              <a:t>emphasis on urban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semi-urban</a:t>
            </a:r>
            <a:r>
              <a:rPr dirty="0" sz="1400" spc="-5">
                <a:latin typeface="Arial MT"/>
                <a:cs typeface="Arial MT"/>
              </a:rPr>
              <a:t> areas.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298450" indent="-259079">
              <a:lnSpc>
                <a:spcPct val="1000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400" spc="-5" b="1">
                <a:latin typeface="Arial"/>
                <a:cs typeface="Arial"/>
              </a:rPr>
              <a:t>Lifestyle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and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Interests</a:t>
            </a:r>
            <a:r>
              <a:rPr dirty="0" sz="1400" spc="-5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2700" marR="50165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Urban Dwellers: Parle Agro's primary </a:t>
            </a:r>
            <a:r>
              <a:rPr dirty="0" sz="1400">
                <a:latin typeface="Arial MT"/>
                <a:cs typeface="Arial MT"/>
              </a:rPr>
              <a:t>market </a:t>
            </a:r>
            <a:r>
              <a:rPr dirty="0" sz="1400" spc="-5">
                <a:latin typeface="Arial MT"/>
                <a:cs typeface="Arial MT"/>
              </a:rPr>
              <a:t>lies in urban and </a:t>
            </a:r>
            <a:r>
              <a:rPr dirty="0" sz="1400">
                <a:latin typeface="Arial MT"/>
                <a:cs typeface="Arial MT"/>
              </a:rPr>
              <a:t>semi-urban </a:t>
            </a:r>
            <a:r>
              <a:rPr dirty="0" sz="1400" spc="-5">
                <a:latin typeface="Arial MT"/>
                <a:cs typeface="Arial MT"/>
              </a:rPr>
              <a:t>areas, where the </a:t>
            </a:r>
            <a:r>
              <a:rPr dirty="0" sz="1400">
                <a:latin typeface="Arial MT"/>
                <a:cs typeface="Arial MT"/>
              </a:rPr>
              <a:t>majority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its </a:t>
            </a:r>
            <a:r>
              <a:rPr dirty="0" sz="1400">
                <a:latin typeface="Arial MT"/>
                <a:cs typeface="Arial MT"/>
              </a:rPr>
              <a:t>consumers</a:t>
            </a:r>
            <a:r>
              <a:rPr dirty="0" sz="1400" spc="-5">
                <a:latin typeface="Arial MT"/>
                <a:cs typeface="Arial MT"/>
              </a:rPr>
              <a:t> lead fast-paced lives.</a:t>
            </a:r>
            <a:endParaRPr sz="1400">
              <a:latin typeface="Arial MT"/>
              <a:cs typeface="Arial MT"/>
            </a:endParaRPr>
          </a:p>
          <a:p>
            <a:pPr marL="12700" marR="459740">
              <a:lnSpc>
                <a:spcPct val="100000"/>
              </a:lnSpc>
            </a:pPr>
            <a:r>
              <a:rPr dirty="0" sz="1400" spc="-20">
                <a:latin typeface="Arial MT"/>
                <a:cs typeface="Arial MT"/>
              </a:rPr>
              <a:t>Youthful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 spc="-10">
                <a:latin typeface="Arial MT"/>
                <a:cs typeface="Arial MT"/>
              </a:rPr>
              <a:t>Trendy: </a:t>
            </a:r>
            <a:r>
              <a:rPr dirty="0" sz="1400" spc="-5">
                <a:latin typeface="Arial MT"/>
                <a:cs typeface="Arial MT"/>
              </a:rPr>
              <a:t>Their products often appeal to </a:t>
            </a:r>
            <a:r>
              <a:rPr dirty="0" sz="1400">
                <a:latin typeface="Arial MT"/>
                <a:cs typeface="Arial MT"/>
              </a:rPr>
              <a:t>consumers </a:t>
            </a:r>
            <a:r>
              <a:rPr dirty="0" sz="1400" spc="-5">
                <a:latin typeface="Arial MT"/>
                <a:cs typeface="Arial MT"/>
              </a:rPr>
              <a:t>who enjoy </a:t>
            </a:r>
            <a:r>
              <a:rPr dirty="0" sz="1400">
                <a:latin typeface="Arial MT"/>
                <a:cs typeface="Arial MT"/>
              </a:rPr>
              <a:t>modern, </a:t>
            </a:r>
            <a:r>
              <a:rPr dirty="0" sz="1400" spc="-20">
                <a:latin typeface="Arial MT"/>
                <a:cs typeface="Arial MT"/>
              </a:rPr>
              <a:t>trendy,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innovative</a:t>
            </a:r>
            <a:r>
              <a:rPr dirty="0" sz="1400" spc="-10">
                <a:latin typeface="Arial MT"/>
                <a:cs typeface="Arial MT"/>
              </a:rPr>
              <a:t> offerings.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641" y="211713"/>
            <a:ext cx="7687945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latin typeface="Arial"/>
                <a:cs typeface="Arial"/>
              </a:rPr>
              <a:t>Behavior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and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Buying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Habits</a:t>
            </a:r>
            <a:r>
              <a:rPr dirty="0" sz="1700" spc="-5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700" spc="-5" i="1">
                <a:latin typeface="Arial"/>
                <a:cs typeface="Arial"/>
              </a:rPr>
              <a:t>Convenience Seekers</a:t>
            </a:r>
            <a:r>
              <a:rPr dirty="0" sz="1700" spc="-5">
                <a:latin typeface="Arial MT"/>
                <a:cs typeface="Arial MT"/>
              </a:rPr>
              <a:t>: Consumers who prefer </a:t>
            </a:r>
            <a:r>
              <a:rPr dirty="0" sz="1700">
                <a:latin typeface="Arial MT"/>
                <a:cs typeface="Arial MT"/>
              </a:rPr>
              <a:t>ready-to-drink </a:t>
            </a:r>
            <a:r>
              <a:rPr dirty="0" sz="1700" spc="-5">
                <a:latin typeface="Arial MT"/>
                <a:cs typeface="Arial MT"/>
              </a:rPr>
              <a:t>beverages that are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easily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accessible and </a:t>
            </a:r>
            <a:r>
              <a:rPr dirty="0" sz="1700">
                <a:latin typeface="Arial MT"/>
                <a:cs typeface="Arial MT"/>
              </a:rPr>
              <a:t>can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be </a:t>
            </a:r>
            <a:r>
              <a:rPr dirty="0" sz="1700">
                <a:latin typeface="Arial MT"/>
                <a:cs typeface="Arial MT"/>
              </a:rPr>
              <a:t>consumed</a:t>
            </a:r>
            <a:r>
              <a:rPr dirty="0" sz="1700" spc="-5">
                <a:latin typeface="Arial MT"/>
                <a:cs typeface="Arial MT"/>
              </a:rPr>
              <a:t> on-the-go.</a:t>
            </a:r>
            <a:endParaRPr sz="1700">
              <a:latin typeface="Arial MT"/>
              <a:cs typeface="Arial MT"/>
            </a:endParaRPr>
          </a:p>
          <a:p>
            <a:pPr marL="12700" marR="671195">
              <a:lnSpc>
                <a:spcPct val="100000"/>
              </a:lnSpc>
            </a:pPr>
            <a:r>
              <a:rPr dirty="0" sz="1700" spc="-5" i="1">
                <a:latin typeface="Arial"/>
                <a:cs typeface="Arial"/>
              </a:rPr>
              <a:t>Brand Loyalty</a:t>
            </a:r>
            <a:r>
              <a:rPr dirty="0" sz="1700" spc="-5">
                <a:latin typeface="Arial MT"/>
                <a:cs typeface="Arial MT"/>
              </a:rPr>
              <a:t>: Parle Agro has </a:t>
            </a:r>
            <a:r>
              <a:rPr dirty="0" sz="1700">
                <a:latin typeface="Arial MT"/>
                <a:cs typeface="Arial MT"/>
              </a:rPr>
              <a:t>a strong </a:t>
            </a:r>
            <a:r>
              <a:rPr dirty="0" sz="1700" spc="-5">
                <a:latin typeface="Arial MT"/>
                <a:cs typeface="Arial MT"/>
              </a:rPr>
              <a:t>brand presence and </a:t>
            </a:r>
            <a:r>
              <a:rPr dirty="0" sz="1700" spc="-20">
                <a:latin typeface="Arial MT"/>
                <a:cs typeface="Arial MT"/>
              </a:rPr>
              <a:t>loyalty, </a:t>
            </a:r>
            <a:r>
              <a:rPr dirty="0" sz="1700" spc="-5">
                <a:latin typeface="Arial MT"/>
                <a:cs typeface="Arial MT"/>
              </a:rPr>
              <a:t>which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attracts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repeat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customers.</a:t>
            </a:r>
            <a:endParaRPr sz="1700">
              <a:latin typeface="Arial MT"/>
              <a:cs typeface="Arial MT"/>
            </a:endParaRPr>
          </a:p>
          <a:p>
            <a:pPr marL="12700" marR="180340">
              <a:lnSpc>
                <a:spcPct val="100000"/>
              </a:lnSpc>
            </a:pPr>
            <a:r>
              <a:rPr dirty="0" sz="1700" spc="-5" i="1">
                <a:latin typeface="Arial"/>
                <a:cs typeface="Arial"/>
              </a:rPr>
              <a:t>Social </a:t>
            </a:r>
            <a:r>
              <a:rPr dirty="0" sz="1700" i="1">
                <a:latin typeface="Arial"/>
                <a:cs typeface="Arial"/>
              </a:rPr>
              <a:t>Media </a:t>
            </a:r>
            <a:r>
              <a:rPr dirty="0" sz="1700" spc="-5" i="1">
                <a:latin typeface="Arial"/>
                <a:cs typeface="Arial"/>
              </a:rPr>
              <a:t>Users</a:t>
            </a:r>
            <a:r>
              <a:rPr dirty="0" sz="1700" spc="-5">
                <a:latin typeface="Arial MT"/>
                <a:cs typeface="Arial MT"/>
              </a:rPr>
              <a:t>: Their target audience is likely to be active on </a:t>
            </a:r>
            <a:r>
              <a:rPr dirty="0" sz="1700">
                <a:latin typeface="Arial MT"/>
                <a:cs typeface="Arial MT"/>
              </a:rPr>
              <a:t>social media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platforms,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making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digital </a:t>
            </a:r>
            <a:r>
              <a:rPr dirty="0" sz="1700">
                <a:latin typeface="Arial MT"/>
                <a:cs typeface="Arial MT"/>
              </a:rPr>
              <a:t>marketing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an </a:t>
            </a:r>
            <a:r>
              <a:rPr dirty="0" sz="1700" spc="-10">
                <a:latin typeface="Arial MT"/>
                <a:cs typeface="Arial MT"/>
              </a:rPr>
              <a:t>effective </a:t>
            </a:r>
            <a:r>
              <a:rPr dirty="0" sz="1700">
                <a:latin typeface="Arial MT"/>
                <a:cs typeface="Arial MT"/>
              </a:rPr>
              <a:t>channel</a:t>
            </a:r>
            <a:r>
              <a:rPr dirty="0" sz="1700" spc="-5">
                <a:latin typeface="Arial MT"/>
                <a:cs typeface="Arial MT"/>
              </a:rPr>
              <a:t> to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reach</a:t>
            </a:r>
            <a:r>
              <a:rPr dirty="0" sz="1700" spc="-5">
                <a:latin typeface="Arial MT"/>
                <a:cs typeface="Arial MT"/>
              </a:rPr>
              <a:t> them.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Budget</a:t>
            </a:r>
            <a:r>
              <a:rPr dirty="0" sz="1700" spc="-5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12700" marR="854710">
              <a:lnSpc>
                <a:spcPct val="100000"/>
              </a:lnSpc>
            </a:pPr>
            <a:r>
              <a:rPr dirty="0" sz="1700" i="1">
                <a:latin typeface="Arial"/>
                <a:cs typeface="Arial"/>
              </a:rPr>
              <a:t>Middle-Class</a:t>
            </a:r>
            <a:r>
              <a:rPr dirty="0" sz="1700" spc="-15" i="1">
                <a:latin typeface="Arial"/>
                <a:cs typeface="Arial"/>
              </a:rPr>
              <a:t> </a:t>
            </a:r>
            <a:r>
              <a:rPr dirty="0" sz="1700" spc="-5" i="1">
                <a:latin typeface="Arial"/>
                <a:cs typeface="Arial"/>
              </a:rPr>
              <a:t>and</a:t>
            </a:r>
            <a:r>
              <a:rPr dirty="0" sz="1700" spc="-70" i="1">
                <a:latin typeface="Arial"/>
                <a:cs typeface="Arial"/>
              </a:rPr>
              <a:t> </a:t>
            </a:r>
            <a:r>
              <a:rPr dirty="0" sz="1700" spc="-5" i="1">
                <a:latin typeface="Arial"/>
                <a:cs typeface="Arial"/>
              </a:rPr>
              <a:t>Aspirational</a:t>
            </a:r>
            <a:r>
              <a:rPr dirty="0" sz="1700" spc="-5">
                <a:latin typeface="Arial MT"/>
                <a:cs typeface="Arial MT"/>
              </a:rPr>
              <a:t>: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Parle</a:t>
            </a:r>
            <a:r>
              <a:rPr dirty="0" sz="1700" spc="-10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Agro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products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are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generally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priced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20">
                <a:latin typeface="Arial MT"/>
                <a:cs typeface="Arial MT"/>
              </a:rPr>
              <a:t>affordably, </a:t>
            </a:r>
            <a:r>
              <a:rPr dirty="0" sz="1700">
                <a:latin typeface="Arial MT"/>
                <a:cs typeface="Arial MT"/>
              </a:rPr>
              <a:t>making </a:t>
            </a:r>
            <a:r>
              <a:rPr dirty="0" sz="1700" spc="-5">
                <a:latin typeface="Arial MT"/>
                <a:cs typeface="Arial MT"/>
              </a:rPr>
              <a:t>them accessible to the </a:t>
            </a:r>
            <a:r>
              <a:rPr dirty="0" sz="1700">
                <a:latin typeface="Arial MT"/>
                <a:cs typeface="Arial MT"/>
              </a:rPr>
              <a:t>middle-class </a:t>
            </a:r>
            <a:r>
              <a:rPr dirty="0" sz="1700" spc="-5">
                <a:latin typeface="Arial MT"/>
                <a:cs typeface="Arial MT"/>
              </a:rPr>
              <a:t>population and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aspirational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younger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consumers.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Occasions</a:t>
            </a:r>
            <a:r>
              <a:rPr dirty="0" sz="1700" spc="-5"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  <a:p>
            <a:pPr marL="12700" marR="62230">
              <a:lnSpc>
                <a:spcPct val="100000"/>
              </a:lnSpc>
            </a:pPr>
            <a:r>
              <a:rPr dirty="0" sz="1700" spc="-5" i="1">
                <a:latin typeface="Arial"/>
                <a:cs typeface="Arial"/>
              </a:rPr>
              <a:t>Everyday Consumption</a:t>
            </a:r>
            <a:r>
              <a:rPr dirty="0" sz="1700" spc="-5">
                <a:latin typeface="Arial MT"/>
                <a:cs typeface="Arial MT"/>
              </a:rPr>
              <a:t>: Their beverages, like Frooti and Appy Fizz, are </a:t>
            </a:r>
            <a:r>
              <a:rPr dirty="0" sz="1700">
                <a:latin typeface="Arial MT"/>
                <a:cs typeface="Arial MT"/>
              </a:rPr>
              <a:t>suitable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regular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consumption</a:t>
            </a:r>
            <a:r>
              <a:rPr dirty="0" sz="1700" spc="-5">
                <a:latin typeface="Arial MT"/>
                <a:cs typeface="Arial MT"/>
              </a:rPr>
              <a:t> and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are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often enjoyed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during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casual</a:t>
            </a:r>
            <a:r>
              <a:rPr dirty="0" sz="1700" spc="-5">
                <a:latin typeface="Arial MT"/>
                <a:cs typeface="Arial MT"/>
              </a:rPr>
              <a:t> occasions.</a:t>
            </a:r>
            <a:endParaRPr sz="1700">
              <a:latin typeface="Arial MT"/>
              <a:cs typeface="Arial MT"/>
            </a:endParaRPr>
          </a:p>
          <a:p>
            <a:pPr marL="12700" marR="524510">
              <a:lnSpc>
                <a:spcPct val="100000"/>
              </a:lnSpc>
            </a:pPr>
            <a:r>
              <a:rPr dirty="0" sz="1700" spc="-5" i="1">
                <a:latin typeface="Arial"/>
                <a:cs typeface="Arial"/>
              </a:rPr>
              <a:t>Celebratory Events</a:t>
            </a:r>
            <a:r>
              <a:rPr dirty="0" sz="1700" spc="-5">
                <a:latin typeface="Arial MT"/>
                <a:cs typeface="Arial MT"/>
              </a:rPr>
              <a:t>: Some products like Appy Fizz </a:t>
            </a:r>
            <a:r>
              <a:rPr dirty="0" sz="1700">
                <a:latin typeface="Arial MT"/>
                <a:cs typeface="Arial MT"/>
              </a:rPr>
              <a:t>may </a:t>
            </a:r>
            <a:r>
              <a:rPr dirty="0" sz="1700" spc="-5">
                <a:latin typeface="Arial MT"/>
                <a:cs typeface="Arial MT"/>
              </a:rPr>
              <a:t>be preferred during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celebratory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events due to their fizz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and fruit </a:t>
            </a:r>
            <a:r>
              <a:rPr dirty="0" sz="1700" spc="-20">
                <a:latin typeface="Arial MT"/>
                <a:cs typeface="Arial MT"/>
              </a:rPr>
              <a:t>flavor.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9021" y="468000"/>
            <a:ext cx="2191152" cy="3112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475" y="174475"/>
            <a:ext cx="6356576" cy="3946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0" y="81596"/>
            <a:ext cx="8253095" cy="488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2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ARGE</a:t>
            </a:r>
            <a:r>
              <a:rPr dirty="0" sz="1600" b="1">
                <a:latin typeface="Arial"/>
                <a:cs typeface="Arial"/>
              </a:rPr>
              <a:t>T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AUDIENCE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company's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target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audience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broadly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categorized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following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groups:</a:t>
            </a:r>
            <a:endParaRPr sz="1500">
              <a:latin typeface="Arial MT"/>
              <a:cs typeface="Arial MT"/>
            </a:endParaRPr>
          </a:p>
          <a:p>
            <a:pPr marL="298450" marR="84455" indent="-267970">
              <a:lnSpc>
                <a:spcPts val="1920"/>
              </a:lnSpc>
              <a:spcBef>
                <a:spcPts val="65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600" spc="-5" i="1">
                <a:latin typeface="Arial"/>
                <a:cs typeface="Arial"/>
              </a:rPr>
              <a:t>Children and </a:t>
            </a:r>
            <a:r>
              <a:rPr dirty="0" sz="1600" spc="-20" i="1">
                <a:latin typeface="Arial"/>
                <a:cs typeface="Arial"/>
              </a:rPr>
              <a:t>Youth</a:t>
            </a:r>
            <a:r>
              <a:rPr dirty="0" sz="1600" spc="-20">
                <a:latin typeface="Arial MT"/>
                <a:cs typeface="Arial MT"/>
              </a:rPr>
              <a:t>: </a:t>
            </a:r>
            <a:r>
              <a:rPr dirty="0" sz="1600" spc="-5">
                <a:latin typeface="Arial MT"/>
                <a:cs typeface="Arial MT"/>
              </a:rPr>
              <a:t>Parle Agro's fruit-based beverages are popular among </a:t>
            </a:r>
            <a:r>
              <a:rPr dirty="0" sz="1600">
                <a:latin typeface="Arial MT"/>
                <a:cs typeface="Arial MT"/>
              </a:rPr>
              <a:t>children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young </a:t>
            </a:r>
            <a:r>
              <a:rPr dirty="0" sz="1600" spc="-5">
                <a:latin typeface="Arial MT"/>
                <a:cs typeface="Arial MT"/>
              </a:rPr>
              <a:t>adults due to their fruity flavors and attractive packaging. The </a:t>
            </a:r>
            <a:r>
              <a:rPr dirty="0" sz="1600">
                <a:latin typeface="Arial MT"/>
                <a:cs typeface="Arial MT"/>
              </a:rPr>
              <a:t>company </a:t>
            </a:r>
            <a:r>
              <a:rPr dirty="0" sz="1600" spc="-5">
                <a:latin typeface="Arial MT"/>
                <a:cs typeface="Arial MT"/>
              </a:rPr>
              <a:t>often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employs </a:t>
            </a:r>
            <a:r>
              <a:rPr dirty="0" sz="1600">
                <a:latin typeface="Arial MT"/>
                <a:cs typeface="Arial MT"/>
              </a:rPr>
              <a:t>marketing strategies </a:t>
            </a:r>
            <a:r>
              <a:rPr dirty="0" sz="1600" spc="-5">
                <a:latin typeface="Arial MT"/>
                <a:cs typeface="Arial MT"/>
              </a:rPr>
              <a:t>that appeal to this demographic, including endorsements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popular </a:t>
            </a:r>
            <a:r>
              <a:rPr dirty="0" sz="1600">
                <a:latin typeface="Arial MT"/>
                <a:cs typeface="Arial MT"/>
              </a:rPr>
              <a:t>youth</a:t>
            </a:r>
            <a:r>
              <a:rPr dirty="0" sz="1600" spc="-5">
                <a:latin typeface="Arial MT"/>
                <a:cs typeface="Arial MT"/>
              </a:rPr>
              <a:t> icons 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engaging digital </a:t>
            </a:r>
            <a:r>
              <a:rPr dirty="0" sz="1600">
                <a:latin typeface="Arial MT"/>
                <a:cs typeface="Arial MT"/>
              </a:rPr>
              <a:t>campaigns.</a:t>
            </a:r>
            <a:endParaRPr sz="1600">
              <a:latin typeface="Arial MT"/>
              <a:cs typeface="Arial MT"/>
            </a:endParaRPr>
          </a:p>
          <a:p>
            <a:pPr algn="just" marL="298450" marR="29845" indent="-267970">
              <a:lnSpc>
                <a:spcPts val="1920"/>
              </a:lnSpc>
              <a:buChar char="•"/>
              <a:tabLst>
                <a:tab pos="298450" algn="l"/>
              </a:tabLst>
            </a:pPr>
            <a:r>
              <a:rPr dirty="0" sz="1600" spc="-5" i="1">
                <a:latin typeface="Arial"/>
                <a:cs typeface="Arial"/>
              </a:rPr>
              <a:t>Urban Consumers</a:t>
            </a:r>
            <a:r>
              <a:rPr dirty="0" sz="1600" spc="-5">
                <a:latin typeface="Arial MT"/>
                <a:cs typeface="Arial MT"/>
              </a:rPr>
              <a:t>: Parle Agro's products have </a:t>
            </a:r>
            <a:r>
              <a:rPr dirty="0" sz="1600">
                <a:latin typeface="Arial MT"/>
                <a:cs typeface="Arial MT"/>
              </a:rPr>
              <a:t>a strong </a:t>
            </a:r>
            <a:r>
              <a:rPr dirty="0" sz="1600" spc="-5">
                <a:latin typeface="Arial MT"/>
                <a:cs typeface="Arial MT"/>
              </a:rPr>
              <a:t>presence in urban areas, where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consumers </a:t>
            </a:r>
            <a:r>
              <a:rPr dirty="0" sz="1600" spc="-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more </a:t>
            </a:r>
            <a:r>
              <a:rPr dirty="0" sz="1600" spc="-5">
                <a:latin typeface="Arial MT"/>
                <a:cs typeface="Arial MT"/>
              </a:rPr>
              <a:t>inclined towards packaged beverages and </a:t>
            </a:r>
            <a:r>
              <a:rPr dirty="0" sz="1600">
                <a:latin typeface="Arial MT"/>
                <a:cs typeface="Arial MT"/>
              </a:rPr>
              <a:t>convenience </a:t>
            </a:r>
            <a:r>
              <a:rPr dirty="0" sz="1600" spc="-5">
                <a:latin typeface="Arial MT"/>
                <a:cs typeface="Arial MT"/>
              </a:rPr>
              <a:t>foods. The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targets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urban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dwellers who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seek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refreshing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convenient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drink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options.</a:t>
            </a:r>
            <a:endParaRPr sz="1600">
              <a:latin typeface="Arial MT"/>
              <a:cs typeface="Arial MT"/>
            </a:endParaRPr>
          </a:p>
          <a:p>
            <a:pPr marL="298450" marR="5080" indent="-267970">
              <a:lnSpc>
                <a:spcPts val="192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600" spc="-5" i="1">
                <a:latin typeface="Arial"/>
                <a:cs typeface="Arial"/>
              </a:rPr>
              <a:t>Health-Conscious Consumers</a:t>
            </a:r>
            <a:r>
              <a:rPr dirty="0" sz="1600" spc="-5">
                <a:latin typeface="Arial MT"/>
                <a:cs typeface="Arial MT"/>
              </a:rPr>
              <a:t>: With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focus on fruit-based beverages, Parle Agro also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targets health-conscious </a:t>
            </a:r>
            <a:r>
              <a:rPr dirty="0" sz="1600">
                <a:latin typeface="Arial MT"/>
                <a:cs typeface="Arial MT"/>
              </a:rPr>
              <a:t>consumers </a:t>
            </a:r>
            <a:r>
              <a:rPr dirty="0" sz="1600" spc="-5">
                <a:latin typeface="Arial MT"/>
                <a:cs typeface="Arial MT"/>
              </a:rPr>
              <a:t>who prefer natural and fruit-based alternatives over </a:t>
            </a:r>
            <a:r>
              <a:rPr dirty="0" sz="1600">
                <a:latin typeface="Arial MT"/>
                <a:cs typeface="Arial MT"/>
              </a:rPr>
              <a:t> carbonated soft </a:t>
            </a:r>
            <a:r>
              <a:rPr dirty="0" sz="1600" spc="-5">
                <a:latin typeface="Arial MT"/>
                <a:cs typeface="Arial MT"/>
              </a:rPr>
              <a:t>drinks. Their products are often </a:t>
            </a:r>
            <a:r>
              <a:rPr dirty="0" sz="1600">
                <a:latin typeface="Arial MT"/>
                <a:cs typeface="Arial MT"/>
              </a:rPr>
              <a:t>marketed </a:t>
            </a:r>
            <a:r>
              <a:rPr dirty="0" sz="1600" spc="-5">
                <a:latin typeface="Arial MT"/>
                <a:cs typeface="Arial MT"/>
              </a:rPr>
              <a:t>as healthier options </a:t>
            </a:r>
            <a:r>
              <a:rPr dirty="0" sz="1600">
                <a:latin typeface="Arial MT"/>
                <a:cs typeface="Arial MT"/>
              </a:rPr>
              <a:t>compared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other </a:t>
            </a:r>
            <a:r>
              <a:rPr dirty="0" sz="1600">
                <a:latin typeface="Arial MT"/>
                <a:cs typeface="Arial MT"/>
              </a:rPr>
              <a:t>sugary</a:t>
            </a:r>
            <a:r>
              <a:rPr dirty="0" sz="1600" spc="-5">
                <a:latin typeface="Arial MT"/>
                <a:cs typeface="Arial MT"/>
              </a:rPr>
              <a:t> beverages.</a:t>
            </a:r>
            <a:endParaRPr sz="1600">
              <a:latin typeface="Arial MT"/>
              <a:cs typeface="Arial MT"/>
            </a:endParaRPr>
          </a:p>
          <a:p>
            <a:pPr marL="298450" marR="638175" indent="-267970">
              <a:lnSpc>
                <a:spcPts val="192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600">
                <a:latin typeface="Arial MT"/>
                <a:cs typeface="Arial MT"/>
              </a:rPr>
              <a:t>Middle-Income </a:t>
            </a:r>
            <a:r>
              <a:rPr dirty="0" sz="1600" spc="-5">
                <a:latin typeface="Arial MT"/>
                <a:cs typeface="Arial MT"/>
              </a:rPr>
              <a:t>Consumers: Parle Agro's pricing </a:t>
            </a:r>
            <a:r>
              <a:rPr dirty="0" sz="1600">
                <a:latin typeface="Arial MT"/>
                <a:cs typeface="Arial MT"/>
              </a:rPr>
              <a:t>strategy </a:t>
            </a:r>
            <a:r>
              <a:rPr dirty="0" sz="1600" spc="-5">
                <a:latin typeface="Arial MT"/>
                <a:cs typeface="Arial MT"/>
              </a:rPr>
              <a:t>positions its products as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affordable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wide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range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consumers,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particularly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middle-income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households.</a:t>
            </a:r>
            <a:endParaRPr sz="1600">
              <a:latin typeface="Arial MT"/>
              <a:cs typeface="Arial MT"/>
            </a:endParaRPr>
          </a:p>
          <a:p>
            <a:pPr marL="298450" marR="262255" indent="-267970">
              <a:lnSpc>
                <a:spcPts val="192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600">
                <a:latin typeface="Arial MT"/>
                <a:cs typeface="Arial MT"/>
              </a:rPr>
              <a:t>Mass Market: </a:t>
            </a:r>
            <a:r>
              <a:rPr dirty="0" sz="1600" spc="-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company </a:t>
            </a:r>
            <a:r>
              <a:rPr dirty="0" sz="1600" spc="-5">
                <a:latin typeface="Arial MT"/>
                <a:cs typeface="Arial MT"/>
              </a:rPr>
              <a:t>aims to </a:t>
            </a:r>
            <a:r>
              <a:rPr dirty="0" sz="1600">
                <a:latin typeface="Arial MT"/>
                <a:cs typeface="Arial MT"/>
              </a:rPr>
              <a:t>capture a significant share </a:t>
            </a:r>
            <a:r>
              <a:rPr dirty="0" sz="1600" spc="-5">
                <a:latin typeface="Arial MT"/>
                <a:cs typeface="Arial MT"/>
              </a:rPr>
              <a:t>of the </a:t>
            </a:r>
            <a:r>
              <a:rPr dirty="0" sz="1600">
                <a:latin typeface="Arial MT"/>
                <a:cs typeface="Arial MT"/>
              </a:rPr>
              <a:t>mass market </a:t>
            </a:r>
            <a:r>
              <a:rPr dirty="0" sz="1600" spc="-5">
                <a:latin typeface="Arial MT"/>
                <a:cs typeface="Arial MT"/>
              </a:rPr>
              <a:t>in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India,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which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includes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people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various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demographic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backgrounds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age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groups.</a:t>
            </a:r>
            <a:endParaRPr sz="1600">
              <a:latin typeface="Arial MT"/>
              <a:cs typeface="Arial MT"/>
            </a:endParaRPr>
          </a:p>
          <a:p>
            <a:pPr marL="298450" marR="125730" indent="-267970">
              <a:lnSpc>
                <a:spcPts val="192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600" spc="-5">
                <a:latin typeface="Arial MT"/>
                <a:cs typeface="Arial MT"/>
              </a:rPr>
              <a:t>Summer Season Buyers: Due to the </a:t>
            </a:r>
            <a:r>
              <a:rPr dirty="0" sz="1600">
                <a:latin typeface="Arial MT"/>
                <a:cs typeface="Arial MT"/>
              </a:rPr>
              <a:t>refreshing </a:t>
            </a:r>
            <a:r>
              <a:rPr dirty="0" sz="1600" spc="-5">
                <a:latin typeface="Arial MT"/>
                <a:cs typeface="Arial MT"/>
              </a:rPr>
              <a:t>nature of their products, Parle Agro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experiences higher </a:t>
            </a:r>
            <a:r>
              <a:rPr dirty="0" sz="1600">
                <a:latin typeface="Arial MT"/>
                <a:cs typeface="Arial MT"/>
              </a:rPr>
              <a:t>sales </a:t>
            </a:r>
            <a:r>
              <a:rPr dirty="0" sz="1600" spc="-5">
                <a:latin typeface="Arial MT"/>
                <a:cs typeface="Arial MT"/>
              </a:rPr>
              <a:t>during the </a:t>
            </a:r>
            <a:r>
              <a:rPr dirty="0" sz="1600">
                <a:latin typeface="Arial MT"/>
                <a:cs typeface="Arial MT"/>
              </a:rPr>
              <a:t>summer season </a:t>
            </a:r>
            <a:r>
              <a:rPr dirty="0" sz="1600" spc="-5">
                <a:latin typeface="Arial MT"/>
                <a:cs typeface="Arial MT"/>
              </a:rPr>
              <a:t>when demand for </a:t>
            </a:r>
            <a:r>
              <a:rPr dirty="0" sz="1600">
                <a:latin typeface="Arial MT"/>
                <a:cs typeface="Arial MT"/>
              </a:rPr>
              <a:t>such </a:t>
            </a:r>
            <a:r>
              <a:rPr dirty="0" sz="1600" spc="-5">
                <a:latin typeface="Arial MT"/>
                <a:cs typeface="Arial MT"/>
              </a:rPr>
              <a:t>beverages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tends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rise.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071" y="1918474"/>
            <a:ext cx="6762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Part</a:t>
            </a:r>
            <a:r>
              <a:rPr dirty="0" sz="3600" spc="-20"/>
              <a:t> </a:t>
            </a:r>
            <a:r>
              <a:rPr dirty="0" sz="3600" spc="-5"/>
              <a:t>2:</a:t>
            </a:r>
            <a:r>
              <a:rPr dirty="0" sz="3600" spc="-15"/>
              <a:t> SEO </a:t>
            </a:r>
            <a:r>
              <a:rPr dirty="0" sz="3600"/>
              <a:t>&amp;</a:t>
            </a:r>
            <a:r>
              <a:rPr dirty="0" sz="3600" spc="-20"/>
              <a:t> </a:t>
            </a:r>
            <a:r>
              <a:rPr dirty="0" sz="3600" spc="-45"/>
              <a:t>Keyword</a:t>
            </a:r>
            <a:r>
              <a:rPr dirty="0" sz="3600" spc="-15"/>
              <a:t> </a:t>
            </a:r>
            <a:r>
              <a:rPr dirty="0" sz="3600" spc="-20"/>
              <a:t>Research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" y="140899"/>
            <a:ext cx="8413115" cy="228600"/>
          </a:xfrm>
          <a:prstGeom prst="rect"/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SEO AUDIT</a:t>
            </a:r>
            <a:r>
              <a:rPr dirty="0" sz="1500" spc="-5" b="0">
                <a:solidFill>
                  <a:srgbClr val="374151"/>
                </a:solidFill>
                <a:latin typeface="Roboto"/>
                <a:cs typeface="Roboto"/>
              </a:rPr>
              <a:t>: </a:t>
            </a:r>
            <a:r>
              <a:rPr dirty="0" sz="1500" spc="-5" b="0">
                <a:solidFill>
                  <a:srgbClr val="374151"/>
                </a:solidFill>
                <a:latin typeface="Georgia"/>
                <a:cs typeface="Georgia"/>
              </a:rPr>
              <a:t>An SEO audit refers to the process of evaluating and analyzing </a:t>
            </a:r>
            <a:r>
              <a:rPr dirty="0" sz="1500" b="0">
                <a:solidFill>
                  <a:srgbClr val="374151"/>
                </a:solidFill>
                <a:latin typeface="Georgia"/>
                <a:cs typeface="Georgia"/>
              </a:rPr>
              <a:t>a </a:t>
            </a:r>
            <a:r>
              <a:rPr dirty="0" sz="1500" spc="-5" b="0">
                <a:solidFill>
                  <a:srgbClr val="374151"/>
                </a:solidFill>
                <a:latin typeface="Georgia"/>
                <a:cs typeface="Georgia"/>
              </a:rPr>
              <a:t>website's search engine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25" y="403790"/>
            <a:ext cx="8467090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optimization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>
                <a:solidFill>
                  <a:srgbClr val="374151"/>
                </a:solidFill>
                <a:latin typeface="Georgia"/>
                <a:cs typeface="Georgia"/>
              </a:rPr>
              <a:t>(SEO)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performance and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identifying areas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for improvement.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The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primary goal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of an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SEO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25" y="666679"/>
            <a:ext cx="823531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audit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is to assess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the website's overall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health and effectiveness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in terms of organic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search visibility,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25" y="929569"/>
            <a:ext cx="262318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ranking,</a:t>
            </a:r>
            <a:r>
              <a:rPr dirty="0" sz="1500" spc="-3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and</a:t>
            </a:r>
            <a:r>
              <a:rPr dirty="0" sz="1500" spc="-3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traffic</a:t>
            </a:r>
            <a:r>
              <a:rPr dirty="0" sz="1500" spc="-3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generation.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725" y="1382959"/>
            <a:ext cx="6464935" cy="228600"/>
          </a:xfrm>
          <a:custGeom>
            <a:avLst/>
            <a:gdLst/>
            <a:ahLst/>
            <a:cxnLst/>
            <a:rect l="l" t="t" r="r" b="b"/>
            <a:pathLst>
              <a:path w="6464934" h="228600">
                <a:moveTo>
                  <a:pt x="6464721" y="228600"/>
                </a:moveTo>
                <a:lnTo>
                  <a:pt x="0" y="228600"/>
                </a:lnTo>
                <a:lnTo>
                  <a:pt x="0" y="0"/>
                </a:lnTo>
                <a:lnTo>
                  <a:pt x="6464721" y="0"/>
                </a:lnTo>
                <a:lnTo>
                  <a:pt x="6464721" y="22860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025" y="1362639"/>
            <a:ext cx="64776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During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an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SEO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audit,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various aspects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of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the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website are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examined,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including: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825" y="1836349"/>
            <a:ext cx="8632190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  <a:tabLst>
                <a:tab pos="418465" algn="l"/>
              </a:tabLst>
            </a:pPr>
            <a:r>
              <a:rPr dirty="0" sz="1500">
                <a:solidFill>
                  <a:srgbClr val="374151"/>
                </a:solidFill>
                <a:latin typeface="MS UI Gothic"/>
                <a:cs typeface="MS UI Gothic"/>
              </a:rPr>
              <a:t>★	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On-Page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SEO: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This involves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analyzing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the content,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keywords, meta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tags,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headings, URL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structure,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925" y="2099239"/>
            <a:ext cx="7839709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internal linking to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ensure they are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optimized for search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engines and relevant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to the target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925" y="2362129"/>
            <a:ext cx="80581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audience.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825" y="2625019"/>
            <a:ext cx="7358380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  <a:tabLst>
                <a:tab pos="418465" algn="l"/>
              </a:tabLst>
            </a:pPr>
            <a:r>
              <a:rPr dirty="0" sz="1500">
                <a:solidFill>
                  <a:srgbClr val="374151"/>
                </a:solidFill>
                <a:latin typeface="MS UI Gothic"/>
                <a:cs typeface="MS UI Gothic"/>
              </a:rPr>
              <a:t>★	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Technical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SEO: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This focuses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on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the website's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backend elements,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such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as site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speed,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25" y="2887909"/>
            <a:ext cx="8280400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mobile-friendliness,</a:t>
            </a:r>
            <a:r>
              <a:rPr dirty="0" sz="1500" spc="-15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crawlability,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indexation,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XML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sitemaps.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Technical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issues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can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significantly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925" y="3150799"/>
            <a:ext cx="433768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impact</a:t>
            </a:r>
            <a:r>
              <a:rPr dirty="0" sz="1500" spc="-15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>
                <a:solidFill>
                  <a:srgbClr val="374151"/>
                </a:solidFill>
                <a:latin typeface="Georgia"/>
                <a:cs typeface="Georgia"/>
              </a:rPr>
              <a:t>a</a:t>
            </a:r>
            <a:r>
              <a:rPr dirty="0" sz="1500" spc="-15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site's</a:t>
            </a:r>
            <a:r>
              <a:rPr dirty="0" sz="1500" spc="-15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search</a:t>
            </a:r>
            <a:r>
              <a:rPr dirty="0" sz="1500" spc="-15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rankings</a:t>
            </a:r>
            <a:r>
              <a:rPr dirty="0" sz="1500" spc="-15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user</a:t>
            </a:r>
            <a:r>
              <a:rPr dirty="0" sz="1500" spc="-15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Georgia"/>
                <a:cs typeface="Georgia"/>
              </a:rPr>
              <a:t>experience.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00" y="3497250"/>
            <a:ext cx="8087359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  <a:tabLst>
                <a:tab pos="427990" algn="l"/>
              </a:tabLst>
            </a:pPr>
            <a:r>
              <a:rPr dirty="0" sz="1600">
                <a:solidFill>
                  <a:srgbClr val="374151"/>
                </a:solidFill>
                <a:latin typeface="MS UI Gothic"/>
                <a:cs typeface="MS UI Gothic"/>
              </a:rPr>
              <a:t>★	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Off-Page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SEO: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The audit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may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also assess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the website's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backlink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profile, evaluating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the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925" y="3777665"/>
            <a:ext cx="8042275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quality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quantity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of inbound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links.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High-quality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backlinks from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reputable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websites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can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925" y="4058081"/>
            <a:ext cx="3905885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positively</a:t>
            </a:r>
            <a:r>
              <a:rPr dirty="0" sz="1600" spc="-2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influence</a:t>
            </a:r>
            <a:r>
              <a:rPr dirty="0" sz="1600" spc="-2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>
                <a:solidFill>
                  <a:srgbClr val="374151"/>
                </a:solidFill>
                <a:latin typeface="Georgia"/>
                <a:cs typeface="Georgia"/>
              </a:rPr>
              <a:t>a</a:t>
            </a:r>
            <a:r>
              <a:rPr dirty="0" sz="1600" spc="-2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site's</a:t>
            </a:r>
            <a:r>
              <a:rPr dirty="0" sz="1600" spc="-2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search</a:t>
            </a:r>
            <a:r>
              <a:rPr dirty="0" sz="1600" spc="-2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rankings.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00" y="4338497"/>
            <a:ext cx="8276590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  <a:tabLst>
                <a:tab pos="427990" algn="l"/>
              </a:tabLst>
            </a:pPr>
            <a:r>
              <a:rPr dirty="0" sz="1600">
                <a:solidFill>
                  <a:srgbClr val="374151"/>
                </a:solidFill>
                <a:latin typeface="MS UI Gothic"/>
                <a:cs typeface="MS UI Gothic"/>
              </a:rPr>
              <a:t>★	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Site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Architecture: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The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structure of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the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website,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including its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navigation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information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925" y="4618913"/>
            <a:ext cx="7002145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hierarchy,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is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examined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to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ensure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it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is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user-friendly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search</a:t>
            </a:r>
            <a:r>
              <a:rPr dirty="0" sz="16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Georgia"/>
                <a:cs typeface="Georgia"/>
              </a:rPr>
              <a:t>engine-friendly.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50" y="225175"/>
            <a:ext cx="7958074" cy="4821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972" y="1623467"/>
            <a:ext cx="4500649" cy="13190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93382"/>
            <a:ext cx="8373109" cy="160274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15" b="1">
                <a:solidFill>
                  <a:srgbClr val="374151"/>
                </a:solidFill>
                <a:latin typeface="Cambria"/>
                <a:cs typeface="Cambria"/>
              </a:rPr>
              <a:t>KEYWORD</a:t>
            </a:r>
            <a:r>
              <a:rPr dirty="0" sz="1800" spc="-20" b="1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dirty="0" sz="1800" spc="-15" b="1">
                <a:solidFill>
                  <a:srgbClr val="374151"/>
                </a:solidFill>
                <a:latin typeface="Cambria"/>
                <a:cs typeface="Cambria"/>
              </a:rPr>
              <a:t>RESEARCH: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</a:pP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Keyword research is </a:t>
            </a:r>
            <a:r>
              <a:rPr dirty="0" sz="1800">
                <a:solidFill>
                  <a:srgbClr val="374151"/>
                </a:solidFill>
                <a:latin typeface="Georgia"/>
                <a:cs typeface="Georgia"/>
              </a:rPr>
              <a:t>a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crucial process in digital marketing and search engine </a:t>
            </a:r>
            <a:r>
              <a:rPr dirty="0" sz="18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optimization </a:t>
            </a:r>
            <a:r>
              <a:rPr dirty="0" sz="1800">
                <a:solidFill>
                  <a:srgbClr val="374151"/>
                </a:solidFill>
                <a:latin typeface="Georgia"/>
                <a:cs typeface="Georgia"/>
              </a:rPr>
              <a:t>(SEO)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It involves identifying the specific words and phrases that </a:t>
            </a:r>
            <a:r>
              <a:rPr dirty="0" sz="18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people use when searching for information, products, or services on search engines </a:t>
            </a:r>
            <a:r>
              <a:rPr dirty="0" sz="1800" spc="-42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like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Google, Bing, or Yahoo.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24" y="1892474"/>
            <a:ext cx="7878445" cy="27432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Keyword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research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for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Parle Agro,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here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are some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potential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keywords and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topics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24" y="2207943"/>
            <a:ext cx="2388870" cy="27432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related</a:t>
            </a:r>
            <a:r>
              <a:rPr dirty="0" sz="1800" spc="-35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to</a:t>
            </a:r>
            <a:r>
              <a:rPr dirty="0" sz="1800" spc="-3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the</a:t>
            </a:r>
            <a:r>
              <a:rPr dirty="0" sz="1800" spc="-3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company: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94" y="2713913"/>
            <a:ext cx="8560435" cy="2167255"/>
          </a:xfrm>
          <a:custGeom>
            <a:avLst/>
            <a:gdLst/>
            <a:ahLst/>
            <a:cxnLst/>
            <a:rect l="l" t="t" r="r" b="b"/>
            <a:pathLst>
              <a:path w="8560435" h="2167254">
                <a:moveTo>
                  <a:pt x="3546538" y="1892808"/>
                </a:moveTo>
                <a:lnTo>
                  <a:pt x="442023" y="1892808"/>
                </a:lnTo>
                <a:lnTo>
                  <a:pt x="442023" y="2167128"/>
                </a:lnTo>
                <a:lnTo>
                  <a:pt x="3546538" y="2167128"/>
                </a:lnTo>
                <a:lnTo>
                  <a:pt x="3546538" y="1892808"/>
                </a:lnTo>
                <a:close/>
              </a:path>
              <a:path w="8560435" h="2167254">
                <a:moveTo>
                  <a:pt x="6364198" y="946404"/>
                </a:moveTo>
                <a:lnTo>
                  <a:pt x="442023" y="946404"/>
                </a:lnTo>
                <a:lnTo>
                  <a:pt x="442023" y="1220724"/>
                </a:lnTo>
                <a:lnTo>
                  <a:pt x="6364198" y="1220724"/>
                </a:lnTo>
                <a:lnTo>
                  <a:pt x="6364198" y="946404"/>
                </a:lnTo>
                <a:close/>
              </a:path>
              <a:path w="8560435" h="2167254">
                <a:moveTo>
                  <a:pt x="7375588" y="315468"/>
                </a:moveTo>
                <a:lnTo>
                  <a:pt x="0" y="315468"/>
                </a:lnTo>
                <a:lnTo>
                  <a:pt x="0" y="589788"/>
                </a:lnTo>
                <a:lnTo>
                  <a:pt x="7375588" y="589788"/>
                </a:lnTo>
                <a:lnTo>
                  <a:pt x="7375588" y="315468"/>
                </a:lnTo>
                <a:close/>
              </a:path>
              <a:path w="8560435" h="2167254">
                <a:moveTo>
                  <a:pt x="8125130" y="1577340"/>
                </a:moveTo>
                <a:lnTo>
                  <a:pt x="442023" y="1577340"/>
                </a:lnTo>
                <a:lnTo>
                  <a:pt x="442023" y="1851660"/>
                </a:lnTo>
                <a:lnTo>
                  <a:pt x="8125130" y="1851660"/>
                </a:lnTo>
                <a:lnTo>
                  <a:pt x="8125130" y="1577340"/>
                </a:lnTo>
                <a:close/>
              </a:path>
              <a:path w="8560435" h="2167254">
                <a:moveTo>
                  <a:pt x="8197012" y="630936"/>
                </a:moveTo>
                <a:lnTo>
                  <a:pt x="442023" y="630936"/>
                </a:lnTo>
                <a:lnTo>
                  <a:pt x="442023" y="905256"/>
                </a:lnTo>
                <a:lnTo>
                  <a:pt x="8197012" y="905256"/>
                </a:lnTo>
                <a:lnTo>
                  <a:pt x="8197012" y="630936"/>
                </a:lnTo>
                <a:close/>
              </a:path>
              <a:path w="8560435" h="2167254">
                <a:moveTo>
                  <a:pt x="8421929" y="1261872"/>
                </a:moveTo>
                <a:lnTo>
                  <a:pt x="1562" y="1261872"/>
                </a:lnTo>
                <a:lnTo>
                  <a:pt x="1562" y="1536192"/>
                </a:lnTo>
                <a:lnTo>
                  <a:pt x="8421929" y="1536192"/>
                </a:lnTo>
                <a:lnTo>
                  <a:pt x="8421929" y="1261872"/>
                </a:lnTo>
                <a:close/>
              </a:path>
              <a:path w="8560435" h="2167254">
                <a:moveTo>
                  <a:pt x="8560333" y="0"/>
                </a:moveTo>
                <a:lnTo>
                  <a:pt x="29476" y="0"/>
                </a:lnTo>
                <a:lnTo>
                  <a:pt x="29476" y="274320"/>
                </a:lnTo>
                <a:lnTo>
                  <a:pt x="8560333" y="274320"/>
                </a:lnTo>
                <a:lnTo>
                  <a:pt x="8560333" y="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105" y="2650919"/>
            <a:ext cx="8568690" cy="223393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454659" indent="-413384">
              <a:lnSpc>
                <a:spcPct val="100000"/>
              </a:lnSpc>
              <a:spcBef>
                <a:spcPts val="420"/>
              </a:spcBef>
              <a:buAutoNum type="arabicParenR"/>
              <a:tabLst>
                <a:tab pos="454659" algn="l"/>
                <a:tab pos="455295" algn="l"/>
              </a:tabLst>
            </a:pP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Parle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Agro: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The main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brand name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itself is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an essential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keyword for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the company.</a:t>
            </a:r>
            <a:endParaRPr sz="1800">
              <a:latin typeface="Georgia"/>
              <a:cs typeface="Georgia"/>
            </a:endParaRPr>
          </a:p>
          <a:p>
            <a:pPr marL="454659" indent="-442595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454659" algn="l"/>
                <a:tab pos="455295" algn="l"/>
              </a:tabLst>
            </a:pP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Frooti: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Frooti is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one of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Parle Agro's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most famous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products, and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it is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374151"/>
                </a:solidFill>
                <a:latin typeface="Georgia"/>
                <a:cs typeface="Georgia"/>
              </a:rPr>
              <a:t>a</a:t>
            </a:r>
            <a:endParaRPr sz="1800">
              <a:latin typeface="Georgia"/>
              <a:cs typeface="Georgia"/>
            </a:endParaRPr>
          </a:p>
          <a:p>
            <a:pPr marL="454659" marR="365760">
              <a:lnSpc>
                <a:spcPct val="114999"/>
              </a:lnSpc>
            </a:pP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well-known mango-flavored drink in India. Keywords related to Frooti might </a:t>
            </a:r>
            <a:r>
              <a:rPr dirty="0" sz="1800" spc="-42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include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"Frooti drink," "Frooti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flavors," "Frooti bottle,"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etc.</a:t>
            </a:r>
            <a:endParaRPr sz="1800">
              <a:latin typeface="Georgia"/>
              <a:cs typeface="Georgia"/>
            </a:endParaRPr>
          </a:p>
          <a:p>
            <a:pPr marL="454659" marR="142240" indent="-440690">
              <a:lnSpc>
                <a:spcPct val="114999"/>
              </a:lnSpc>
              <a:buAutoNum type="arabicParenR" startAt="3"/>
              <a:tabLst>
                <a:tab pos="454659" algn="l"/>
                <a:tab pos="455295" algn="l"/>
              </a:tabLst>
            </a:pP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Appy Fizz: Appy Fizz is another popular product from Parle Agro, known for its </a:t>
            </a:r>
            <a:r>
              <a:rPr dirty="0" sz="1800" spc="-42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sparkling apple juice. Keywords could include "Appy Fizz bottle," "Appy Fizz </a:t>
            </a:r>
            <a:r>
              <a:rPr dirty="0" sz="18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flavors,"</a:t>
            </a:r>
            <a:r>
              <a:rPr dirty="0" sz="18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Georgia"/>
                <a:cs typeface="Georgia"/>
              </a:rPr>
              <a:t>"Appy Fizz price," etc.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25" y="964675"/>
            <a:ext cx="4249474" cy="3785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29451"/>
            <a:ext cx="3141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 b="0">
                <a:solidFill>
                  <a:srgbClr val="000000"/>
                </a:solidFill>
                <a:latin typeface="Cambria"/>
                <a:cs typeface="Cambria"/>
              </a:rPr>
              <a:t>Keyword </a:t>
            </a:r>
            <a:r>
              <a:rPr dirty="0" spc="-15" b="0">
                <a:solidFill>
                  <a:srgbClr val="000000"/>
                </a:solidFill>
                <a:latin typeface="Cambria"/>
                <a:cs typeface="Cambria"/>
              </a:rPr>
              <a:t>research</a:t>
            </a:r>
            <a:r>
              <a:rPr dirty="0" spc="-35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b="0">
                <a:solidFill>
                  <a:srgbClr val="000000"/>
                </a:solidFill>
                <a:latin typeface="Cambria"/>
                <a:cs typeface="Cambria"/>
              </a:rPr>
              <a:t>:</a:t>
            </a:r>
            <a:r>
              <a:rPr dirty="0" spc="-25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b="0">
                <a:solidFill>
                  <a:srgbClr val="000000"/>
                </a:solidFill>
                <a:latin typeface="Cambria"/>
                <a:cs typeface="Cambria"/>
              </a:rPr>
              <a:t>-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2225" y="964675"/>
            <a:ext cx="4064524" cy="37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9257" rIns="0" bIns="0" rtlCol="0" vert="horz">
            <a:spAutoFit/>
          </a:bodyPr>
          <a:lstStyle/>
          <a:p>
            <a:pPr marL="2919095" marR="5080" indent="-2418715">
              <a:lnSpc>
                <a:spcPct val="114999"/>
              </a:lnSpc>
              <a:spcBef>
                <a:spcPts val="100"/>
              </a:spcBef>
            </a:pPr>
            <a:r>
              <a:rPr dirty="0" sz="3200" spc="-25"/>
              <a:t>Part </a:t>
            </a:r>
            <a:r>
              <a:rPr dirty="0" sz="3200" spc="-5"/>
              <a:t>3: </a:t>
            </a:r>
            <a:r>
              <a:rPr dirty="0" sz="3200" spc="-15"/>
              <a:t>Content </a:t>
            </a:r>
            <a:r>
              <a:rPr dirty="0" sz="3200" spc="-5"/>
              <a:t>Ideas and </a:t>
            </a:r>
            <a:r>
              <a:rPr dirty="0" sz="3200" spc="-15"/>
              <a:t>Marketing </a:t>
            </a:r>
            <a:r>
              <a:rPr dirty="0" sz="3200" spc="-690"/>
              <a:t> </a:t>
            </a:r>
            <a:r>
              <a:rPr dirty="0" sz="3200" spc="-15"/>
              <a:t>Strategies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0825" y="0"/>
          <a:ext cx="8394700" cy="11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925"/>
                <a:gridCol w="6831965"/>
                <a:gridCol w="110490"/>
                <a:gridCol w="400050"/>
              </a:tblGrid>
              <a:tr h="321435">
                <a:tc gridSpan="4"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dirty="0" sz="2000" spc="20" b="1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CONTENT</a:t>
                      </a:r>
                      <a:r>
                        <a:rPr dirty="0" sz="2000" spc="-65" b="1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000" spc="5" b="1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IDEAS</a:t>
                      </a:r>
                      <a:r>
                        <a:rPr dirty="0" sz="2000" spc="-10" b="1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: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To create effective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content ideas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and marketing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strategies for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Parle</a:t>
                      </a:r>
                      <a:endParaRPr sz="17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13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Agro,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it's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essential to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focus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on the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company's target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audience,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product offerings,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and</a:t>
                      </a:r>
                      <a:endParaRPr sz="1700">
                        <a:latin typeface="Georgia"/>
                        <a:cs typeface="Georgia"/>
                      </a:endParaRPr>
                    </a:p>
                  </a:txBody>
                  <a:tcPr marL="0" marR="0" marB="0" marT="1397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794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brand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identity.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Here are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some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content ideas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and marketing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strategies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that could</a:t>
                      </a:r>
                      <a:r>
                        <a:rPr dirty="0" sz="1700" spc="-1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be</a:t>
                      </a:r>
                      <a:endParaRPr sz="1700">
                        <a:latin typeface="Georgia"/>
                        <a:cs typeface="Georgia"/>
                      </a:endParaRPr>
                    </a:p>
                  </a:txBody>
                  <a:tcPr marL="0" marR="0" marB="0" marT="10795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8511">
                <a:tc>
                  <a:txBody>
                    <a:bodyPr/>
                    <a:lstStyle/>
                    <a:p>
                      <a:pPr>
                        <a:lnSpc>
                          <a:spcPts val="2010"/>
                        </a:lnSpc>
                        <a:spcBef>
                          <a:spcPts val="85"/>
                        </a:spcBef>
                      </a:pPr>
                      <a:r>
                        <a:rPr dirty="0" sz="1700" spc="-5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beneficial</a:t>
                      </a:r>
                      <a:r>
                        <a:rPr dirty="0" sz="1700" spc="-8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700">
                          <a:solidFill>
                            <a:srgbClr val="374151"/>
                          </a:solidFill>
                          <a:latin typeface="Georgia"/>
                          <a:cs typeface="Georgia"/>
                        </a:rPr>
                        <a:t>:</a:t>
                      </a:r>
                      <a:endParaRPr sz="1700">
                        <a:latin typeface="Georgia"/>
                        <a:cs typeface="Georgia"/>
                      </a:endParaRPr>
                    </a:p>
                  </a:txBody>
                  <a:tcPr marL="0" marR="0" marB="0" marT="10795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6F6F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3616" y="1428622"/>
            <a:ext cx="8582025" cy="3238500"/>
          </a:xfrm>
          <a:custGeom>
            <a:avLst/>
            <a:gdLst/>
            <a:ahLst/>
            <a:cxnLst/>
            <a:rect l="l" t="t" r="r" b="b"/>
            <a:pathLst>
              <a:path w="8582025" h="3238500">
                <a:moveTo>
                  <a:pt x="1955330" y="2979420"/>
                </a:moveTo>
                <a:lnTo>
                  <a:pt x="444398" y="2979420"/>
                </a:lnTo>
                <a:lnTo>
                  <a:pt x="444398" y="3238500"/>
                </a:lnTo>
                <a:lnTo>
                  <a:pt x="1955330" y="3238500"/>
                </a:lnTo>
                <a:lnTo>
                  <a:pt x="1955330" y="2979420"/>
                </a:lnTo>
                <a:close/>
              </a:path>
              <a:path w="8582025" h="3238500">
                <a:moveTo>
                  <a:pt x="5663870" y="595884"/>
                </a:moveTo>
                <a:lnTo>
                  <a:pt x="444398" y="595884"/>
                </a:lnTo>
                <a:lnTo>
                  <a:pt x="444398" y="854964"/>
                </a:lnTo>
                <a:lnTo>
                  <a:pt x="5663870" y="854964"/>
                </a:lnTo>
                <a:lnTo>
                  <a:pt x="5663870" y="595884"/>
                </a:lnTo>
                <a:close/>
              </a:path>
              <a:path w="8582025" h="3238500">
                <a:moveTo>
                  <a:pt x="5805602" y="2085594"/>
                </a:moveTo>
                <a:lnTo>
                  <a:pt x="444398" y="2085594"/>
                </a:lnTo>
                <a:lnTo>
                  <a:pt x="444398" y="2344674"/>
                </a:lnTo>
                <a:lnTo>
                  <a:pt x="5805602" y="2344674"/>
                </a:lnTo>
                <a:lnTo>
                  <a:pt x="5805602" y="2085594"/>
                </a:lnTo>
                <a:close/>
              </a:path>
              <a:path w="8582025" h="3238500">
                <a:moveTo>
                  <a:pt x="8065084" y="1489710"/>
                </a:moveTo>
                <a:lnTo>
                  <a:pt x="0" y="1489710"/>
                </a:lnTo>
                <a:lnTo>
                  <a:pt x="0" y="1748790"/>
                </a:lnTo>
                <a:lnTo>
                  <a:pt x="8065084" y="1748790"/>
                </a:lnTo>
                <a:lnTo>
                  <a:pt x="8065084" y="1489710"/>
                </a:lnTo>
                <a:close/>
              </a:path>
              <a:path w="8582025" h="3238500">
                <a:moveTo>
                  <a:pt x="8101851" y="297942"/>
                </a:moveTo>
                <a:lnTo>
                  <a:pt x="444398" y="297942"/>
                </a:lnTo>
                <a:lnTo>
                  <a:pt x="444398" y="557022"/>
                </a:lnTo>
                <a:lnTo>
                  <a:pt x="8101851" y="557022"/>
                </a:lnTo>
                <a:lnTo>
                  <a:pt x="8101851" y="297942"/>
                </a:lnTo>
                <a:close/>
              </a:path>
              <a:path w="8582025" h="3238500">
                <a:moveTo>
                  <a:pt x="8233892" y="2681478"/>
                </a:moveTo>
                <a:lnTo>
                  <a:pt x="444398" y="2681478"/>
                </a:lnTo>
                <a:lnTo>
                  <a:pt x="444398" y="2940558"/>
                </a:lnTo>
                <a:lnTo>
                  <a:pt x="8233892" y="2940558"/>
                </a:lnTo>
                <a:lnTo>
                  <a:pt x="8233892" y="2681478"/>
                </a:lnTo>
                <a:close/>
              </a:path>
              <a:path w="8582025" h="3238500">
                <a:moveTo>
                  <a:pt x="8332622" y="1191768"/>
                </a:moveTo>
                <a:lnTo>
                  <a:pt x="444398" y="1191768"/>
                </a:lnTo>
                <a:lnTo>
                  <a:pt x="444398" y="1450848"/>
                </a:lnTo>
                <a:lnTo>
                  <a:pt x="8332622" y="1450848"/>
                </a:lnTo>
                <a:lnTo>
                  <a:pt x="8332622" y="1191768"/>
                </a:lnTo>
                <a:close/>
              </a:path>
              <a:path w="8582025" h="3238500">
                <a:moveTo>
                  <a:pt x="8419655" y="0"/>
                </a:moveTo>
                <a:lnTo>
                  <a:pt x="0" y="0"/>
                </a:lnTo>
                <a:lnTo>
                  <a:pt x="0" y="259080"/>
                </a:lnTo>
                <a:lnTo>
                  <a:pt x="8419655" y="259080"/>
                </a:lnTo>
                <a:lnTo>
                  <a:pt x="8419655" y="0"/>
                </a:lnTo>
                <a:close/>
              </a:path>
              <a:path w="8582025" h="3238500">
                <a:moveTo>
                  <a:pt x="8563699" y="2383536"/>
                </a:moveTo>
                <a:lnTo>
                  <a:pt x="0" y="2383536"/>
                </a:lnTo>
                <a:lnTo>
                  <a:pt x="0" y="2642616"/>
                </a:lnTo>
                <a:lnTo>
                  <a:pt x="8563699" y="2642616"/>
                </a:lnTo>
                <a:lnTo>
                  <a:pt x="8563699" y="2383536"/>
                </a:lnTo>
                <a:close/>
              </a:path>
              <a:path w="8582025" h="3238500">
                <a:moveTo>
                  <a:pt x="8573808" y="1787652"/>
                </a:moveTo>
                <a:lnTo>
                  <a:pt x="444398" y="1787652"/>
                </a:lnTo>
                <a:lnTo>
                  <a:pt x="444398" y="2046732"/>
                </a:lnTo>
                <a:lnTo>
                  <a:pt x="8573808" y="2046732"/>
                </a:lnTo>
                <a:lnTo>
                  <a:pt x="8573808" y="1787652"/>
                </a:lnTo>
                <a:close/>
              </a:path>
              <a:path w="8582025" h="3238500">
                <a:moveTo>
                  <a:pt x="8582025" y="893826"/>
                </a:moveTo>
                <a:lnTo>
                  <a:pt x="0" y="893826"/>
                </a:lnTo>
                <a:lnTo>
                  <a:pt x="0" y="1152906"/>
                </a:lnTo>
                <a:lnTo>
                  <a:pt x="8582025" y="1152906"/>
                </a:lnTo>
                <a:lnTo>
                  <a:pt x="8582025" y="893826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0924" y="1368423"/>
            <a:ext cx="8592185" cy="330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6565" marR="160020" indent="-444500">
              <a:lnSpc>
                <a:spcPct val="114999"/>
              </a:lnSpc>
              <a:spcBef>
                <a:spcPts val="100"/>
              </a:spcBef>
              <a:buFont typeface="MS UI Gothic"/>
              <a:buChar char="➔"/>
              <a:tabLst>
                <a:tab pos="456565" algn="l"/>
                <a:tab pos="457200" algn="l"/>
              </a:tabLst>
            </a:pP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Product Demonstrations: Create engaging videos showcasing the various Parle Agro </a:t>
            </a:r>
            <a:r>
              <a:rPr dirty="0" sz="1700" spc="-4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products and their usage in real-life scenarios. This can help potential customers </a:t>
            </a:r>
            <a:r>
              <a:rPr dirty="0" sz="17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understand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the benefits and versatility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of the products.</a:t>
            </a:r>
            <a:endParaRPr sz="1700">
              <a:latin typeface="Georgia"/>
              <a:cs typeface="Georgia"/>
            </a:endParaRPr>
          </a:p>
          <a:p>
            <a:pPr marL="456565" marR="5080" indent="-444500">
              <a:lnSpc>
                <a:spcPct val="114999"/>
              </a:lnSpc>
              <a:buFont typeface="MS UI Gothic"/>
              <a:buChar char="➔"/>
              <a:tabLst>
                <a:tab pos="456565" algn="l"/>
                <a:tab pos="457200" algn="l"/>
              </a:tabLst>
            </a:pP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Behind-the-Scenes: Offer </a:t>
            </a:r>
            <a:r>
              <a:rPr dirty="0" sz="1700">
                <a:solidFill>
                  <a:srgbClr val="374151"/>
                </a:solidFill>
                <a:latin typeface="Georgia"/>
                <a:cs typeface="Georgia"/>
              </a:rPr>
              <a:t>a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sneak peek into the manufacturing process of Parle Agro's </a:t>
            </a:r>
            <a:r>
              <a:rPr dirty="0" sz="1700" spc="-4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beverages.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This type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of content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can build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trust and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transparency with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the audience.</a:t>
            </a:r>
            <a:endParaRPr sz="1700">
              <a:latin typeface="Georgia"/>
              <a:cs typeface="Georgia"/>
            </a:endParaRPr>
          </a:p>
          <a:p>
            <a:pPr marL="456565" marR="8255" indent="-444500">
              <a:lnSpc>
                <a:spcPct val="114999"/>
              </a:lnSpc>
              <a:buFont typeface="MS UI Gothic"/>
              <a:buChar char="➔"/>
              <a:tabLst>
                <a:tab pos="456565" algn="l"/>
                <a:tab pos="457200" algn="l"/>
              </a:tabLst>
            </a:pP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User-Generated Content </a:t>
            </a:r>
            <a:r>
              <a:rPr dirty="0" sz="1700">
                <a:solidFill>
                  <a:srgbClr val="374151"/>
                </a:solidFill>
                <a:latin typeface="Georgia"/>
                <a:cs typeface="Georgia"/>
              </a:rPr>
              <a:t>(UGC)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Campaigns: Encourage customers to share their </a:t>
            </a:r>
            <a:r>
              <a:rPr dirty="0" sz="17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experiences, photos, and videos with Parle Agro products on social media. Curate and </a:t>
            </a:r>
            <a:r>
              <a:rPr dirty="0" sz="1700" spc="-4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feature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the best UGC on the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company's official channels.</a:t>
            </a:r>
            <a:endParaRPr sz="1700">
              <a:latin typeface="Georgia"/>
              <a:cs typeface="Georgia"/>
            </a:endParaRPr>
          </a:p>
          <a:p>
            <a:pPr marL="456565" marR="12065" indent="-444500">
              <a:lnSpc>
                <a:spcPct val="114999"/>
              </a:lnSpc>
              <a:buFont typeface="MS UI Gothic"/>
              <a:buChar char="➔"/>
              <a:tabLst>
                <a:tab pos="456565" algn="l"/>
                <a:tab pos="457200" algn="l"/>
              </a:tabLst>
            </a:pP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Seasonal and Festive Content: Develop content around different seasons and festivals </a:t>
            </a:r>
            <a:r>
              <a:rPr dirty="0" sz="1700" spc="-4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to align with customer preferences and promote gifting and celebration with Parle </a:t>
            </a:r>
            <a:r>
              <a:rPr dirty="0" sz="170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Agro</a:t>
            </a:r>
            <a:r>
              <a:rPr dirty="0" sz="1700" spc="-10">
                <a:solidFill>
                  <a:srgbClr val="374151"/>
                </a:solidFill>
                <a:latin typeface="Georgia"/>
                <a:cs typeface="Georgia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Georgia"/>
                <a:cs typeface="Georgia"/>
              </a:rPr>
              <a:t>beverages.</a:t>
            </a:r>
            <a:endParaRPr sz="1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3375" y="115011"/>
            <a:ext cx="2095499" cy="561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574" y="686189"/>
            <a:ext cx="1538605" cy="284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75">
                <a:solidFill>
                  <a:srgbClr val="000000"/>
                </a:solidFill>
                <a:latin typeface="Trebuchet MS"/>
                <a:cs typeface="Trebuchet MS"/>
              </a:rPr>
              <a:t>INTRODUCTION</a:t>
            </a:r>
            <a:r>
              <a:rPr dirty="0" sz="1700" spc="-15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1700" spc="-220">
                <a:solidFill>
                  <a:srgbClr val="000000"/>
                </a:solidFill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483" y="1116973"/>
            <a:ext cx="8474710" cy="384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775" marR="296545" indent="57785">
              <a:lnSpc>
                <a:spcPct val="128299"/>
              </a:lnSpc>
              <a:spcBef>
                <a:spcPts val="100"/>
              </a:spcBef>
            </a:pPr>
            <a:r>
              <a:rPr dirty="0" sz="1450" spc="-5" b="1">
                <a:solidFill>
                  <a:srgbClr val="202122"/>
                </a:solidFill>
                <a:latin typeface="Arial"/>
                <a:cs typeface="Arial"/>
              </a:rPr>
              <a:t>Parle Agro Private Limited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(stylised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as </a:t>
            </a:r>
            <a:r>
              <a:rPr dirty="0" sz="1450" spc="-5" b="1">
                <a:solidFill>
                  <a:srgbClr val="202122"/>
                </a:solidFill>
                <a:latin typeface="Arial"/>
                <a:cs typeface="Arial"/>
              </a:rPr>
              <a:t>Parlé Agro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) is an Indian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company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that owns </a:t>
            </a:r>
            <a:r>
              <a:rPr dirty="0" u="heavy" sz="145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Frooti</a:t>
            </a:r>
            <a:r>
              <a:rPr dirty="0" sz="1450" spc="-5">
                <a:latin typeface="Arial MT"/>
                <a:cs typeface="Arial MT"/>
              </a:rPr>
              <a:t>, </a:t>
            </a:r>
            <a:r>
              <a:rPr dirty="0" u="heavy" sz="145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Appy</a:t>
            </a:r>
            <a:r>
              <a:rPr dirty="0" sz="1450" spc="-5">
                <a:latin typeface="Arial MT"/>
                <a:cs typeface="Arial MT"/>
              </a:rPr>
              <a:t>, </a:t>
            </a:r>
            <a:r>
              <a:rPr dirty="0" sz="1450" spc="-395"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LMN,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Hippo and Bailley brands.Parle</a:t>
            </a:r>
            <a:r>
              <a:rPr dirty="0" sz="1450" spc="-8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Agro Pvt. Ltd operates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under three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major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 business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verticals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: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buSzPct val="96551"/>
              <a:buChar char="●"/>
              <a:tabLst>
                <a:tab pos="347980" algn="l"/>
                <a:tab pos="349250" algn="l"/>
              </a:tabLst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Beverages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–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fruit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drinks,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nectars,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juice,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sparkling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drinks</a:t>
            </a:r>
            <a:endParaRPr sz="145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120"/>
              </a:spcBef>
              <a:buSzPct val="96551"/>
              <a:buChar char="●"/>
              <a:tabLst>
                <a:tab pos="347980" algn="l"/>
                <a:tab pos="349250" algn="l"/>
              </a:tabLst>
            </a:pP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Water</a:t>
            </a:r>
            <a:r>
              <a:rPr dirty="0" sz="1450" spc="-2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–</a:t>
            </a:r>
            <a:r>
              <a:rPr dirty="0" sz="1450" spc="-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packaged</a:t>
            </a:r>
            <a:r>
              <a:rPr dirty="0" sz="1450" spc="-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drinking</a:t>
            </a:r>
            <a:r>
              <a:rPr dirty="0" sz="1450" spc="-2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water</a:t>
            </a:r>
            <a:endParaRPr sz="145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120"/>
              </a:spcBef>
              <a:buSzPct val="96551"/>
              <a:buChar char="●"/>
              <a:tabLst>
                <a:tab pos="347980" algn="l"/>
                <a:tab pos="349250" algn="l"/>
              </a:tabLst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Foods</a:t>
            </a:r>
            <a:r>
              <a:rPr dirty="0" sz="1450" spc="-2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–</a:t>
            </a:r>
            <a:r>
              <a:rPr dirty="0" sz="1450" spc="-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confectionery,</a:t>
            </a:r>
            <a:r>
              <a:rPr dirty="0" sz="1450" spc="-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snacks</a:t>
            </a:r>
            <a:endParaRPr sz="1450">
              <a:latin typeface="Arial MT"/>
              <a:cs typeface="Arial MT"/>
            </a:endParaRPr>
          </a:p>
          <a:p>
            <a:pPr marL="104775">
              <a:lnSpc>
                <a:spcPct val="100000"/>
              </a:lnSpc>
              <a:spcBef>
                <a:spcPts val="345"/>
              </a:spcBef>
            </a:pPr>
            <a:r>
              <a:rPr dirty="0" sz="1850" spc="-35" b="1">
                <a:latin typeface="Times New Roman"/>
                <a:cs typeface="Times New Roman"/>
              </a:rPr>
              <a:t>BEVARAGES </a:t>
            </a:r>
            <a:r>
              <a:rPr dirty="0" sz="1850" b="1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15"/>
              </a:spcBef>
            </a:pPr>
            <a:r>
              <a:rPr dirty="0" sz="1450" spc="-5" b="1">
                <a:latin typeface="Arial"/>
                <a:cs typeface="Arial"/>
                <a:hlinkClick r:id="rId3"/>
              </a:rPr>
              <a:t>Frooti</a:t>
            </a:r>
            <a:endParaRPr sz="1450">
              <a:latin typeface="Arial"/>
              <a:cs typeface="Arial"/>
            </a:endParaRPr>
          </a:p>
          <a:p>
            <a:pPr marL="104775" marR="542290" indent="50800">
              <a:lnSpc>
                <a:spcPct val="100000"/>
              </a:lnSpc>
              <a:spcBef>
                <a:spcPts val="120"/>
              </a:spcBef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Launched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in 1985, Frooti was India's only beverage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sold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 in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dirty="0" sz="1450" spc="4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40">
                <a:latin typeface="Arial MT"/>
                <a:cs typeface="Arial MT"/>
                <a:hlinkClick r:id="rId5"/>
              </a:rPr>
              <a:t>Tetra</a:t>
            </a:r>
            <a:r>
              <a:rPr dirty="0" sz="1450" spc="-5">
                <a:latin typeface="Arial MT"/>
                <a:cs typeface="Arial MT"/>
                <a:hlinkClick r:id="rId5"/>
              </a:rPr>
              <a:t> Pak</a:t>
            </a:r>
            <a:r>
              <a:rPr dirty="0" sz="1450">
                <a:latin typeface="Arial MT"/>
                <a:cs typeface="Arial MT"/>
                <a:hlinkClick r:id="rId5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packaging at the time. It </a:t>
            </a:r>
            <a:r>
              <a:rPr dirty="0" sz="1450" spc="-3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went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on to become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the largest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selling</a:t>
            </a:r>
            <a:r>
              <a:rPr dirty="0" sz="1450" spc="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  <a:hlinkClick r:id="rId6"/>
              </a:rPr>
              <a:t>Mango</a:t>
            </a:r>
            <a:r>
              <a:rPr dirty="0" sz="1450" spc="-10">
                <a:latin typeface="Arial MT"/>
                <a:cs typeface="Arial MT"/>
                <a:hlinkClick r:id="rId6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drink in the 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country.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Frooti's website has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some </a:t>
            </a:r>
            <a:r>
              <a:rPr dirty="0" sz="1450" spc="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Frooti</a:t>
            </a:r>
            <a:r>
              <a:rPr dirty="0" sz="1450" spc="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  <a:hlinkClick r:id="rId7"/>
              </a:rPr>
              <a:t>mocktail</a:t>
            </a:r>
            <a:r>
              <a:rPr dirty="0" sz="1450" spc="-5">
                <a:latin typeface="Arial MT"/>
                <a:cs typeface="Arial MT"/>
                <a:hlinkClick r:id="rId7"/>
              </a:rPr>
              <a:t> </a:t>
            </a:r>
            <a:r>
              <a:rPr dirty="0" sz="1450">
                <a:latin typeface="Arial MT"/>
                <a:cs typeface="Arial MT"/>
                <a:hlinkClick r:id="rId8"/>
              </a:rPr>
              <a:t>recipes</a:t>
            </a:r>
            <a:r>
              <a:rPr dirty="0" sz="1450" spc="-5">
                <a:latin typeface="Arial MT"/>
                <a:cs typeface="Arial MT"/>
                <a:hlinkClick r:id="rId8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on their website.</a:t>
            </a:r>
            <a:endParaRPr sz="1450">
              <a:latin typeface="Arial MT"/>
              <a:cs typeface="Arial MT"/>
            </a:endParaRPr>
          </a:p>
          <a:p>
            <a:pPr marL="104775">
              <a:lnSpc>
                <a:spcPct val="100000"/>
              </a:lnSpc>
              <a:spcBef>
                <a:spcPts val="120"/>
              </a:spcBef>
            </a:pPr>
            <a:r>
              <a:rPr dirty="0" sz="1450" spc="-5" b="1">
                <a:solidFill>
                  <a:srgbClr val="202122"/>
                </a:solidFill>
                <a:latin typeface="Arial"/>
                <a:cs typeface="Arial"/>
              </a:rPr>
              <a:t>Appy</a:t>
            </a:r>
            <a:endParaRPr sz="1450">
              <a:latin typeface="Arial"/>
              <a:cs typeface="Arial"/>
            </a:endParaRPr>
          </a:p>
          <a:p>
            <a:pPr marL="104775" marR="5080">
              <a:lnSpc>
                <a:spcPct val="114999"/>
              </a:lnSpc>
              <a:spcBef>
                <a:spcPts val="1000"/>
              </a:spcBef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Appy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Classic was launched in 1986 as an apple nectar and originally available in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 white</a:t>
            </a:r>
            <a:r>
              <a:rPr dirty="0" sz="1450" spc="-3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40">
                <a:solidFill>
                  <a:srgbClr val="202122"/>
                </a:solidFill>
                <a:latin typeface="Arial MT"/>
                <a:cs typeface="Arial MT"/>
              </a:rPr>
              <a:t>Tetra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 Pak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packaging with an apple and leaf graphic. As of </a:t>
            </a:r>
            <a:r>
              <a:rPr dirty="0" sz="1450" spc="-25">
                <a:solidFill>
                  <a:srgbClr val="202122"/>
                </a:solidFill>
                <a:latin typeface="Arial MT"/>
                <a:cs typeface="Arial MT"/>
              </a:rPr>
              <a:t>2011,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it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comes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in black </a:t>
            </a:r>
            <a:r>
              <a:rPr dirty="0" sz="1450" spc="-40">
                <a:solidFill>
                  <a:srgbClr val="202122"/>
                </a:solidFill>
                <a:latin typeface="Arial MT"/>
                <a:cs typeface="Arial MT"/>
              </a:rPr>
              <a:t>Tetra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Pak packaging. It was the </a:t>
            </a:r>
            <a:r>
              <a:rPr dirty="0" sz="1450" spc="-3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first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apple nectar to be launched in India.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49911"/>
            <a:ext cx="8895080" cy="50292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550" spc="-5" b="1">
                <a:latin typeface="Arial"/>
                <a:cs typeface="Arial"/>
                <a:hlinkClick r:id="rId2"/>
              </a:rPr>
              <a:t>Appy</a:t>
            </a:r>
            <a:r>
              <a:rPr dirty="0" sz="1550" spc="-50" b="1">
                <a:latin typeface="Arial"/>
                <a:cs typeface="Arial"/>
                <a:hlinkClick r:id="rId2"/>
              </a:rPr>
              <a:t> </a:t>
            </a:r>
            <a:r>
              <a:rPr dirty="0" sz="1550" spc="-5" b="1">
                <a:latin typeface="Arial"/>
                <a:cs typeface="Arial"/>
                <a:hlinkClick r:id="rId2"/>
              </a:rPr>
              <a:t>Fizz</a:t>
            </a:r>
            <a:endParaRPr sz="1550">
              <a:latin typeface="Arial"/>
              <a:cs typeface="Arial"/>
            </a:endParaRPr>
          </a:p>
          <a:p>
            <a:pPr marL="12700" marR="269240" indent="53975">
              <a:lnSpc>
                <a:spcPct val="100000"/>
              </a:lnSpc>
              <a:spcBef>
                <a:spcPts val="120"/>
              </a:spcBef>
            </a:pP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Launched in 2005, Appy Fizz is India's first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sparkling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apple drink available in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a champagne shaped </a:t>
            </a:r>
            <a:r>
              <a:rPr dirty="0" sz="1550" spc="-4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PET</a:t>
            </a:r>
            <a:r>
              <a:rPr dirty="0" sz="1550" spc="-4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bottle.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50" spc="-5" b="1">
                <a:solidFill>
                  <a:srgbClr val="202122"/>
                </a:solidFill>
                <a:latin typeface="Arial"/>
                <a:cs typeface="Arial"/>
              </a:rPr>
              <a:t>Saint</a:t>
            </a:r>
            <a:r>
              <a:rPr dirty="0" sz="1550" spc="-50" b="1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202122"/>
                </a:solidFill>
                <a:latin typeface="Arial"/>
                <a:cs typeface="Arial"/>
              </a:rPr>
              <a:t>Juice</a:t>
            </a:r>
            <a:endParaRPr sz="155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spcBef>
                <a:spcPts val="120"/>
              </a:spcBef>
            </a:pP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Launched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in 2008,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Saint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Juice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is available in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three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variants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–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 Orange,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Mixed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fruit, Grape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and</a:t>
            </a:r>
            <a:r>
              <a:rPr dirty="0" sz="1550" spc="-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Apple.</a:t>
            </a:r>
            <a:r>
              <a:rPr dirty="0" sz="1550" spc="-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At </a:t>
            </a:r>
            <a:r>
              <a:rPr dirty="0" sz="1550" spc="-4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the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time of its launch, its</a:t>
            </a:r>
            <a:r>
              <a:rPr dirty="0" sz="1550" spc="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  <a:hlinkClick r:id="rId3"/>
              </a:rPr>
              <a:t>USP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was "100% juice with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no added </a:t>
            </a:r>
            <a:r>
              <a:rPr dirty="0" sz="1550" spc="-15">
                <a:solidFill>
                  <a:srgbClr val="202122"/>
                </a:solidFill>
                <a:latin typeface="Arial MT"/>
                <a:cs typeface="Arial MT"/>
              </a:rPr>
              <a:t>color,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sugar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 or preservatives".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5" b="1">
                <a:solidFill>
                  <a:srgbClr val="202122"/>
                </a:solidFill>
                <a:latin typeface="Arial"/>
                <a:cs typeface="Arial"/>
              </a:rPr>
              <a:t>LMN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LMN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was launched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in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March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 2009,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as non-carbonated lemon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drink (</a:t>
            </a:r>
            <a:r>
              <a:rPr dirty="0" sz="1550" spc="-5" i="1">
                <a:solidFill>
                  <a:srgbClr val="202122"/>
                </a:solidFill>
                <a:latin typeface="Arial"/>
                <a:cs typeface="Arial"/>
              </a:rPr>
              <a:t>nimbu paani</a:t>
            </a:r>
            <a:r>
              <a:rPr dirty="0" sz="1550" spc="-10" i="1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or lemonade).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5" b="1">
                <a:solidFill>
                  <a:srgbClr val="202122"/>
                </a:solidFill>
                <a:latin typeface="Arial"/>
                <a:cs typeface="Arial"/>
              </a:rPr>
              <a:t>Grappo</a:t>
            </a:r>
            <a:r>
              <a:rPr dirty="0" sz="1550" spc="-50" b="1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202122"/>
                </a:solidFill>
                <a:latin typeface="Arial"/>
                <a:cs typeface="Arial"/>
              </a:rPr>
              <a:t>Fizz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Launched in 2008, Grappo Fizz is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a sparkling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grape juice drink. Grappo Fizz is along the lines of Parle </a:t>
            </a:r>
            <a:r>
              <a:rPr dirty="0" sz="1550" spc="-4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Agro's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existing product</a:t>
            </a:r>
            <a:r>
              <a:rPr dirty="0" sz="1550" spc="-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Appy Fizz.</a:t>
            </a:r>
            <a:endParaRPr sz="1550">
              <a:latin typeface="Arial MT"/>
              <a:cs typeface="Arial MT"/>
            </a:endParaRPr>
          </a:p>
          <a:p>
            <a:pPr marL="83185">
              <a:lnSpc>
                <a:spcPct val="100000"/>
              </a:lnSpc>
              <a:spcBef>
                <a:spcPts val="640"/>
              </a:spcBef>
            </a:pPr>
            <a:r>
              <a:rPr dirty="0" sz="1550" spc="-5" b="1">
                <a:solidFill>
                  <a:srgbClr val="202122"/>
                </a:solidFill>
                <a:latin typeface="Arial"/>
                <a:cs typeface="Arial"/>
              </a:rPr>
              <a:t>Dhishoom</a:t>
            </a:r>
            <a:endParaRPr sz="15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20"/>
              </a:spcBef>
            </a:pP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In</a:t>
            </a:r>
            <a:r>
              <a:rPr dirty="0" sz="15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2012,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Parle</a:t>
            </a:r>
            <a:r>
              <a:rPr dirty="0" sz="1550" spc="-9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Agro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launched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India's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first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Jeera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Masala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Soda,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Dhishoom.</a:t>
            </a:r>
            <a:endParaRPr sz="1550">
              <a:latin typeface="Arial MT"/>
              <a:cs typeface="Arial MT"/>
            </a:endParaRPr>
          </a:p>
          <a:p>
            <a:pPr marL="83185">
              <a:lnSpc>
                <a:spcPct val="100000"/>
              </a:lnSpc>
              <a:spcBef>
                <a:spcPts val="120"/>
              </a:spcBef>
            </a:pPr>
            <a:r>
              <a:rPr dirty="0" sz="1550" spc="-5" b="1">
                <a:solidFill>
                  <a:srgbClr val="202122"/>
                </a:solidFill>
                <a:latin typeface="Arial"/>
                <a:cs typeface="Arial"/>
              </a:rPr>
              <a:t>Frio</a:t>
            </a:r>
            <a:endParaRPr sz="1550">
              <a:latin typeface="Arial"/>
              <a:cs typeface="Arial"/>
            </a:endParaRPr>
          </a:p>
          <a:p>
            <a:pPr marL="83185" marR="806450">
              <a:lnSpc>
                <a:spcPct val="100000"/>
              </a:lnSpc>
              <a:spcBef>
                <a:spcPts val="120"/>
              </a:spcBef>
            </a:pP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Frio is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a range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of flavoured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carbonated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drinks. It is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currently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available in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3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flavours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–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Lemon, </a:t>
            </a:r>
            <a:r>
              <a:rPr dirty="0" sz="1550" spc="-4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Orange,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and Cola.</a:t>
            </a:r>
            <a:endParaRPr sz="1550">
              <a:latin typeface="Arial MT"/>
              <a:cs typeface="Arial MT"/>
            </a:endParaRPr>
          </a:p>
          <a:p>
            <a:pPr marL="83185">
              <a:lnSpc>
                <a:spcPct val="100000"/>
              </a:lnSpc>
              <a:spcBef>
                <a:spcPts val="120"/>
              </a:spcBef>
            </a:pPr>
            <a:r>
              <a:rPr dirty="0" sz="1550" spc="-5" b="1">
                <a:solidFill>
                  <a:srgbClr val="202122"/>
                </a:solidFill>
                <a:latin typeface="Arial"/>
                <a:cs typeface="Arial"/>
              </a:rPr>
              <a:t>Cafe</a:t>
            </a:r>
            <a:r>
              <a:rPr dirty="0" sz="1550" spc="-50" b="1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202122"/>
                </a:solidFill>
                <a:latin typeface="Arial"/>
                <a:cs typeface="Arial"/>
              </a:rPr>
              <a:t>Cuba</a:t>
            </a:r>
            <a:endParaRPr sz="1550">
              <a:latin typeface="Arial"/>
              <a:cs typeface="Arial"/>
            </a:endParaRPr>
          </a:p>
          <a:p>
            <a:pPr marL="83185" marR="1218565">
              <a:lnSpc>
                <a:spcPct val="100000"/>
              </a:lnSpc>
              <a:spcBef>
                <a:spcPts val="120"/>
              </a:spcBef>
            </a:pP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Launched on 19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May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2013, Cafe Cuba is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a carbonated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Cuban 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coffee,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more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of </a:t>
            </a:r>
            <a:r>
              <a:rPr dirty="0" sz="1550">
                <a:solidFill>
                  <a:srgbClr val="202122"/>
                </a:solidFill>
                <a:latin typeface="Arial MT"/>
                <a:cs typeface="Arial MT"/>
              </a:rPr>
              <a:t>a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bottled </a:t>
            </a:r>
            <a:r>
              <a:rPr dirty="0" sz="1550" spc="-4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Espresso.</a:t>
            </a:r>
            <a:endParaRPr sz="1550">
              <a:latin typeface="Arial MT"/>
              <a:cs typeface="Arial MT"/>
            </a:endParaRPr>
          </a:p>
          <a:p>
            <a:pPr marL="83185">
              <a:lnSpc>
                <a:spcPct val="100000"/>
              </a:lnSpc>
              <a:spcBef>
                <a:spcPts val="120"/>
              </a:spcBef>
            </a:pP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Flavour:</a:t>
            </a:r>
            <a:r>
              <a:rPr dirty="0" sz="1550" spc="-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Strong</a:t>
            </a:r>
            <a:r>
              <a:rPr dirty="0" sz="15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202122"/>
                </a:solidFill>
                <a:latin typeface="Arial MT"/>
                <a:cs typeface="Arial MT"/>
              </a:rPr>
              <a:t>Coffee</a:t>
            </a:r>
            <a:r>
              <a:rPr dirty="0" sz="15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with</a:t>
            </a:r>
            <a:r>
              <a:rPr dirty="0" sz="1550" spc="-2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202122"/>
                </a:solidFill>
                <a:latin typeface="Arial MT"/>
                <a:cs typeface="Arial MT"/>
              </a:rPr>
              <a:t>little</a:t>
            </a:r>
            <a:r>
              <a:rPr dirty="0" sz="1550" spc="-15">
                <a:solidFill>
                  <a:srgbClr val="202122"/>
                </a:solidFill>
                <a:latin typeface="Arial MT"/>
                <a:cs typeface="Arial MT"/>
              </a:rPr>
              <a:t> sugar.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50419"/>
            <a:ext cx="7917180" cy="23266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450" spc="-5" b="1">
                <a:solidFill>
                  <a:srgbClr val="202122"/>
                </a:solidFill>
                <a:latin typeface="Arial"/>
                <a:cs typeface="Arial"/>
              </a:rPr>
              <a:t>Bailley</a:t>
            </a:r>
            <a:r>
              <a:rPr dirty="0" sz="1450" spc="-50" b="1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dirty="0" sz="1450" spc="-5" b="1">
                <a:solidFill>
                  <a:srgbClr val="202122"/>
                </a:solidFill>
                <a:latin typeface="Arial"/>
                <a:cs typeface="Arial"/>
              </a:rPr>
              <a:t>Soda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Launched in 2010, Bailley Soda has its packaging theme inspired by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military colours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and also the </a:t>
            </a:r>
            <a:r>
              <a:rPr dirty="0" sz="1450" spc="-3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bottles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are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shaped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 like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a</a:t>
            </a:r>
            <a:r>
              <a:rPr dirty="0" sz="1450" spc="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latin typeface="Arial MT"/>
                <a:cs typeface="Arial MT"/>
                <a:hlinkClick r:id="rId2"/>
              </a:rPr>
              <a:t>grenade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.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5" b="1">
                <a:solidFill>
                  <a:srgbClr val="202122"/>
                </a:solidFill>
                <a:latin typeface="Arial"/>
                <a:cs typeface="Arial"/>
              </a:rPr>
              <a:t>Frooti</a:t>
            </a:r>
            <a:r>
              <a:rPr dirty="0" sz="1450" spc="-50" b="1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dirty="0" sz="1450" spc="-5" b="1">
                <a:solidFill>
                  <a:srgbClr val="202122"/>
                </a:solidFill>
                <a:latin typeface="Arial"/>
                <a:cs typeface="Arial"/>
              </a:rPr>
              <a:t>Fizz</a:t>
            </a:r>
            <a:endParaRPr sz="1450">
              <a:latin typeface="Arial"/>
              <a:cs typeface="Arial"/>
            </a:endParaRPr>
          </a:p>
          <a:p>
            <a:pPr marL="12700" marR="68580">
              <a:lnSpc>
                <a:spcPct val="100000"/>
              </a:lnSpc>
              <a:spcBef>
                <a:spcPts val="120"/>
              </a:spcBef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Launched in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March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2017, Frooti Fizz is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a sparkling mango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juice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drink</a:t>
            </a:r>
            <a:r>
              <a:rPr dirty="0" sz="1450">
                <a:latin typeface="Arial MT"/>
                <a:cs typeface="Arial MT"/>
              </a:rPr>
              <a:t>. </a:t>
            </a:r>
            <a:r>
              <a:rPr dirty="0" sz="1450" spc="-5">
                <a:latin typeface="Arial MT"/>
                <a:cs typeface="Arial MT"/>
                <a:hlinkClick r:id="rId3"/>
              </a:rPr>
              <a:t>Bollywood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actress </a:t>
            </a:r>
            <a:r>
              <a:rPr dirty="0" sz="1450" spc="-5">
                <a:latin typeface="Arial MT"/>
                <a:cs typeface="Arial MT"/>
                <a:hlinkClick r:id="rId4"/>
              </a:rPr>
              <a:t>Alia </a:t>
            </a:r>
            <a:r>
              <a:rPr dirty="0" sz="1450">
                <a:latin typeface="Arial MT"/>
                <a:cs typeface="Arial MT"/>
              </a:rPr>
              <a:t> </a:t>
            </a:r>
            <a:r>
              <a:rPr dirty="0" sz="1450" spc="-5">
                <a:latin typeface="Arial MT"/>
                <a:cs typeface="Arial MT"/>
                <a:hlinkClick r:id="rId4"/>
              </a:rPr>
              <a:t>Bhatt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signed a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deal with Parle Agro to endorse the product. Frooti Fizz is available in 250ml PET </a:t>
            </a:r>
            <a:r>
              <a:rPr dirty="0" sz="1450" spc="-3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bottle,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500ml PET</a:t>
            </a:r>
            <a:r>
              <a:rPr dirty="0" sz="1450" spc="-3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bottle and 250ml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can.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5" b="1">
                <a:solidFill>
                  <a:srgbClr val="202122"/>
                </a:solidFill>
                <a:latin typeface="Arial"/>
                <a:cs typeface="Arial"/>
              </a:rPr>
              <a:t>Smoodh</a:t>
            </a:r>
            <a:endParaRPr sz="1450">
              <a:latin typeface="Arial"/>
              <a:cs typeface="Arial"/>
            </a:endParaRPr>
          </a:p>
          <a:p>
            <a:pPr marL="12700" marR="88900">
              <a:lnSpc>
                <a:spcPct val="100000"/>
              </a:lnSpc>
              <a:spcBef>
                <a:spcPts val="120"/>
              </a:spcBef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Launched in 2021, the drink is Parle Agro's entry into the flavoured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milk market.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The drinks were </a:t>
            </a:r>
            <a:r>
              <a:rPr dirty="0" sz="1450" spc="-3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launched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at </a:t>
            </a:r>
            <a:r>
              <a:rPr dirty="0" sz="1450" spc="-220">
                <a:solidFill>
                  <a:srgbClr val="202122"/>
                </a:solidFill>
                <a:latin typeface="Arial MT"/>
                <a:cs typeface="Arial MT"/>
              </a:rPr>
              <a:t>₹10</a:t>
            </a:r>
            <a:r>
              <a:rPr dirty="0" sz="1450" spc="-18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per 85ml pack.</a:t>
            </a:r>
            <a:endParaRPr sz="14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3500" y="2502900"/>
            <a:ext cx="5230392" cy="25607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50" y="64134"/>
            <a:ext cx="634365" cy="292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7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dirty="0" sz="1750" spc="-5">
                <a:solidFill>
                  <a:srgbClr val="000000"/>
                </a:solidFill>
                <a:latin typeface="Arial"/>
                <a:cs typeface="Arial"/>
              </a:rPr>
              <a:t>ater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58" y="494918"/>
            <a:ext cx="8095615" cy="20142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220"/>
              </a:spcBef>
              <a:buSzPct val="96551"/>
              <a:buChar char="●"/>
              <a:tabLst>
                <a:tab pos="347980" algn="l"/>
                <a:tab pos="349250" algn="l"/>
              </a:tabLst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Parle</a:t>
            </a:r>
            <a:r>
              <a:rPr dirty="0" sz="1450" spc="-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Agro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have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launched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Bailley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packaged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drinking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20">
                <a:solidFill>
                  <a:srgbClr val="202122"/>
                </a:solidFill>
                <a:latin typeface="Arial MT"/>
                <a:cs typeface="Arial MT"/>
              </a:rPr>
              <a:t>water.</a:t>
            </a:r>
            <a:endParaRPr sz="145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120"/>
              </a:spcBef>
              <a:buSzPct val="96551"/>
              <a:buChar char="●"/>
              <a:tabLst>
                <a:tab pos="347980" algn="l"/>
                <a:tab pos="349250" algn="l"/>
              </a:tabLst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It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has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also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introduced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pouches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of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drinking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20">
                <a:solidFill>
                  <a:srgbClr val="202122"/>
                </a:solidFill>
                <a:latin typeface="Arial MT"/>
                <a:cs typeface="Arial MT"/>
              </a:rPr>
              <a:t>water.</a:t>
            </a:r>
            <a:endParaRPr sz="145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120"/>
              </a:spcBef>
              <a:buSzPct val="96551"/>
              <a:buChar char="●"/>
              <a:tabLst>
                <a:tab pos="347980" algn="l"/>
                <a:tab pos="349250" algn="l"/>
              </a:tabLst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Since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water in pouches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is not permitted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in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Maharashtra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 State, it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is not available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in this form.</a:t>
            </a:r>
            <a:endParaRPr sz="1450">
              <a:latin typeface="Arial MT"/>
              <a:cs typeface="Arial MT"/>
            </a:endParaRPr>
          </a:p>
          <a:p>
            <a:pPr marL="104775">
              <a:lnSpc>
                <a:spcPct val="100000"/>
              </a:lnSpc>
              <a:spcBef>
                <a:spcPts val="355"/>
              </a:spcBef>
            </a:pPr>
            <a:r>
              <a:rPr dirty="0" sz="1550" spc="-5" b="1">
                <a:latin typeface="Arial"/>
                <a:cs typeface="Arial"/>
              </a:rPr>
              <a:t>Snacks</a:t>
            </a:r>
            <a:endParaRPr sz="1550">
              <a:latin typeface="Arial"/>
              <a:cs typeface="Arial"/>
            </a:endParaRPr>
          </a:p>
          <a:p>
            <a:pPr lvl="1" marL="561975" indent="-340995">
              <a:lnSpc>
                <a:spcPct val="100000"/>
              </a:lnSpc>
              <a:spcBef>
                <a:spcPts val="645"/>
              </a:spcBef>
              <a:buChar char="●"/>
              <a:tabLst>
                <a:tab pos="561340" algn="l"/>
                <a:tab pos="562610" algn="l"/>
              </a:tabLst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Hippo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(launched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in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2008),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baked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snack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available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in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six</a:t>
            </a:r>
            <a:r>
              <a:rPr dirty="0" sz="1450" spc="-1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flavours.</a:t>
            </a:r>
            <a:endParaRPr sz="1450">
              <a:latin typeface="Arial MT"/>
              <a:cs typeface="Arial MT"/>
            </a:endParaRPr>
          </a:p>
          <a:p>
            <a:pPr lvl="1" marL="561975" marR="5080" indent="-340360">
              <a:lnSpc>
                <a:spcPct val="100000"/>
              </a:lnSpc>
              <a:spcBef>
                <a:spcPts val="260"/>
              </a:spcBef>
              <a:buChar char="●"/>
              <a:tabLst>
                <a:tab pos="561340" algn="l"/>
                <a:tab pos="562610" algn="l"/>
              </a:tabLst>
            </a:pP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Hippo Namkeens is an assortment of traditional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snacks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from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various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parts of India. Hippo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Namkeens is available in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a range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of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seven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traditional Indian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snacks: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Aloo Bhujia, Chana Dal, </a:t>
            </a:r>
            <a:r>
              <a:rPr dirty="0" sz="1450" spc="-39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Moong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Dal, Sev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Bhujia,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Masala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Peanuts, Khatta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Meetha,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02122"/>
                </a:solidFill>
                <a:latin typeface="Arial MT"/>
                <a:cs typeface="Arial MT"/>
              </a:rPr>
              <a:t>and Navratan</a:t>
            </a:r>
            <a:r>
              <a:rPr dirty="0" sz="145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02122"/>
                </a:solidFill>
                <a:latin typeface="Arial MT"/>
                <a:cs typeface="Arial MT"/>
              </a:rPr>
              <a:t>Mixture.</a:t>
            </a:r>
            <a:endParaRPr sz="14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075" y="2642100"/>
            <a:ext cx="2510675" cy="2349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0132" y="2642100"/>
            <a:ext cx="2630892" cy="23489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482070"/>
            <a:ext cx="176657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5">
                <a:solidFill>
                  <a:srgbClr val="202122"/>
                </a:solidFill>
                <a:latin typeface="Verdana"/>
                <a:cs typeface="Verdana"/>
              </a:rPr>
              <a:t>Conclusion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843257"/>
            <a:ext cx="8144509" cy="266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384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latin typeface="Arial MT"/>
                <a:cs typeface="Arial MT"/>
              </a:rPr>
              <a:t>Parle became popular with the </a:t>
            </a:r>
            <a:r>
              <a:rPr dirty="0" sz="1650">
                <a:latin typeface="Arial MT"/>
                <a:cs typeface="Arial MT"/>
              </a:rPr>
              <a:t>release </a:t>
            </a:r>
            <a:r>
              <a:rPr dirty="0" sz="1650" spc="-5">
                <a:latin typeface="Arial MT"/>
                <a:cs typeface="Arial MT"/>
              </a:rPr>
              <a:t>of its products </a:t>
            </a:r>
            <a:r>
              <a:rPr dirty="0" sz="1650">
                <a:latin typeface="Arial MT"/>
                <a:cs typeface="Arial MT"/>
              </a:rPr>
              <a:t>such </a:t>
            </a:r>
            <a:r>
              <a:rPr dirty="0" sz="1650" spc="-5">
                <a:latin typeface="Arial MT"/>
                <a:cs typeface="Arial MT"/>
              </a:rPr>
              <a:t>as Frooti and Parle-G. Parle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Agro, </a:t>
            </a:r>
            <a:r>
              <a:rPr dirty="0" sz="1650" spc="-25">
                <a:latin typeface="Arial MT"/>
                <a:cs typeface="Arial MT"/>
              </a:rPr>
              <a:t>today, </a:t>
            </a:r>
            <a:r>
              <a:rPr dirty="0" sz="1650" spc="-5">
                <a:latin typeface="Arial MT"/>
                <a:cs typeface="Arial MT"/>
              </a:rPr>
              <a:t>is </a:t>
            </a:r>
            <a:r>
              <a:rPr dirty="0" sz="1650">
                <a:latin typeface="Arial MT"/>
                <a:cs typeface="Arial MT"/>
              </a:rPr>
              <a:t>a </a:t>
            </a:r>
            <a:r>
              <a:rPr dirty="0" sz="1650" spc="-5">
                <a:latin typeface="Arial MT"/>
                <a:cs typeface="Arial MT"/>
              </a:rPr>
              <a:t>Rs 2,200 Crore </a:t>
            </a:r>
            <a:r>
              <a:rPr dirty="0" sz="1650">
                <a:latin typeface="Arial MT"/>
                <a:cs typeface="Arial MT"/>
              </a:rPr>
              <a:t>(US$ </a:t>
            </a:r>
            <a:r>
              <a:rPr dirty="0" sz="1650" spc="-5">
                <a:latin typeface="Arial MT"/>
                <a:cs typeface="Arial MT"/>
              </a:rPr>
              <a:t>364.93 </a:t>
            </a:r>
            <a:r>
              <a:rPr dirty="0" sz="1650">
                <a:latin typeface="Arial MT"/>
                <a:cs typeface="Arial MT"/>
              </a:rPr>
              <a:t>million) </a:t>
            </a:r>
            <a:r>
              <a:rPr dirty="0" sz="1650" spc="-5">
                <a:latin typeface="Arial MT"/>
                <a:cs typeface="Arial MT"/>
              </a:rPr>
              <a:t>organisation. They are </a:t>
            </a:r>
            <a:r>
              <a:rPr dirty="0" sz="1650">
                <a:latin typeface="Arial MT"/>
                <a:cs typeface="Arial MT"/>
              </a:rPr>
              <a:t>known </a:t>
            </a:r>
            <a:r>
              <a:rPr dirty="0" sz="1650" spc="-5">
                <a:latin typeface="Arial MT"/>
                <a:cs typeface="Arial MT"/>
              </a:rPr>
              <a:t>as </a:t>
            </a:r>
            <a:r>
              <a:rPr dirty="0" sz="1650">
                <a:latin typeface="Arial MT"/>
                <a:cs typeface="Arial MT"/>
              </a:rPr>
              <a:t> much </a:t>
            </a:r>
            <a:r>
              <a:rPr dirty="0" sz="1650" spc="-5">
                <a:latin typeface="Arial MT"/>
                <a:cs typeface="Arial MT"/>
              </a:rPr>
              <a:t>for their diversification into the foods </a:t>
            </a:r>
            <a:r>
              <a:rPr dirty="0" sz="1650">
                <a:latin typeface="Arial MT"/>
                <a:cs typeface="Arial MT"/>
              </a:rPr>
              <a:t>sector </a:t>
            </a:r>
            <a:r>
              <a:rPr dirty="0" sz="1650" spc="-5">
                <a:latin typeface="Arial MT"/>
                <a:cs typeface="Arial MT"/>
              </a:rPr>
              <a:t>as for their leadership in the 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beverages </a:t>
            </a:r>
            <a:r>
              <a:rPr dirty="0" sz="1650" spc="-15">
                <a:latin typeface="Arial MT"/>
                <a:cs typeface="Arial MT"/>
              </a:rPr>
              <a:t>sector. </a:t>
            </a:r>
            <a:r>
              <a:rPr dirty="0" sz="1650" spc="-5">
                <a:latin typeface="Arial MT"/>
                <a:cs typeface="Arial MT"/>
              </a:rPr>
              <a:t>Parle operates under four business </a:t>
            </a:r>
            <a:r>
              <a:rPr dirty="0" sz="1650">
                <a:latin typeface="Arial MT"/>
                <a:cs typeface="Arial MT"/>
              </a:rPr>
              <a:t>verticals: </a:t>
            </a:r>
            <a:r>
              <a:rPr dirty="0" sz="1650" spc="-5">
                <a:latin typeface="Arial MT"/>
                <a:cs typeface="Arial MT"/>
              </a:rPr>
              <a:t>Beverages </a:t>
            </a:r>
            <a:r>
              <a:rPr dirty="0" sz="1650">
                <a:latin typeface="Arial MT"/>
                <a:cs typeface="Arial MT"/>
              </a:rPr>
              <a:t>(fruit </a:t>
            </a:r>
            <a:r>
              <a:rPr dirty="0" sz="1650" spc="-5">
                <a:latin typeface="Arial MT"/>
                <a:cs typeface="Arial MT"/>
              </a:rPr>
              <a:t>drinks,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nectars, </a:t>
            </a:r>
            <a:r>
              <a:rPr dirty="0" sz="1650">
                <a:latin typeface="Arial MT"/>
                <a:cs typeface="Arial MT"/>
              </a:rPr>
              <a:t>sparkling </a:t>
            </a:r>
            <a:r>
              <a:rPr dirty="0" sz="1650" spc="-5">
                <a:latin typeface="Arial MT"/>
                <a:cs typeface="Arial MT"/>
              </a:rPr>
              <a:t>drinks and </a:t>
            </a:r>
            <a:r>
              <a:rPr dirty="0" sz="1650">
                <a:latin typeface="Arial MT"/>
                <a:cs typeface="Arial MT"/>
              </a:rPr>
              <a:t>carbonated soft </a:t>
            </a:r>
            <a:r>
              <a:rPr dirty="0" sz="1650" spc="-5">
                <a:latin typeface="Arial MT"/>
                <a:cs typeface="Arial MT"/>
              </a:rPr>
              <a:t>drink), Packaged Drinking </a:t>
            </a:r>
            <a:r>
              <a:rPr dirty="0" sz="1650" spc="-30">
                <a:latin typeface="Arial MT"/>
                <a:cs typeface="Arial MT"/>
              </a:rPr>
              <a:t>Water, </a:t>
            </a:r>
            <a:r>
              <a:rPr dirty="0" sz="1650" spc="-5">
                <a:latin typeface="Arial MT"/>
                <a:cs typeface="Arial MT"/>
              </a:rPr>
              <a:t>Foods, 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and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pet preforms.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Each of these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verticals</a:t>
            </a:r>
            <a:r>
              <a:rPr dirty="0" sz="1650" spc="-5">
                <a:latin typeface="Arial MT"/>
                <a:cs typeface="Arial MT"/>
              </a:rPr>
              <a:t> operates as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independent entities.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1650" spc="-5">
                <a:latin typeface="Arial MT"/>
                <a:cs typeface="Arial MT"/>
              </a:rPr>
              <a:t>In the </a:t>
            </a:r>
            <a:r>
              <a:rPr dirty="0" sz="1650">
                <a:latin typeface="Arial MT"/>
                <a:cs typeface="Arial MT"/>
              </a:rPr>
              <a:t>recent </a:t>
            </a:r>
            <a:r>
              <a:rPr dirty="0" sz="1650" spc="-5">
                <a:latin typeface="Arial MT"/>
                <a:cs typeface="Arial MT"/>
              </a:rPr>
              <a:t>past, Parle has aggressively grown their infrastructure to 76 </a:t>
            </a:r>
            <a:r>
              <a:rPr dirty="0" sz="1650">
                <a:latin typeface="Arial MT"/>
                <a:cs typeface="Arial MT"/>
              </a:rPr>
              <a:t>manufacturing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facilities, both in India and overseas, and has developed </a:t>
            </a:r>
            <a:r>
              <a:rPr dirty="0" sz="1650">
                <a:latin typeface="Arial MT"/>
                <a:cs typeface="Arial MT"/>
              </a:rPr>
              <a:t>a </a:t>
            </a:r>
            <a:r>
              <a:rPr dirty="0" sz="1650" spc="-5">
                <a:latin typeface="Arial MT"/>
                <a:cs typeface="Arial MT"/>
              </a:rPr>
              <a:t>widespread network of 3,500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distributors that </a:t>
            </a:r>
            <a:r>
              <a:rPr dirty="0" sz="1650">
                <a:latin typeface="Arial MT"/>
                <a:cs typeface="Arial MT"/>
              </a:rPr>
              <a:t>cater </a:t>
            </a:r>
            <a:r>
              <a:rPr dirty="0" sz="1650" spc="-5">
                <a:latin typeface="Arial MT"/>
                <a:cs typeface="Arial MT"/>
              </a:rPr>
              <a:t>to </a:t>
            </a:r>
            <a:r>
              <a:rPr dirty="0" sz="1650">
                <a:latin typeface="Arial MT"/>
                <a:cs typeface="Arial MT"/>
              </a:rPr>
              <a:t>more </a:t>
            </a:r>
            <a:r>
              <a:rPr dirty="0" sz="1650" spc="-5">
                <a:latin typeface="Arial MT"/>
                <a:cs typeface="Arial MT"/>
              </a:rPr>
              <a:t>than 600,000 outlets in the </a:t>
            </a:r>
            <a:r>
              <a:rPr dirty="0" sz="1650" spc="-20">
                <a:latin typeface="Arial MT"/>
                <a:cs typeface="Arial MT"/>
              </a:rPr>
              <a:t>country. </a:t>
            </a:r>
            <a:r>
              <a:rPr dirty="0" sz="1650" spc="-5">
                <a:latin typeface="Arial MT"/>
                <a:cs typeface="Arial MT"/>
              </a:rPr>
              <a:t>It also has </a:t>
            </a:r>
            <a:r>
              <a:rPr dirty="0" sz="1650">
                <a:latin typeface="Arial MT"/>
                <a:cs typeface="Arial MT"/>
              </a:rPr>
              <a:t>a strong 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presence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in about 44 </a:t>
            </a:r>
            <a:r>
              <a:rPr dirty="0" sz="1650">
                <a:latin typeface="Arial MT"/>
                <a:cs typeface="Arial MT"/>
              </a:rPr>
              <a:t>countries.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" y="132675"/>
            <a:ext cx="1851025" cy="228600"/>
          </a:xfrm>
          <a:custGeom>
            <a:avLst/>
            <a:gdLst/>
            <a:ahLst/>
            <a:cxnLst/>
            <a:rect l="l" t="t" r="r" b="b"/>
            <a:pathLst>
              <a:path w="1851025" h="228600">
                <a:moveTo>
                  <a:pt x="1850677" y="228600"/>
                </a:moveTo>
                <a:lnTo>
                  <a:pt x="0" y="228600"/>
                </a:lnTo>
                <a:lnTo>
                  <a:pt x="0" y="0"/>
                </a:lnTo>
                <a:lnTo>
                  <a:pt x="1850677" y="0"/>
                </a:lnTo>
                <a:lnTo>
                  <a:pt x="1850677" y="22860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112355"/>
            <a:ext cx="1874520" cy="254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Marketing</a:t>
            </a:r>
            <a:r>
              <a:rPr dirty="0" sz="1500" spc="-4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Strategies: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" y="586066"/>
            <a:ext cx="8655685" cy="4450080"/>
          </a:xfrm>
          <a:custGeom>
            <a:avLst/>
            <a:gdLst/>
            <a:ahLst/>
            <a:cxnLst/>
            <a:rect l="l" t="t" r="r" b="b"/>
            <a:pathLst>
              <a:path w="8655685" h="4450080">
                <a:moveTo>
                  <a:pt x="3224517" y="4206240"/>
                </a:moveTo>
                <a:lnTo>
                  <a:pt x="428625" y="4206240"/>
                </a:lnTo>
                <a:lnTo>
                  <a:pt x="428625" y="4450080"/>
                </a:lnTo>
                <a:lnTo>
                  <a:pt x="3224517" y="4450080"/>
                </a:lnTo>
                <a:lnTo>
                  <a:pt x="3224517" y="4206240"/>
                </a:lnTo>
                <a:close/>
              </a:path>
              <a:path w="8655685" h="4450080">
                <a:moveTo>
                  <a:pt x="4984420" y="1402080"/>
                </a:moveTo>
                <a:lnTo>
                  <a:pt x="428625" y="1402080"/>
                </a:lnTo>
                <a:lnTo>
                  <a:pt x="428625" y="1645920"/>
                </a:lnTo>
                <a:lnTo>
                  <a:pt x="4984420" y="1645920"/>
                </a:lnTo>
                <a:lnTo>
                  <a:pt x="4984420" y="1402080"/>
                </a:lnTo>
                <a:close/>
              </a:path>
              <a:path w="8655685" h="4450080">
                <a:moveTo>
                  <a:pt x="5343804" y="3084576"/>
                </a:moveTo>
                <a:lnTo>
                  <a:pt x="428625" y="3084576"/>
                </a:lnTo>
                <a:lnTo>
                  <a:pt x="428625" y="3328416"/>
                </a:lnTo>
                <a:lnTo>
                  <a:pt x="5343804" y="3328416"/>
                </a:lnTo>
                <a:lnTo>
                  <a:pt x="5343804" y="3084576"/>
                </a:lnTo>
                <a:close/>
              </a:path>
              <a:path w="8655685" h="4450080">
                <a:moveTo>
                  <a:pt x="6369075" y="1962912"/>
                </a:moveTo>
                <a:lnTo>
                  <a:pt x="428625" y="1962912"/>
                </a:lnTo>
                <a:lnTo>
                  <a:pt x="428625" y="2206752"/>
                </a:lnTo>
                <a:lnTo>
                  <a:pt x="6369075" y="2206752"/>
                </a:lnTo>
                <a:lnTo>
                  <a:pt x="6369075" y="1962912"/>
                </a:lnTo>
                <a:close/>
              </a:path>
              <a:path w="8655685" h="4450080">
                <a:moveTo>
                  <a:pt x="7077621" y="3645408"/>
                </a:moveTo>
                <a:lnTo>
                  <a:pt x="428625" y="3645408"/>
                </a:lnTo>
                <a:lnTo>
                  <a:pt x="428625" y="3889248"/>
                </a:lnTo>
                <a:lnTo>
                  <a:pt x="7077621" y="3889248"/>
                </a:lnTo>
                <a:lnTo>
                  <a:pt x="7077621" y="3645408"/>
                </a:lnTo>
                <a:close/>
              </a:path>
              <a:path w="8655685" h="4450080">
                <a:moveTo>
                  <a:pt x="7285837" y="280416"/>
                </a:moveTo>
                <a:lnTo>
                  <a:pt x="428625" y="280416"/>
                </a:lnTo>
                <a:lnTo>
                  <a:pt x="428625" y="524256"/>
                </a:lnTo>
                <a:lnTo>
                  <a:pt x="7285837" y="524256"/>
                </a:lnTo>
                <a:lnTo>
                  <a:pt x="7285837" y="280416"/>
                </a:lnTo>
                <a:close/>
              </a:path>
              <a:path w="8655685" h="4450080">
                <a:moveTo>
                  <a:pt x="7302208" y="2523744"/>
                </a:moveTo>
                <a:lnTo>
                  <a:pt x="428625" y="2523744"/>
                </a:lnTo>
                <a:lnTo>
                  <a:pt x="428625" y="2767584"/>
                </a:lnTo>
                <a:lnTo>
                  <a:pt x="7302208" y="2767584"/>
                </a:lnTo>
                <a:lnTo>
                  <a:pt x="7302208" y="2523744"/>
                </a:lnTo>
                <a:close/>
              </a:path>
              <a:path w="8655685" h="4450080">
                <a:moveTo>
                  <a:pt x="7664450" y="841248"/>
                </a:moveTo>
                <a:lnTo>
                  <a:pt x="428625" y="841248"/>
                </a:lnTo>
                <a:lnTo>
                  <a:pt x="428625" y="1085088"/>
                </a:lnTo>
                <a:lnTo>
                  <a:pt x="7664450" y="1085088"/>
                </a:lnTo>
                <a:lnTo>
                  <a:pt x="7664450" y="841248"/>
                </a:lnTo>
                <a:close/>
              </a:path>
              <a:path w="8655685" h="4450080">
                <a:moveTo>
                  <a:pt x="8208937" y="1121664"/>
                </a:moveTo>
                <a:lnTo>
                  <a:pt x="0" y="1121664"/>
                </a:lnTo>
                <a:lnTo>
                  <a:pt x="0" y="1365504"/>
                </a:lnTo>
                <a:lnTo>
                  <a:pt x="8208937" y="1365504"/>
                </a:lnTo>
                <a:lnTo>
                  <a:pt x="8208937" y="1121664"/>
                </a:lnTo>
                <a:close/>
              </a:path>
              <a:path w="8655685" h="4450080">
                <a:moveTo>
                  <a:pt x="8226704" y="2243328"/>
                </a:moveTo>
                <a:lnTo>
                  <a:pt x="0" y="2243328"/>
                </a:lnTo>
                <a:lnTo>
                  <a:pt x="0" y="2487168"/>
                </a:lnTo>
                <a:lnTo>
                  <a:pt x="8226704" y="2487168"/>
                </a:lnTo>
                <a:lnTo>
                  <a:pt x="8226704" y="2243328"/>
                </a:lnTo>
                <a:close/>
              </a:path>
              <a:path w="8655685" h="4450080">
                <a:moveTo>
                  <a:pt x="8261312" y="0"/>
                </a:moveTo>
                <a:lnTo>
                  <a:pt x="0" y="0"/>
                </a:lnTo>
                <a:lnTo>
                  <a:pt x="0" y="243840"/>
                </a:lnTo>
                <a:lnTo>
                  <a:pt x="8261312" y="243840"/>
                </a:lnTo>
                <a:lnTo>
                  <a:pt x="8261312" y="0"/>
                </a:lnTo>
                <a:close/>
              </a:path>
              <a:path w="8655685" h="4450080">
                <a:moveTo>
                  <a:pt x="8278774" y="560832"/>
                </a:moveTo>
                <a:lnTo>
                  <a:pt x="0" y="560832"/>
                </a:lnTo>
                <a:lnTo>
                  <a:pt x="0" y="804672"/>
                </a:lnTo>
                <a:lnTo>
                  <a:pt x="8278774" y="804672"/>
                </a:lnTo>
                <a:lnTo>
                  <a:pt x="8278774" y="560832"/>
                </a:lnTo>
                <a:close/>
              </a:path>
              <a:path w="8655685" h="4450080">
                <a:moveTo>
                  <a:pt x="8297913" y="1682496"/>
                </a:moveTo>
                <a:lnTo>
                  <a:pt x="0" y="1682496"/>
                </a:lnTo>
                <a:lnTo>
                  <a:pt x="0" y="1926336"/>
                </a:lnTo>
                <a:lnTo>
                  <a:pt x="8297913" y="1926336"/>
                </a:lnTo>
                <a:lnTo>
                  <a:pt x="8297913" y="1682496"/>
                </a:lnTo>
                <a:close/>
              </a:path>
              <a:path w="8655685" h="4450080">
                <a:moveTo>
                  <a:pt x="8443735" y="2804160"/>
                </a:moveTo>
                <a:lnTo>
                  <a:pt x="0" y="2804160"/>
                </a:lnTo>
                <a:lnTo>
                  <a:pt x="0" y="3048000"/>
                </a:lnTo>
                <a:lnTo>
                  <a:pt x="8443735" y="3048000"/>
                </a:lnTo>
                <a:lnTo>
                  <a:pt x="8443735" y="2804160"/>
                </a:lnTo>
                <a:close/>
              </a:path>
              <a:path w="8655685" h="4450080">
                <a:moveTo>
                  <a:pt x="8505431" y="3364992"/>
                </a:moveTo>
                <a:lnTo>
                  <a:pt x="0" y="3364992"/>
                </a:lnTo>
                <a:lnTo>
                  <a:pt x="0" y="3608832"/>
                </a:lnTo>
                <a:lnTo>
                  <a:pt x="8505431" y="3608832"/>
                </a:lnTo>
                <a:lnTo>
                  <a:pt x="8505431" y="3364992"/>
                </a:lnTo>
                <a:close/>
              </a:path>
              <a:path w="8655685" h="4450080">
                <a:moveTo>
                  <a:pt x="8655113" y="3925824"/>
                </a:moveTo>
                <a:lnTo>
                  <a:pt x="0" y="3925824"/>
                </a:lnTo>
                <a:lnTo>
                  <a:pt x="0" y="4169664"/>
                </a:lnTo>
                <a:lnTo>
                  <a:pt x="8655113" y="4169664"/>
                </a:lnTo>
                <a:lnTo>
                  <a:pt x="8655113" y="3925824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600" y="528661"/>
            <a:ext cx="8665845" cy="451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325" marR="401320" indent="-42862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Inﬂuencer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Partnerships: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Collaborate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popular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inﬂuencers,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especially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food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 </a:t>
            </a:r>
            <a:r>
              <a:rPr dirty="0" sz="1600" spc="-38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beverage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niche,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promote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reach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wider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audience.</a:t>
            </a:r>
            <a:endParaRPr sz="1600">
              <a:latin typeface="Roboto"/>
              <a:cs typeface="Roboto"/>
            </a:endParaRPr>
          </a:p>
          <a:p>
            <a:pPr marL="441325" marR="378460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Social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Media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Campaigns: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Create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interactive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shareable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campaigns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platforms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like </a:t>
            </a:r>
            <a:r>
              <a:rPr dirty="0" sz="1600" spc="-38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Instagram,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Facebook,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4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Twitter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generate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buzz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around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374151"/>
                </a:solidFill>
                <a:latin typeface="Roboto"/>
                <a:cs typeface="Roboto"/>
              </a:rPr>
              <a:t>Agro's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products.</a:t>
            </a:r>
            <a:endParaRPr sz="1600">
              <a:latin typeface="Roboto"/>
              <a:cs typeface="Roboto"/>
            </a:endParaRPr>
          </a:p>
          <a:p>
            <a:pPr marL="441325" marR="446405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Online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Contests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Giveaways: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Organize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online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contests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giveaways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incentivize </a:t>
            </a:r>
            <a:r>
              <a:rPr dirty="0" sz="1600" spc="-38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customer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engagement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attract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new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customers.</a:t>
            </a:r>
            <a:endParaRPr sz="1600">
              <a:latin typeface="Roboto"/>
              <a:cs typeface="Roboto"/>
            </a:endParaRPr>
          </a:p>
          <a:p>
            <a:pPr marL="441325" marR="359410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Sampling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Campaigns: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Offer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product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samples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events,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supermarkets,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through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online </a:t>
            </a:r>
            <a:r>
              <a:rPr dirty="0" sz="1600" spc="-38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channels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allow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customers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experience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ﬁrsthand.</a:t>
            </a:r>
            <a:endParaRPr sz="1600">
              <a:latin typeface="Roboto"/>
              <a:cs typeface="Roboto"/>
            </a:endParaRPr>
          </a:p>
          <a:p>
            <a:pPr marL="441325" marR="430530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Digital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Advertising: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Utilize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targeted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digital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advertising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platforms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like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Google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Ads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 </a:t>
            </a:r>
            <a:r>
              <a:rPr dirty="0" sz="1600" spc="-38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social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media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reach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speciﬁc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demographics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increase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brand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awareness.</a:t>
            </a:r>
            <a:endParaRPr sz="1600">
              <a:latin typeface="Roboto"/>
              <a:cs typeface="Roboto"/>
            </a:endParaRPr>
          </a:p>
          <a:p>
            <a:pPr marL="441325" marR="213995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Strategic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Partnerships: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Collaborate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complementary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businesses,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such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restaurants, </a:t>
            </a:r>
            <a:r>
              <a:rPr dirty="0" sz="1600" spc="-38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cafes,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hotels,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5">
                <a:solidFill>
                  <a:srgbClr val="374151"/>
                </a:solidFill>
                <a:latin typeface="Roboto"/>
                <a:cs typeface="Roboto"/>
              </a:rPr>
              <a:t>cross-promote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Agro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products.</a:t>
            </a:r>
            <a:endParaRPr sz="1600">
              <a:latin typeface="Roboto"/>
              <a:cs typeface="Roboto"/>
            </a:endParaRPr>
          </a:p>
          <a:p>
            <a:pPr marL="441325" marR="153670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Events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Sponsorships: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Participate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food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beverage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expos,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sports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events,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music </a:t>
            </a:r>
            <a:r>
              <a:rPr dirty="0" sz="1600" spc="-38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festivals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increase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brand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visibility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connect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potential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customers.</a:t>
            </a:r>
            <a:endParaRPr sz="1600">
              <a:latin typeface="Roboto"/>
              <a:cs typeface="Roboto"/>
            </a:endParaRPr>
          </a:p>
          <a:p>
            <a:pPr marL="441325" marR="5080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Loyalty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Programs: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Implement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customer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loyalty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program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rewards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frequent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buyers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with </a:t>
            </a:r>
            <a:r>
              <a:rPr dirty="0" sz="1600" spc="-38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exclusive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offers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discounts.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0113" rIns="0" bIns="0" rtlCol="0" vert="horz">
            <a:spAutoFit/>
          </a:bodyPr>
          <a:lstStyle/>
          <a:p>
            <a:pPr marL="1351915" marR="5080" indent="-1249680">
              <a:lnSpc>
                <a:spcPct val="114999"/>
              </a:lnSpc>
              <a:spcBef>
                <a:spcPts val="100"/>
              </a:spcBef>
            </a:pPr>
            <a:r>
              <a:rPr dirty="0" sz="3000" spc="-25"/>
              <a:t>Part</a:t>
            </a:r>
            <a:r>
              <a:rPr dirty="0" sz="3000" spc="-10"/>
              <a:t> </a:t>
            </a:r>
            <a:r>
              <a:rPr dirty="0" sz="3000" spc="-5"/>
              <a:t>1:</a:t>
            </a:r>
            <a:r>
              <a:rPr dirty="0" sz="3000" spc="-10"/>
              <a:t> </a:t>
            </a:r>
            <a:r>
              <a:rPr dirty="0" sz="3000" spc="-15"/>
              <a:t>Brand</a:t>
            </a:r>
            <a:r>
              <a:rPr dirty="0" sz="3000" spc="-10"/>
              <a:t> </a:t>
            </a:r>
            <a:r>
              <a:rPr dirty="0" sz="3000" spc="-65"/>
              <a:t>study,</a:t>
            </a:r>
            <a:r>
              <a:rPr dirty="0" sz="3000" spc="-15"/>
              <a:t> </a:t>
            </a:r>
            <a:r>
              <a:rPr dirty="0" sz="3000" spc="-10"/>
              <a:t>Competitor </a:t>
            </a:r>
            <a:r>
              <a:rPr dirty="0" sz="3000" spc="-25"/>
              <a:t>Analysis</a:t>
            </a:r>
            <a:r>
              <a:rPr dirty="0" sz="3000" spc="-15"/>
              <a:t> </a:t>
            </a:r>
            <a:r>
              <a:rPr dirty="0" sz="3000"/>
              <a:t>&amp; </a:t>
            </a:r>
            <a:r>
              <a:rPr dirty="0" sz="3000" spc="-645"/>
              <a:t> </a:t>
            </a:r>
            <a:r>
              <a:rPr dirty="0" sz="3000" spc="-20"/>
              <a:t>Buyer’s/Audience’s</a:t>
            </a:r>
            <a:r>
              <a:rPr dirty="0" sz="3000" spc="-15"/>
              <a:t> Persona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750" y="177701"/>
            <a:ext cx="38366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980000"/>
                </a:solidFill>
                <a:latin typeface="Arial"/>
                <a:cs typeface="Arial"/>
              </a:rPr>
              <a:t>CONTENT</a:t>
            </a:r>
            <a:r>
              <a:rPr dirty="0" spc="-8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980000"/>
                </a:solidFill>
                <a:latin typeface="Arial"/>
                <a:cs typeface="Arial"/>
              </a:rPr>
              <a:t>CALENDAR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725" y="719274"/>
          <a:ext cx="8923655" cy="1365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/>
                <a:gridCol w="5299075"/>
                <a:gridCol w="275590"/>
                <a:gridCol w="398145"/>
                <a:gridCol w="132079"/>
              </a:tblGrid>
              <a:tr h="262127">
                <a:tc gridSpan="3">
                  <a:txBody>
                    <a:bodyPr/>
                    <a:lstStyle/>
                    <a:p>
                      <a:pPr>
                        <a:lnSpc>
                          <a:spcPts val="1855"/>
                        </a:lnSpc>
                      </a:pPr>
                      <a:r>
                        <a:rPr dirty="0" sz="1600" spc="3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content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calendar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is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tool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used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3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by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individuals,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teams,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or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organizations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plan,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organize,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and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041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schedule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their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content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creation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publishing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efforts.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It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serves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as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central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resource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that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outlines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B="0" marT="1016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04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what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content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will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be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created,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when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it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will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be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published,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where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it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will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be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shared.</a:t>
                      </a:r>
                      <a:r>
                        <a:rPr dirty="0" sz="16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Content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B="0" marT="1016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041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calendars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are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commonly</a:t>
                      </a:r>
                      <a:r>
                        <a:rPr dirty="0" sz="1600" spc="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used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in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various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ﬁelds,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including</a:t>
                      </a:r>
                      <a:r>
                        <a:rPr dirty="0" sz="1600" spc="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marketing,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social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media,</a:t>
                      </a:r>
                      <a:r>
                        <a:rPr dirty="0" sz="1600" spc="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blogging,</a:t>
                      </a:r>
                      <a:r>
                        <a:rPr dirty="0" sz="16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content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B="0" marT="1016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2128">
                <a:tc>
                  <a:txBody>
                    <a:bodyPr/>
                    <a:lstStyle/>
                    <a:p>
                      <a:pPr>
                        <a:lnSpc>
                          <a:spcPts val="1885"/>
                        </a:lnSpc>
                        <a:spcBef>
                          <a:spcPts val="80"/>
                        </a:spcBef>
                      </a:pP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creation,</a:t>
                      </a:r>
                      <a:r>
                        <a:rPr dirty="0" sz="16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dirty="0" sz="16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editorial</a:t>
                      </a:r>
                      <a:r>
                        <a:rPr dirty="0" sz="16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6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planning.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B="0" marT="1016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6F6F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5725" y="2311854"/>
            <a:ext cx="4082415" cy="243840"/>
          </a:xfrm>
          <a:custGeom>
            <a:avLst/>
            <a:gdLst/>
            <a:ahLst/>
            <a:cxnLst/>
            <a:rect l="l" t="t" r="r" b="b"/>
            <a:pathLst>
              <a:path w="4082415" h="243839">
                <a:moveTo>
                  <a:pt x="4081854" y="243839"/>
                </a:moveTo>
                <a:lnTo>
                  <a:pt x="0" y="243839"/>
                </a:lnTo>
                <a:lnTo>
                  <a:pt x="0" y="0"/>
                </a:lnTo>
                <a:lnTo>
                  <a:pt x="4081854" y="0"/>
                </a:lnTo>
                <a:lnTo>
                  <a:pt x="4081854" y="243839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" y="2782773"/>
            <a:ext cx="8785225" cy="1645920"/>
          </a:xfrm>
          <a:custGeom>
            <a:avLst/>
            <a:gdLst/>
            <a:ahLst/>
            <a:cxnLst/>
            <a:rect l="l" t="t" r="r" b="b"/>
            <a:pathLst>
              <a:path w="8785225" h="1645920">
                <a:moveTo>
                  <a:pt x="6174168" y="280416"/>
                </a:moveTo>
                <a:lnTo>
                  <a:pt x="428625" y="280416"/>
                </a:lnTo>
                <a:lnTo>
                  <a:pt x="428625" y="524256"/>
                </a:lnTo>
                <a:lnTo>
                  <a:pt x="6174168" y="524256"/>
                </a:lnTo>
                <a:lnTo>
                  <a:pt x="6174168" y="280416"/>
                </a:lnTo>
                <a:close/>
              </a:path>
              <a:path w="8785225" h="1645920">
                <a:moveTo>
                  <a:pt x="6702679" y="841248"/>
                </a:moveTo>
                <a:lnTo>
                  <a:pt x="428625" y="841248"/>
                </a:lnTo>
                <a:lnTo>
                  <a:pt x="428625" y="1085088"/>
                </a:lnTo>
                <a:lnTo>
                  <a:pt x="6702679" y="1085088"/>
                </a:lnTo>
                <a:lnTo>
                  <a:pt x="6702679" y="841248"/>
                </a:lnTo>
                <a:close/>
              </a:path>
              <a:path w="8785225" h="1645920">
                <a:moveTo>
                  <a:pt x="7478077" y="1402080"/>
                </a:moveTo>
                <a:lnTo>
                  <a:pt x="428625" y="1402080"/>
                </a:lnTo>
                <a:lnTo>
                  <a:pt x="428625" y="1645920"/>
                </a:lnTo>
                <a:lnTo>
                  <a:pt x="7478077" y="1645920"/>
                </a:lnTo>
                <a:lnTo>
                  <a:pt x="7478077" y="1402080"/>
                </a:lnTo>
                <a:close/>
              </a:path>
              <a:path w="8785225" h="1645920">
                <a:moveTo>
                  <a:pt x="8274113" y="0"/>
                </a:moveTo>
                <a:lnTo>
                  <a:pt x="0" y="0"/>
                </a:lnTo>
                <a:lnTo>
                  <a:pt x="0" y="243840"/>
                </a:lnTo>
                <a:lnTo>
                  <a:pt x="8274113" y="243840"/>
                </a:lnTo>
                <a:lnTo>
                  <a:pt x="8274113" y="0"/>
                </a:lnTo>
                <a:close/>
              </a:path>
              <a:path w="8785225" h="1645920">
                <a:moveTo>
                  <a:pt x="8630818" y="560832"/>
                </a:moveTo>
                <a:lnTo>
                  <a:pt x="0" y="560832"/>
                </a:lnTo>
                <a:lnTo>
                  <a:pt x="0" y="804672"/>
                </a:lnTo>
                <a:lnTo>
                  <a:pt x="8630818" y="804672"/>
                </a:lnTo>
                <a:lnTo>
                  <a:pt x="8630818" y="560832"/>
                </a:lnTo>
                <a:close/>
              </a:path>
              <a:path w="8785225" h="1645920">
                <a:moveTo>
                  <a:pt x="8784666" y="1121664"/>
                </a:moveTo>
                <a:lnTo>
                  <a:pt x="0" y="1121664"/>
                </a:lnTo>
                <a:lnTo>
                  <a:pt x="0" y="1365504"/>
                </a:lnTo>
                <a:lnTo>
                  <a:pt x="8784666" y="1365504"/>
                </a:lnTo>
                <a:lnTo>
                  <a:pt x="8784666" y="1121664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025" y="2291026"/>
            <a:ext cx="8822690" cy="2142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main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purposes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a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calendar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are:</a:t>
            </a:r>
            <a:endParaRPr sz="1600">
              <a:latin typeface="Roboto"/>
              <a:cs typeface="Roboto"/>
            </a:endParaRPr>
          </a:p>
          <a:p>
            <a:pPr marL="469900" marR="510540" indent="-428625">
              <a:lnSpc>
                <a:spcPct val="114999"/>
              </a:lnSpc>
              <a:spcBef>
                <a:spcPts val="150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Organization: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helps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keep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creators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marketers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track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5">
                <a:solidFill>
                  <a:srgbClr val="374151"/>
                </a:solidFill>
                <a:latin typeface="Roboto"/>
                <a:cs typeface="Roboto"/>
              </a:rPr>
              <a:t>by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providing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clear </a:t>
            </a:r>
            <a:r>
              <a:rPr dirty="0" sz="1600" spc="-38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overview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upcoming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content,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deadlines,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important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events.</a:t>
            </a:r>
            <a:endParaRPr sz="1600">
              <a:latin typeface="Roboto"/>
              <a:cs typeface="Roboto"/>
            </a:endParaRPr>
          </a:p>
          <a:p>
            <a:pPr marL="469900" marR="160020" indent="-428625">
              <a:lnSpc>
                <a:spcPct val="114999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Consistency: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40">
                <a:solidFill>
                  <a:srgbClr val="374151"/>
                </a:solidFill>
                <a:latin typeface="Roboto"/>
                <a:cs typeface="Roboto"/>
              </a:rPr>
              <a:t>By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scheduling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advance,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enables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creators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maintain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consistent </a:t>
            </a:r>
            <a:r>
              <a:rPr dirty="0" sz="1600" spc="-38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publishing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schedule,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which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help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engage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retain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their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audience.</a:t>
            </a:r>
            <a:endParaRPr sz="1600">
              <a:latin typeface="Roboto"/>
              <a:cs typeface="Roboto"/>
            </a:endParaRPr>
          </a:p>
          <a:p>
            <a:pPr marL="469900" marR="5080" indent="-428625">
              <a:lnSpc>
                <a:spcPct val="114999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Collaboration: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calendars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often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used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collaborative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environments,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allowing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team </a:t>
            </a:r>
            <a:r>
              <a:rPr dirty="0" sz="1600" spc="-38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members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coordinate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their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efforts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ensure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everyone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same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page.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" y="85725"/>
            <a:ext cx="8458835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 marL="427990" indent="-427990">
              <a:lnSpc>
                <a:spcPts val="1855"/>
              </a:lnSpc>
              <a:buFont typeface="MS PGothic"/>
              <a:buChar char="➢"/>
              <a:tabLst>
                <a:tab pos="427990" algn="l"/>
                <a:tab pos="428625" algn="l"/>
              </a:tabLst>
            </a:pP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Eﬃciency: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calendar,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creators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plan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themes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advance,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allocate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925" y="366140"/>
            <a:ext cx="4704715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resources,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optimize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creation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workﬂows.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" y="646556"/>
            <a:ext cx="8676640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 marL="427990" indent="-427990">
              <a:lnSpc>
                <a:spcPts val="1855"/>
              </a:lnSpc>
              <a:buFont typeface="MS PGothic"/>
              <a:buChar char="➢"/>
              <a:tabLst>
                <a:tab pos="427990" algn="l"/>
                <a:tab pos="428625" algn="l"/>
              </a:tabLst>
            </a:pP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Strategy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Goals: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calendars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valuable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for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aligning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creation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overall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925" y="926972"/>
            <a:ext cx="8510270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marketing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strategies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goals.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Creators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plan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supports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speciﬁc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campaigns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925" y="1207388"/>
            <a:ext cx="915669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initiati</a:t>
            </a:r>
            <a:r>
              <a:rPr dirty="0" sz="1600" spc="-40">
                <a:solidFill>
                  <a:srgbClr val="374151"/>
                </a:solidFill>
                <a:latin typeface="Roboto"/>
                <a:cs typeface="Roboto"/>
              </a:rPr>
              <a:t>v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es.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25" y="1678304"/>
            <a:ext cx="8013065" cy="243840"/>
          </a:xfrm>
          <a:custGeom>
            <a:avLst/>
            <a:gdLst/>
            <a:ahLst/>
            <a:cxnLst/>
            <a:rect l="l" t="t" r="r" b="b"/>
            <a:pathLst>
              <a:path w="8013065" h="243839">
                <a:moveTo>
                  <a:pt x="8012732" y="243839"/>
                </a:moveTo>
                <a:lnTo>
                  <a:pt x="0" y="243839"/>
                </a:lnTo>
                <a:lnTo>
                  <a:pt x="0" y="0"/>
                </a:lnTo>
                <a:lnTo>
                  <a:pt x="8012732" y="0"/>
                </a:lnTo>
                <a:lnTo>
                  <a:pt x="8012732" y="243839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1617" y="2149220"/>
            <a:ext cx="8644255" cy="2767965"/>
          </a:xfrm>
          <a:custGeom>
            <a:avLst/>
            <a:gdLst/>
            <a:ahLst/>
            <a:cxnLst/>
            <a:rect l="l" t="t" r="r" b="b"/>
            <a:pathLst>
              <a:path w="8644255" h="2767965">
                <a:moveTo>
                  <a:pt x="1427657" y="1682496"/>
                </a:moveTo>
                <a:lnTo>
                  <a:pt x="351307" y="1682496"/>
                </a:lnTo>
                <a:lnTo>
                  <a:pt x="351307" y="1926336"/>
                </a:lnTo>
                <a:lnTo>
                  <a:pt x="1427657" y="1926336"/>
                </a:lnTo>
                <a:lnTo>
                  <a:pt x="1427657" y="1682496"/>
                </a:lnTo>
                <a:close/>
              </a:path>
              <a:path w="8644255" h="2767965">
                <a:moveTo>
                  <a:pt x="1698269" y="2243328"/>
                </a:moveTo>
                <a:lnTo>
                  <a:pt x="351307" y="2243328"/>
                </a:lnTo>
                <a:lnTo>
                  <a:pt x="351307" y="2487168"/>
                </a:lnTo>
                <a:lnTo>
                  <a:pt x="1698269" y="2487168"/>
                </a:lnTo>
                <a:lnTo>
                  <a:pt x="1698269" y="2243328"/>
                </a:lnTo>
                <a:close/>
              </a:path>
              <a:path w="8644255" h="2767965">
                <a:moveTo>
                  <a:pt x="3336467" y="1121664"/>
                </a:moveTo>
                <a:lnTo>
                  <a:pt x="351307" y="1121664"/>
                </a:lnTo>
                <a:lnTo>
                  <a:pt x="351307" y="1365504"/>
                </a:lnTo>
                <a:lnTo>
                  <a:pt x="3336467" y="1365504"/>
                </a:lnTo>
                <a:lnTo>
                  <a:pt x="3336467" y="1121664"/>
                </a:lnTo>
                <a:close/>
              </a:path>
              <a:path w="8644255" h="2767965">
                <a:moveTo>
                  <a:pt x="4959477" y="0"/>
                </a:moveTo>
                <a:lnTo>
                  <a:pt x="0" y="0"/>
                </a:lnTo>
                <a:lnTo>
                  <a:pt x="0" y="243840"/>
                </a:lnTo>
                <a:lnTo>
                  <a:pt x="4959477" y="243840"/>
                </a:lnTo>
                <a:lnTo>
                  <a:pt x="4959477" y="0"/>
                </a:lnTo>
                <a:close/>
              </a:path>
              <a:path w="8644255" h="2767965">
                <a:moveTo>
                  <a:pt x="7145134" y="560832"/>
                </a:moveTo>
                <a:lnTo>
                  <a:pt x="0" y="560832"/>
                </a:lnTo>
                <a:lnTo>
                  <a:pt x="0" y="804672"/>
                </a:lnTo>
                <a:lnTo>
                  <a:pt x="7145134" y="804672"/>
                </a:lnTo>
                <a:lnTo>
                  <a:pt x="7145134" y="560832"/>
                </a:lnTo>
                <a:close/>
              </a:path>
              <a:path w="8644255" h="2767965">
                <a:moveTo>
                  <a:pt x="7259701" y="280416"/>
                </a:moveTo>
                <a:lnTo>
                  <a:pt x="0" y="280416"/>
                </a:lnTo>
                <a:lnTo>
                  <a:pt x="0" y="524256"/>
                </a:lnTo>
                <a:lnTo>
                  <a:pt x="7259701" y="524256"/>
                </a:lnTo>
                <a:lnTo>
                  <a:pt x="7259701" y="280416"/>
                </a:lnTo>
                <a:close/>
              </a:path>
              <a:path w="8644255" h="2767965">
                <a:moveTo>
                  <a:pt x="8138160" y="1962912"/>
                </a:moveTo>
                <a:lnTo>
                  <a:pt x="0" y="1962912"/>
                </a:lnTo>
                <a:lnTo>
                  <a:pt x="0" y="2206752"/>
                </a:lnTo>
                <a:lnTo>
                  <a:pt x="8138160" y="2206752"/>
                </a:lnTo>
                <a:lnTo>
                  <a:pt x="8138160" y="1962912"/>
                </a:lnTo>
                <a:close/>
              </a:path>
              <a:path w="8644255" h="2767965">
                <a:moveTo>
                  <a:pt x="8525319" y="2523744"/>
                </a:moveTo>
                <a:lnTo>
                  <a:pt x="0" y="2523744"/>
                </a:lnTo>
                <a:lnTo>
                  <a:pt x="0" y="2767596"/>
                </a:lnTo>
                <a:lnTo>
                  <a:pt x="8525319" y="2767596"/>
                </a:lnTo>
                <a:lnTo>
                  <a:pt x="8525319" y="2523744"/>
                </a:lnTo>
                <a:close/>
              </a:path>
              <a:path w="8644255" h="2767965">
                <a:moveTo>
                  <a:pt x="8538324" y="841248"/>
                </a:moveTo>
                <a:lnTo>
                  <a:pt x="0" y="841248"/>
                </a:lnTo>
                <a:lnTo>
                  <a:pt x="0" y="1085088"/>
                </a:lnTo>
                <a:lnTo>
                  <a:pt x="8538324" y="1085088"/>
                </a:lnTo>
                <a:lnTo>
                  <a:pt x="8538324" y="841248"/>
                </a:lnTo>
                <a:close/>
              </a:path>
              <a:path w="8644255" h="2767965">
                <a:moveTo>
                  <a:pt x="8643861" y="1402080"/>
                </a:moveTo>
                <a:lnTo>
                  <a:pt x="0" y="1402080"/>
                </a:lnTo>
                <a:lnTo>
                  <a:pt x="0" y="1645920"/>
                </a:lnTo>
                <a:lnTo>
                  <a:pt x="8643861" y="1645920"/>
                </a:lnTo>
                <a:lnTo>
                  <a:pt x="8643861" y="140208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025" y="1657476"/>
            <a:ext cx="8762365" cy="326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5">
                <a:solidFill>
                  <a:srgbClr val="374151"/>
                </a:solidFill>
                <a:latin typeface="Roboto"/>
                <a:cs typeface="Roboto"/>
              </a:rPr>
              <a:t>Typically,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calendar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includes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following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information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for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each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piece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content: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Title/Topic:</a:t>
            </a:r>
            <a:r>
              <a:rPr dirty="0" sz="1600" spc="-4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main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subject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title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content.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 spc="-3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Type: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Whether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374151"/>
                </a:solidFill>
                <a:latin typeface="Roboto"/>
                <a:cs typeface="Roboto"/>
              </a:rPr>
              <a:t>it's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blog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post,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social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media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post,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video,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podcast,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etc.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Publish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Date/Time:</a:t>
            </a:r>
            <a:r>
              <a:rPr dirty="0" sz="1600" spc="-3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scheduled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date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time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for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publishing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content.</a:t>
            </a:r>
            <a:endParaRPr sz="1600">
              <a:latin typeface="Roboto"/>
              <a:cs typeface="Roboto"/>
            </a:endParaRPr>
          </a:p>
          <a:p>
            <a:pPr marL="469900" marR="114300" indent="-35179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Distribution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Channels: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Where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will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be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shared,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such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 website,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social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media </a:t>
            </a:r>
            <a:r>
              <a:rPr dirty="0" sz="1600" spc="-38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platforms, email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newsletters,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etc.</a:t>
            </a:r>
            <a:endParaRPr sz="1600">
              <a:latin typeface="Roboto"/>
              <a:cs typeface="Roboto"/>
            </a:endParaRPr>
          </a:p>
          <a:p>
            <a:pPr marL="469900" marR="5080" indent="-35179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Assigned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Team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Members: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individuals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responsible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for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creating,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reviewing,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publishing </a:t>
            </a:r>
            <a:r>
              <a:rPr dirty="0" sz="1600" spc="-38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content.</a:t>
            </a:r>
            <a:endParaRPr sz="1600">
              <a:latin typeface="Roboto"/>
              <a:cs typeface="Roboto"/>
            </a:endParaRPr>
          </a:p>
          <a:p>
            <a:pPr marL="469900" marR="509270" indent="-35179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Keywords/Tags: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Relevant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keywords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tags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for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search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engine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optimization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content </a:t>
            </a:r>
            <a:r>
              <a:rPr dirty="0" sz="1600" spc="-38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categorization.</a:t>
            </a:r>
            <a:endParaRPr sz="1600">
              <a:latin typeface="Roboto"/>
              <a:cs typeface="Roboto"/>
            </a:endParaRPr>
          </a:p>
          <a:p>
            <a:pPr marL="469900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Status: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current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stage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content's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creation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(e.g.,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progress,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completed,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published).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65913"/>
            <a:ext cx="4719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45" b="1">
                <a:solidFill>
                  <a:srgbClr val="943734"/>
                </a:solidFill>
                <a:latin typeface="Cambria"/>
                <a:cs typeface="Cambria"/>
              </a:rPr>
              <a:t>CONTENT</a:t>
            </a:r>
            <a:r>
              <a:rPr dirty="0" sz="1400" spc="30" b="1">
                <a:solidFill>
                  <a:srgbClr val="943734"/>
                </a:solidFill>
                <a:latin typeface="Cambria"/>
                <a:cs typeface="Cambria"/>
              </a:rPr>
              <a:t> </a:t>
            </a:r>
            <a:r>
              <a:rPr dirty="0" sz="1400" spc="120" b="1">
                <a:solidFill>
                  <a:srgbClr val="943734"/>
                </a:solidFill>
                <a:latin typeface="Cambria"/>
                <a:cs typeface="Cambria"/>
              </a:rPr>
              <a:t>CALENDAR</a:t>
            </a:r>
            <a:r>
              <a:rPr dirty="0" sz="1400" spc="390" b="1">
                <a:solidFill>
                  <a:srgbClr val="943734"/>
                </a:solidFill>
                <a:latin typeface="Cambria"/>
                <a:cs typeface="Cambria"/>
              </a:rPr>
              <a:t> </a:t>
            </a:r>
            <a:r>
              <a:rPr dirty="0" sz="1400" spc="175" b="1">
                <a:solidFill>
                  <a:srgbClr val="943734"/>
                </a:solidFill>
                <a:latin typeface="Cambria"/>
                <a:cs typeface="Cambria"/>
              </a:rPr>
              <a:t>OF</a:t>
            </a:r>
            <a:r>
              <a:rPr dirty="0" sz="1400" spc="385" b="1">
                <a:solidFill>
                  <a:srgbClr val="943734"/>
                </a:solidFill>
                <a:latin typeface="Cambria"/>
                <a:cs typeface="Cambria"/>
              </a:rPr>
              <a:t> </a:t>
            </a:r>
            <a:r>
              <a:rPr dirty="0" sz="1400" spc="70" b="1">
                <a:solidFill>
                  <a:srgbClr val="943734"/>
                </a:solidFill>
                <a:latin typeface="Cambria"/>
                <a:cs typeface="Cambria"/>
              </a:rPr>
              <a:t>PARLE</a:t>
            </a:r>
            <a:r>
              <a:rPr dirty="0" sz="1400" spc="40" b="1">
                <a:solidFill>
                  <a:srgbClr val="943734"/>
                </a:solidFill>
                <a:latin typeface="Cambria"/>
                <a:cs typeface="Cambria"/>
              </a:rPr>
              <a:t> </a:t>
            </a:r>
            <a:r>
              <a:rPr dirty="0" sz="1400" spc="145" b="1">
                <a:solidFill>
                  <a:srgbClr val="943734"/>
                </a:solidFill>
                <a:latin typeface="Cambria"/>
                <a:cs typeface="Cambria"/>
              </a:rPr>
              <a:t>AGRO</a:t>
            </a:r>
            <a:r>
              <a:rPr dirty="0" sz="1400" spc="35" b="1">
                <a:solidFill>
                  <a:srgbClr val="943734"/>
                </a:solidFill>
                <a:latin typeface="Cambria"/>
                <a:cs typeface="Cambria"/>
              </a:rPr>
              <a:t> </a:t>
            </a:r>
            <a:r>
              <a:rPr dirty="0" sz="1400" spc="55" b="1">
                <a:solidFill>
                  <a:srgbClr val="943734"/>
                </a:solidFill>
                <a:latin typeface="Cambria"/>
                <a:cs typeface="Cambria"/>
              </a:rPr>
              <a:t>JULY</a:t>
            </a:r>
            <a:r>
              <a:rPr dirty="0" sz="1400" spc="40" b="1">
                <a:solidFill>
                  <a:srgbClr val="943734"/>
                </a:solidFill>
                <a:latin typeface="Cambria"/>
                <a:cs typeface="Cambria"/>
              </a:rPr>
              <a:t> </a:t>
            </a:r>
            <a:r>
              <a:rPr dirty="0" sz="1400" spc="-65" b="1">
                <a:solidFill>
                  <a:srgbClr val="943734"/>
                </a:solidFill>
                <a:latin typeface="Cambria"/>
                <a:cs typeface="Cambria"/>
              </a:rPr>
              <a:t>2023</a:t>
            </a:r>
            <a:r>
              <a:rPr dirty="0" sz="1400" spc="35" b="1">
                <a:solidFill>
                  <a:srgbClr val="943734"/>
                </a:solidFill>
                <a:latin typeface="Cambria"/>
                <a:cs typeface="Cambria"/>
              </a:rPr>
              <a:t> </a:t>
            </a:r>
            <a:r>
              <a:rPr dirty="0" sz="1400" spc="55" b="1">
                <a:solidFill>
                  <a:srgbClr val="943734"/>
                </a:solidFill>
                <a:latin typeface="Cambria"/>
                <a:cs typeface="Cambria"/>
              </a:rPr>
              <a:t>:-</a:t>
            </a:r>
            <a:endParaRPr sz="14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3525" y="358387"/>
          <a:ext cx="7115809" cy="478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80"/>
                <a:gridCol w="1004569"/>
                <a:gridCol w="1009650"/>
                <a:gridCol w="1007110"/>
                <a:gridCol w="1002664"/>
                <a:gridCol w="1034414"/>
                <a:gridCol w="1038225"/>
              </a:tblGrid>
              <a:tr h="756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504D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C0504D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C0504D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C0504D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C0504D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C0504D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01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L="110489" marR="59055" indent="156210">
                        <a:lnSpc>
                          <a:spcPct val="102299"/>
                        </a:lnSpc>
                      </a:pPr>
                      <a:r>
                        <a:rPr dirty="0" sz="1100" spc="-70" b="1">
                          <a:latin typeface="Cambria"/>
                          <a:cs typeface="Cambria"/>
                        </a:rPr>
                        <a:t>W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or</a:t>
                      </a:r>
                      <a:r>
                        <a:rPr dirty="0" sz="1100" spc="-20" b="1">
                          <a:latin typeface="Cambria"/>
                          <a:cs typeface="Cambria"/>
                        </a:rPr>
                        <a:t>k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on  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the</a:t>
                      </a:r>
                      <a:r>
                        <a:rPr dirty="0" sz="1100" spc="-3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20" b="1">
                          <a:latin typeface="Cambria"/>
                          <a:cs typeface="Cambria"/>
                        </a:rPr>
                        <a:t>over</a:t>
                      </a:r>
                      <a:r>
                        <a:rPr dirty="0" sz="1100" spc="-3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10" b="1">
                          <a:latin typeface="Cambria"/>
                          <a:cs typeface="Cambria"/>
                        </a:rPr>
                        <a:t>view </a:t>
                      </a:r>
                      <a:r>
                        <a:rPr dirty="0" sz="1100" spc="-229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10" b="1">
                          <a:latin typeface="Cambria"/>
                          <a:cs typeface="Cambria"/>
                        </a:rPr>
                        <a:t>&amp;skeleton.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C0504D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02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C0504D"/>
                      </a:solidFill>
                      <a:prstDash val="solid"/>
                    </a:lnR>
                    <a:lnT w="38100">
                      <a:solidFill>
                        <a:srgbClr val="C0504D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</a:tr>
              <a:tr h="498074"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03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C0504D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04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05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06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07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08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09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C0504D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</a:tr>
              <a:tr h="757624"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10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L="180975" marR="59055" indent="59055">
                        <a:lnSpc>
                          <a:spcPct val="102299"/>
                        </a:lnSpc>
                      </a:pPr>
                      <a:r>
                        <a:rPr dirty="0" sz="1100" spc="-70" b="1">
                          <a:latin typeface="Cambria"/>
                          <a:cs typeface="Cambria"/>
                        </a:rPr>
                        <a:t>W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or</a:t>
                      </a:r>
                      <a:r>
                        <a:rPr dirty="0" sz="1100" spc="-20" b="1">
                          <a:latin typeface="Cambria"/>
                          <a:cs typeface="Cambria"/>
                        </a:rPr>
                        <a:t>k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on  th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10" b="1"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on</a:t>
                      </a:r>
                      <a:r>
                        <a:rPr dirty="0" sz="1100" spc="-15" b="1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en</a:t>
                      </a:r>
                      <a:r>
                        <a:rPr dirty="0" sz="1100" spc="10" b="1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C0504D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11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12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13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14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15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L="173990" marR="59055" indent="359410">
                        <a:lnSpc>
                          <a:spcPct val="102299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Star</a:t>
                      </a:r>
                      <a:r>
                        <a:rPr dirty="0" sz="1100" spc="-10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100" spc="-5">
                          <a:latin typeface="Cambria"/>
                          <a:cs typeface="Cambria"/>
                        </a:rPr>
                        <a:t>ed  </a:t>
                      </a:r>
                      <a:r>
                        <a:rPr dirty="0" sz="1100" spc="-15"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100" spc="-25">
                          <a:latin typeface="Cambria"/>
                          <a:cs typeface="Cambria"/>
                        </a:rPr>
                        <a:t>x</a:t>
                      </a:r>
                      <a:r>
                        <a:rPr dirty="0" sz="1100" spc="-5">
                          <a:latin typeface="Cambria"/>
                          <a:cs typeface="Cambria"/>
                        </a:rPr>
                        <a:t>ecutin</a:t>
                      </a:r>
                      <a:r>
                        <a:rPr dirty="0" sz="1100">
                          <a:latin typeface="Cambria"/>
                          <a:cs typeface="Cambria"/>
                        </a:rPr>
                        <a:t>g</a:t>
                      </a:r>
                      <a:r>
                        <a:rPr dirty="0" sz="1100" spc="-5">
                          <a:latin typeface="Cambria"/>
                          <a:cs typeface="Cambria"/>
                        </a:rPr>
                        <a:t> the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R="5841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planning.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16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C0504D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</a:tr>
              <a:tr h="498074"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17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C0504D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18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19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20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21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22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23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C0504D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</a:tr>
              <a:tr h="947049"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24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L="133985" marR="59055" indent="150495">
                        <a:lnSpc>
                          <a:spcPct val="102299"/>
                        </a:lnSpc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Don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with  </a:t>
                      </a:r>
                      <a:r>
                        <a:rPr dirty="0" sz="1100" spc="-10" b="1">
                          <a:latin typeface="Cambria"/>
                          <a:cs typeface="Cambria"/>
                        </a:rPr>
                        <a:t>c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on</a:t>
                      </a:r>
                      <a:r>
                        <a:rPr dirty="0" sz="1100" spc="-15" b="1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ent&amp;seo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R="5841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project.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C0504D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25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Email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&amp;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R="5841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posts.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26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27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L="198120" marR="58419" indent="-68580">
                        <a:lnSpc>
                          <a:spcPct val="102299"/>
                        </a:lnSpc>
                      </a:pPr>
                      <a:r>
                        <a:rPr dirty="0" sz="1100" spc="5" b="1"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ocia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l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media  &amp;hi</a:t>
                      </a:r>
                      <a:r>
                        <a:rPr dirty="0" sz="1100" spc="-10" b="1">
                          <a:latin typeface="Cambria"/>
                          <a:cs typeface="Cambria"/>
                        </a:rPr>
                        <a:t>g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hli</a:t>
                      </a:r>
                      <a:r>
                        <a:rPr dirty="0" sz="1100" spc="-10" b="1">
                          <a:latin typeface="Cambria"/>
                          <a:cs typeface="Cambria"/>
                        </a:rPr>
                        <a:t>g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hts  </a:t>
                      </a:r>
                      <a:r>
                        <a:rPr dirty="0" sz="1100" spc="-10" b="1">
                          <a:latin typeface="Cambria"/>
                          <a:cs typeface="Cambria"/>
                        </a:rPr>
                        <a:t>&amp;stories</a:t>
                      </a:r>
                      <a:r>
                        <a:rPr dirty="0" sz="1100" spc="-10">
                          <a:latin typeface="Cambria"/>
                          <a:cs typeface="Cambria"/>
                        </a:rPr>
                        <a:t>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28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29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L="89535" marR="59055" indent="68580">
                        <a:lnSpc>
                          <a:spcPct val="102299"/>
                        </a:lnSpc>
                      </a:pPr>
                      <a:r>
                        <a:rPr dirty="0" sz="1100" spc="-15" b="1">
                          <a:latin typeface="Cambria"/>
                          <a:cs typeface="Cambria"/>
                        </a:rPr>
                        <a:t>A</a:t>
                      </a:r>
                      <a:r>
                        <a:rPr dirty="0" sz="1100" spc="-30" b="1">
                          <a:latin typeface="Cambria"/>
                          <a:cs typeface="Cambria"/>
                        </a:rPr>
                        <a:t>d</a:t>
                      </a:r>
                      <a:r>
                        <a:rPr dirty="0" sz="1100" spc="-35" b="1">
                          <a:latin typeface="Cambria"/>
                          <a:cs typeface="Cambria"/>
                        </a:rPr>
                        <a:t>v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ertiseme  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nts</a:t>
                      </a:r>
                      <a:r>
                        <a:rPr dirty="0" sz="1100" spc="-5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&amp;</a:t>
                      </a:r>
                      <a:r>
                        <a:rPr dirty="0" sz="1100" spc="-50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quizzes.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mbria"/>
                          <a:cs typeface="Cambria"/>
                        </a:rPr>
                        <a:t>30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r" marL="274320" marR="59055" indent="-1905">
                        <a:lnSpc>
                          <a:spcPct val="102299"/>
                        </a:lnSpc>
                      </a:pPr>
                      <a:r>
                        <a:rPr dirty="0" sz="1100" spc="-30" b="1">
                          <a:latin typeface="Cambria"/>
                          <a:cs typeface="Cambria"/>
                        </a:rPr>
                        <a:t>P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odcast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&amp;  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Mar</a:t>
                      </a:r>
                      <a:r>
                        <a:rPr dirty="0" sz="1100" spc="-20" b="1">
                          <a:latin typeface="Cambria"/>
                          <a:cs typeface="Cambria"/>
                        </a:rPr>
                        <a:t>k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etin</a:t>
                      </a:r>
                      <a:r>
                        <a:rPr dirty="0" sz="1100" spc="10" b="1">
                          <a:latin typeface="Cambria"/>
                          <a:cs typeface="Cambria"/>
                        </a:rPr>
                        <a:t>g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C0504D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</a:tr>
              <a:tr h="947049">
                <a:tc>
                  <a:txBody>
                    <a:bodyPr/>
                    <a:lstStyle/>
                    <a:p>
                      <a:pPr algn="r" marR="59055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31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algn="just" marL="203835" marR="58419" indent="47625">
                        <a:lnSpc>
                          <a:spcPct val="102299"/>
                        </a:lnSpc>
                      </a:pPr>
                      <a:r>
                        <a:rPr dirty="0" sz="1100" spc="-5" b="1">
                          <a:latin typeface="Cambria"/>
                          <a:cs typeface="Cambria"/>
                        </a:rPr>
                        <a:t>Fina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l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stage  &amp;su</a:t>
                      </a:r>
                      <a:r>
                        <a:rPr dirty="0" sz="1100" spc="-10" b="1">
                          <a:latin typeface="Cambria"/>
                          <a:cs typeface="Cambria"/>
                        </a:rPr>
                        <a:t>cc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es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of  th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e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 p</a:t>
                      </a:r>
                      <a:r>
                        <a:rPr dirty="0" sz="1100" spc="-20" b="1"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1100" spc="-5" b="1">
                          <a:latin typeface="Cambria"/>
                          <a:cs typeface="Cambria"/>
                        </a:rPr>
                        <a:t>ojec</a:t>
                      </a:r>
                      <a:r>
                        <a:rPr dirty="0" sz="1100" spc="15" b="1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1100" b="1">
                          <a:latin typeface="Cambria"/>
                          <a:cs typeface="Cambria"/>
                        </a:rPr>
                        <a:t>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C0504D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EA7A6"/>
                    </a:solidFill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dirty="0" sz="1200" spc="-45" b="1">
                          <a:latin typeface="Trebuchet MS"/>
                          <a:cs typeface="Trebuchet MS"/>
                        </a:rPr>
                        <a:t>MONDAY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C0504D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C0504D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1200" spc="-80" b="1">
                          <a:latin typeface="Trebuchet MS"/>
                          <a:cs typeface="Trebuchet MS"/>
                        </a:rPr>
                        <a:t>TUESDAY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C0504D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dirty="0" sz="1200" spc="-50" b="1">
                          <a:latin typeface="Trebuchet MS"/>
                          <a:cs typeface="Trebuchet MS"/>
                        </a:rPr>
                        <a:t>WEDNESDAY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C0504D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dirty="0" sz="1200" spc="-80" b="1">
                          <a:latin typeface="Trebuchet MS"/>
                          <a:cs typeface="Trebuchet MS"/>
                        </a:rPr>
                        <a:t>THURSDAY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C0504D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dirty="0" sz="1200" spc="-95" b="1">
                          <a:latin typeface="Trebuchet MS"/>
                          <a:cs typeface="Trebuchet MS"/>
                        </a:rPr>
                        <a:t>FRIDAY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C0504D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dirty="0" sz="1200" spc="-85" b="1">
                          <a:latin typeface="Trebuchet MS"/>
                          <a:cs typeface="Trebuchet MS"/>
                        </a:rPr>
                        <a:t>SATURDAY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C0504D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dirty="0" sz="1200" spc="-60" b="1">
                          <a:latin typeface="Trebuchet MS"/>
                          <a:cs typeface="Trebuchet MS"/>
                        </a:rPr>
                        <a:t>SUNDAY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3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C0504D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C0504D"/>
                      </a:solidFill>
                      <a:prstDash val="solid"/>
                    </a:lnB>
                    <a:solidFill>
                      <a:srgbClr val="FDF4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540" marR="5080" indent="3175">
              <a:lnSpc>
                <a:spcPct val="114999"/>
              </a:lnSpc>
              <a:spcBef>
                <a:spcPts val="100"/>
              </a:spcBef>
            </a:pPr>
            <a:r>
              <a:rPr dirty="0" spc="-20"/>
              <a:t>Part</a:t>
            </a:r>
            <a:r>
              <a:rPr dirty="0" spc="-10"/>
              <a:t> </a:t>
            </a:r>
            <a:r>
              <a:rPr dirty="0" spc="-5"/>
              <a:t>4: </a:t>
            </a:r>
            <a:r>
              <a:rPr dirty="0" spc="-15"/>
              <a:t>Content</a:t>
            </a:r>
            <a:r>
              <a:rPr dirty="0" spc="-5"/>
              <a:t> </a:t>
            </a:r>
            <a:r>
              <a:rPr dirty="0" spc="-10"/>
              <a:t>Creation </a:t>
            </a:r>
            <a:r>
              <a:rPr dirty="0" spc="-5"/>
              <a:t>and </a:t>
            </a:r>
            <a:r>
              <a:rPr dirty="0" spc="-15"/>
              <a:t>Curation</a:t>
            </a:r>
            <a:r>
              <a:rPr dirty="0" spc="-5"/>
              <a:t> </a:t>
            </a:r>
            <a:r>
              <a:rPr dirty="0" spc="-20"/>
              <a:t>(Post </a:t>
            </a:r>
            <a:r>
              <a:rPr dirty="0" spc="-15"/>
              <a:t> </a:t>
            </a:r>
            <a:r>
              <a:rPr dirty="0" spc="-10"/>
              <a:t>creations,</a:t>
            </a:r>
            <a:r>
              <a:rPr dirty="0" spc="-5"/>
              <a:t> </a:t>
            </a:r>
            <a:r>
              <a:rPr dirty="0" spc="-10"/>
              <a:t>Designs/Video</a:t>
            </a:r>
            <a:r>
              <a:rPr dirty="0" spc="-5"/>
              <a:t> Editing,</a:t>
            </a:r>
            <a:r>
              <a:rPr dirty="0" spc="-10"/>
              <a:t> </a:t>
            </a:r>
            <a:r>
              <a:rPr dirty="0" spc="-20"/>
              <a:t>Ad</a:t>
            </a:r>
            <a:r>
              <a:rPr dirty="0" spc="-5"/>
              <a:t> Campaigns </a:t>
            </a:r>
            <a:r>
              <a:rPr dirty="0" spc="-605"/>
              <a:t> </a:t>
            </a:r>
            <a:r>
              <a:rPr dirty="0" spc="-40"/>
              <a:t>over</a:t>
            </a:r>
            <a:r>
              <a:rPr dirty="0" spc="-10"/>
              <a:t> </a:t>
            </a:r>
            <a:r>
              <a:rPr dirty="0" spc="-5"/>
              <a:t>Social Media</a:t>
            </a:r>
            <a:r>
              <a:rPr dirty="0" spc="-10"/>
              <a:t> </a:t>
            </a:r>
            <a:r>
              <a:rPr dirty="0" spc="-5"/>
              <a:t>and Email Ideation)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4" y="154282"/>
            <a:ext cx="244602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POST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CREATION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:-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2927" y="1540800"/>
            <a:ext cx="2488571" cy="30670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800" y="1540800"/>
            <a:ext cx="2491201" cy="3141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9064" y="1540800"/>
            <a:ext cx="2381990" cy="314124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519" y="124917"/>
            <a:ext cx="358267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30" i="1">
                <a:latin typeface="Arial"/>
                <a:cs typeface="Arial"/>
              </a:rPr>
              <a:t>INSTAGRAM</a:t>
            </a:r>
            <a:r>
              <a:rPr dirty="0" sz="2900" spc="-80" i="1">
                <a:latin typeface="Arial"/>
                <a:cs typeface="Arial"/>
              </a:rPr>
              <a:t> </a:t>
            </a:r>
            <a:r>
              <a:rPr dirty="0" sz="2900" spc="-25" i="1">
                <a:latin typeface="Arial"/>
                <a:cs typeface="Arial"/>
              </a:rPr>
              <a:t>STORY</a:t>
            </a:r>
            <a:endParaRPr sz="2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75" y="860925"/>
            <a:ext cx="2418375" cy="4282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8374" y="860925"/>
            <a:ext cx="2269274" cy="4282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5775" y="931575"/>
            <a:ext cx="2326935" cy="413677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145" y="251543"/>
            <a:ext cx="390144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0">
                <a:latin typeface="Arial"/>
                <a:cs typeface="Arial"/>
              </a:rPr>
              <a:t>Designs/Video</a:t>
            </a:r>
            <a:r>
              <a:rPr dirty="0" sz="2900" spc="-80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Editing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599" y="1229574"/>
            <a:ext cx="4351655" cy="3079115"/>
          </a:xfrm>
          <a:custGeom>
            <a:avLst/>
            <a:gdLst/>
            <a:ahLst/>
            <a:cxnLst/>
            <a:rect l="l" t="t" r="r" b="b"/>
            <a:pathLst>
              <a:path w="4351655" h="3079115">
                <a:moveTo>
                  <a:pt x="4351349" y="3078774"/>
                </a:moveTo>
                <a:lnTo>
                  <a:pt x="0" y="3078774"/>
                </a:lnTo>
                <a:lnTo>
                  <a:pt x="0" y="0"/>
                </a:lnTo>
                <a:lnTo>
                  <a:pt x="4351349" y="0"/>
                </a:lnTo>
                <a:lnTo>
                  <a:pt x="4351349" y="3078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0800" y="1229574"/>
            <a:ext cx="4105974" cy="307877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700" y="677388"/>
            <a:ext cx="29946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Ad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Campaigns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over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Social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media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:-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SOCIA</a:t>
            </a:r>
            <a:r>
              <a:rPr dirty="0"/>
              <a:t>L</a:t>
            </a:r>
            <a:r>
              <a:rPr dirty="0" spc="-50"/>
              <a:t> </a:t>
            </a:r>
            <a:r>
              <a:rPr dirty="0"/>
              <a:t>MEDIA</a:t>
            </a:r>
            <a:r>
              <a:rPr dirty="0" spc="-180"/>
              <a:t> </a:t>
            </a:r>
            <a:r>
              <a:rPr dirty="0" spc="-5"/>
              <a:t>A</a:t>
            </a:r>
            <a:r>
              <a:rPr dirty="0"/>
              <a:t>d</a:t>
            </a:r>
            <a:r>
              <a:rPr dirty="0" spc="-5"/>
              <a:t> CAM</a:t>
            </a:r>
            <a:r>
              <a:rPr dirty="0" spc="-180"/>
              <a:t>P</a:t>
            </a:r>
            <a:r>
              <a:rPr dirty="0" spc="-5"/>
              <a:t>AIGNS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499" y="1147899"/>
            <a:ext cx="2193125" cy="3598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1850" y="1147899"/>
            <a:ext cx="2193124" cy="34970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6925" y="1147899"/>
            <a:ext cx="2243399" cy="359824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99" y="203083"/>
            <a:ext cx="8360409" cy="1118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1555" marR="5080" indent="-2182495">
              <a:lnSpc>
                <a:spcPct val="114999"/>
              </a:lnSpc>
              <a:spcBef>
                <a:spcPts val="100"/>
              </a:spcBef>
            </a:pPr>
            <a:r>
              <a:rPr dirty="0" sz="1400" spc="-5" b="1">
                <a:solidFill>
                  <a:srgbClr val="434343"/>
                </a:solidFill>
                <a:latin typeface="Arial"/>
                <a:cs typeface="Arial"/>
              </a:rPr>
              <a:t>Part 4: Content Creation and Curation </a:t>
            </a:r>
            <a:r>
              <a:rPr dirty="0" sz="1400" b="1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dirty="0" sz="1400" spc="-5" b="1">
                <a:solidFill>
                  <a:srgbClr val="434343"/>
                </a:solidFill>
                <a:latin typeface="Arial"/>
                <a:cs typeface="Arial"/>
              </a:rPr>
              <a:t>creations, </a:t>
            </a:r>
            <a:r>
              <a:rPr dirty="0" sz="1400" spc="-10" b="1">
                <a:solidFill>
                  <a:srgbClr val="434343"/>
                </a:solidFill>
                <a:latin typeface="Arial"/>
                <a:cs typeface="Arial"/>
              </a:rPr>
              <a:t>Designs/Video </a:t>
            </a:r>
            <a:r>
              <a:rPr dirty="0" sz="1400" spc="-5" b="1">
                <a:solidFill>
                  <a:srgbClr val="434343"/>
                </a:solidFill>
                <a:latin typeface="Arial"/>
                <a:cs typeface="Arial"/>
              </a:rPr>
              <a:t>Editing, Ad Campaigns over </a:t>
            </a:r>
            <a:r>
              <a:rPr dirty="0" sz="1400" spc="-37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dirty="0" sz="1400" spc="-1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dirty="0" sz="1400" spc="-5" b="1">
                <a:solidFill>
                  <a:srgbClr val="434343"/>
                </a:solidFill>
                <a:latin typeface="Arial"/>
                <a:cs typeface="Arial"/>
              </a:rPr>
              <a:t> and Email</a:t>
            </a:r>
            <a:r>
              <a:rPr dirty="0" sz="1400" spc="-1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434343"/>
                </a:solidFill>
                <a:latin typeface="Arial"/>
                <a:cs typeface="Arial"/>
              </a:rPr>
              <a:t>Ideation and Creation)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88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latin typeface="Arial"/>
                <a:cs typeface="Arial"/>
              </a:rPr>
              <a:t>Advertising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Goals:</a:t>
            </a:r>
            <a:endParaRPr sz="18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20"/>
              </a:spcBef>
            </a:pPr>
            <a:r>
              <a:rPr dirty="0" sz="1400" spc="-555"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325" y="1249100"/>
            <a:ext cx="454215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Advertising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goals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might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have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pursued: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852" y="1702498"/>
            <a:ext cx="8650605" cy="3120390"/>
          </a:xfrm>
          <a:custGeom>
            <a:avLst/>
            <a:gdLst/>
            <a:ahLst/>
            <a:cxnLst/>
            <a:rect l="l" t="t" r="r" b="b"/>
            <a:pathLst>
              <a:path w="8650605" h="3120390">
                <a:moveTo>
                  <a:pt x="1084922" y="2103120"/>
                </a:moveTo>
                <a:lnTo>
                  <a:pt x="343662" y="2103120"/>
                </a:lnTo>
                <a:lnTo>
                  <a:pt x="343662" y="2331720"/>
                </a:lnTo>
                <a:lnTo>
                  <a:pt x="1084922" y="2331720"/>
                </a:lnTo>
                <a:lnTo>
                  <a:pt x="1084922" y="2103120"/>
                </a:lnTo>
                <a:close/>
              </a:path>
              <a:path w="8650605" h="3120390">
                <a:moveTo>
                  <a:pt x="4363326" y="1314450"/>
                </a:moveTo>
                <a:lnTo>
                  <a:pt x="343662" y="1314450"/>
                </a:lnTo>
                <a:lnTo>
                  <a:pt x="343662" y="1543050"/>
                </a:lnTo>
                <a:lnTo>
                  <a:pt x="4363326" y="1543050"/>
                </a:lnTo>
                <a:lnTo>
                  <a:pt x="4363326" y="1314450"/>
                </a:lnTo>
                <a:close/>
              </a:path>
              <a:path w="8650605" h="3120390">
                <a:moveTo>
                  <a:pt x="5555907" y="2891790"/>
                </a:moveTo>
                <a:lnTo>
                  <a:pt x="343662" y="2891790"/>
                </a:lnTo>
                <a:lnTo>
                  <a:pt x="343662" y="3120390"/>
                </a:lnTo>
                <a:lnTo>
                  <a:pt x="5555907" y="3120390"/>
                </a:lnTo>
                <a:lnTo>
                  <a:pt x="5555907" y="2891790"/>
                </a:lnTo>
                <a:close/>
              </a:path>
              <a:path w="8650605" h="3120390">
                <a:moveTo>
                  <a:pt x="7265479" y="525780"/>
                </a:moveTo>
                <a:lnTo>
                  <a:pt x="343662" y="525780"/>
                </a:lnTo>
                <a:lnTo>
                  <a:pt x="343662" y="754380"/>
                </a:lnTo>
                <a:lnTo>
                  <a:pt x="7265479" y="754380"/>
                </a:lnTo>
                <a:lnTo>
                  <a:pt x="7265479" y="525780"/>
                </a:lnTo>
                <a:close/>
              </a:path>
              <a:path w="8650605" h="3120390">
                <a:moveTo>
                  <a:pt x="8006728" y="788670"/>
                </a:moveTo>
                <a:lnTo>
                  <a:pt x="0" y="788670"/>
                </a:lnTo>
                <a:lnTo>
                  <a:pt x="0" y="1017270"/>
                </a:lnTo>
                <a:lnTo>
                  <a:pt x="8006728" y="1017270"/>
                </a:lnTo>
                <a:lnTo>
                  <a:pt x="8006728" y="788670"/>
                </a:lnTo>
                <a:close/>
              </a:path>
              <a:path w="8650605" h="3120390">
                <a:moveTo>
                  <a:pt x="8256397" y="2366010"/>
                </a:moveTo>
                <a:lnTo>
                  <a:pt x="0" y="2366010"/>
                </a:lnTo>
                <a:lnTo>
                  <a:pt x="0" y="2594610"/>
                </a:lnTo>
                <a:lnTo>
                  <a:pt x="8256397" y="2594610"/>
                </a:lnTo>
                <a:lnTo>
                  <a:pt x="8256397" y="2366010"/>
                </a:lnTo>
                <a:close/>
              </a:path>
              <a:path w="8650605" h="3120390">
                <a:moveTo>
                  <a:pt x="8272577" y="2628900"/>
                </a:moveTo>
                <a:lnTo>
                  <a:pt x="343662" y="2628900"/>
                </a:lnTo>
                <a:lnTo>
                  <a:pt x="343662" y="2857500"/>
                </a:lnTo>
                <a:lnTo>
                  <a:pt x="8272577" y="2857500"/>
                </a:lnTo>
                <a:lnTo>
                  <a:pt x="8272577" y="2628900"/>
                </a:lnTo>
                <a:close/>
              </a:path>
              <a:path w="8650605" h="3120390">
                <a:moveTo>
                  <a:pt x="8407552" y="1051560"/>
                </a:moveTo>
                <a:lnTo>
                  <a:pt x="343662" y="1051560"/>
                </a:lnTo>
                <a:lnTo>
                  <a:pt x="343662" y="1280160"/>
                </a:lnTo>
                <a:lnTo>
                  <a:pt x="8407552" y="1280160"/>
                </a:lnTo>
                <a:lnTo>
                  <a:pt x="8407552" y="1051560"/>
                </a:lnTo>
                <a:close/>
              </a:path>
              <a:path w="8650605" h="3120390">
                <a:moveTo>
                  <a:pt x="8506790" y="1577340"/>
                </a:moveTo>
                <a:lnTo>
                  <a:pt x="0" y="1577340"/>
                </a:lnTo>
                <a:lnTo>
                  <a:pt x="0" y="1805940"/>
                </a:lnTo>
                <a:lnTo>
                  <a:pt x="8506790" y="1805940"/>
                </a:lnTo>
                <a:lnTo>
                  <a:pt x="8506790" y="1577340"/>
                </a:lnTo>
                <a:close/>
              </a:path>
              <a:path w="8650605" h="3120390">
                <a:moveTo>
                  <a:pt x="8580006" y="0"/>
                </a:moveTo>
                <a:lnTo>
                  <a:pt x="0" y="0"/>
                </a:lnTo>
                <a:lnTo>
                  <a:pt x="0" y="228600"/>
                </a:lnTo>
                <a:lnTo>
                  <a:pt x="8580006" y="228600"/>
                </a:lnTo>
                <a:lnTo>
                  <a:pt x="8580006" y="0"/>
                </a:lnTo>
                <a:close/>
              </a:path>
              <a:path w="8650605" h="3120390">
                <a:moveTo>
                  <a:pt x="8621027" y="262890"/>
                </a:moveTo>
                <a:lnTo>
                  <a:pt x="343662" y="262890"/>
                </a:lnTo>
                <a:lnTo>
                  <a:pt x="343662" y="491490"/>
                </a:lnTo>
                <a:lnTo>
                  <a:pt x="8621027" y="491490"/>
                </a:lnTo>
                <a:lnTo>
                  <a:pt x="8621027" y="262890"/>
                </a:lnTo>
                <a:close/>
              </a:path>
              <a:path w="8650605" h="3120390">
                <a:moveTo>
                  <a:pt x="8650503" y="1840230"/>
                </a:moveTo>
                <a:lnTo>
                  <a:pt x="343662" y="1840230"/>
                </a:lnTo>
                <a:lnTo>
                  <a:pt x="343662" y="2068830"/>
                </a:lnTo>
                <a:lnTo>
                  <a:pt x="8650503" y="2068830"/>
                </a:lnTo>
                <a:lnTo>
                  <a:pt x="8650503" y="184023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7162" y="1647880"/>
            <a:ext cx="8661400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235" marR="34290" indent="-34417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56870" algn="l"/>
              </a:tabLst>
            </a:pP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Brand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Awareness: Creating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 increasing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brand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awareness is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 common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advertising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goal 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for </a:t>
            </a:r>
            <a:r>
              <a:rPr dirty="0" sz="1500" spc="-35">
                <a:solidFill>
                  <a:srgbClr val="374151"/>
                </a:solidFill>
                <a:latin typeface="Roboto"/>
                <a:cs typeface="Roboto"/>
              </a:rPr>
              <a:t>any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company,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especially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 competitive 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food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beverage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industry.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The aim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is to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make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consumers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familiar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their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ensure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brand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recognized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recalled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easily.</a:t>
            </a:r>
            <a:endParaRPr sz="1500">
              <a:latin typeface="Roboto"/>
              <a:cs typeface="Roboto"/>
            </a:endParaRPr>
          </a:p>
          <a:p>
            <a:pPr marL="356235" marR="252729" indent="-344170">
              <a:lnSpc>
                <a:spcPct val="114999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Promotion: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Advertising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focus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promoting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speciﬁc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portfolio.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For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example,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launching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new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ﬂavors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variants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existing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highlighting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the </a:t>
            </a:r>
            <a:r>
              <a:rPr dirty="0" sz="1500" spc="-3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unique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features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beneﬁts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their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beverages.</a:t>
            </a:r>
            <a:endParaRPr sz="1500">
              <a:latin typeface="Roboto"/>
              <a:cs typeface="Roboto"/>
            </a:endParaRPr>
          </a:p>
          <a:p>
            <a:pPr marL="356235" marR="5080" indent="-344170">
              <a:lnSpc>
                <a:spcPct val="114999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Expansion: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If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aims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expand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into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new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regions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countries,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advertising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plays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crucial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role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introducing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their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new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target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audience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gaining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foothold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those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markets.</a:t>
            </a:r>
            <a:endParaRPr sz="1500">
              <a:latin typeface="Roboto"/>
              <a:cs typeface="Roboto"/>
            </a:endParaRPr>
          </a:p>
          <a:p>
            <a:pPr algn="just" marL="356235" marR="383540" indent="-344170">
              <a:lnSpc>
                <a:spcPct val="114999"/>
              </a:lnSpc>
              <a:buFont typeface="Arial MT"/>
              <a:buChar char="●"/>
              <a:tabLst>
                <a:tab pos="356870" algn="l"/>
              </a:tabLst>
            </a:pP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Consumer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Engagement: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Building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connection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with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consumers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through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interactive advertising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 campaigns can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lead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 increased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loyalty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customer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retention.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Social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media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campaigns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 contests,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for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instance,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encourage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engagement.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374" y="85725"/>
            <a:ext cx="2240915" cy="243840"/>
          </a:xfrm>
          <a:custGeom>
            <a:avLst/>
            <a:gdLst/>
            <a:ahLst/>
            <a:cxnLst/>
            <a:rect l="l" t="t" r="r" b="b"/>
            <a:pathLst>
              <a:path w="2240915" h="243840">
                <a:moveTo>
                  <a:pt x="2240304" y="243840"/>
                </a:moveTo>
                <a:lnTo>
                  <a:pt x="0" y="243840"/>
                </a:lnTo>
                <a:lnTo>
                  <a:pt x="0" y="0"/>
                </a:lnTo>
                <a:lnTo>
                  <a:pt x="2240304" y="0"/>
                </a:lnTo>
                <a:lnTo>
                  <a:pt x="2240304" y="24384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674" y="64897"/>
            <a:ext cx="2263775" cy="269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AUDIENCE</a:t>
            </a:r>
            <a:r>
              <a:rPr dirty="0" sz="1600" spc="-7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15">
                <a:solidFill>
                  <a:srgbClr val="374151"/>
                </a:solidFill>
                <a:latin typeface="Roboto"/>
                <a:cs typeface="Roboto"/>
              </a:rPr>
              <a:t>TARGETING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80">
                <a:solidFill>
                  <a:srgbClr val="374151"/>
                </a:solidFill>
                <a:latin typeface="Roboto"/>
                <a:cs typeface="Roboto"/>
              </a:rPr>
              <a:t>-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374" y="556641"/>
            <a:ext cx="7494905" cy="24384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target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audience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374151"/>
                </a:solidFill>
                <a:latin typeface="Roboto"/>
                <a:cs typeface="Roboto"/>
              </a:rPr>
              <a:t>Agro's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be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broadly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categorized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follows: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944" y="1027569"/>
            <a:ext cx="7940675" cy="3048000"/>
          </a:xfrm>
          <a:custGeom>
            <a:avLst/>
            <a:gdLst/>
            <a:ahLst/>
            <a:cxnLst/>
            <a:rect l="l" t="t" r="r" b="b"/>
            <a:pathLst>
              <a:path w="7940675" h="3048000">
                <a:moveTo>
                  <a:pt x="1123480" y="1962899"/>
                </a:moveTo>
                <a:lnTo>
                  <a:pt x="428625" y="1962899"/>
                </a:lnTo>
                <a:lnTo>
                  <a:pt x="428625" y="2206739"/>
                </a:lnTo>
                <a:lnTo>
                  <a:pt x="1123480" y="2206739"/>
                </a:lnTo>
                <a:lnTo>
                  <a:pt x="1123480" y="1962899"/>
                </a:lnTo>
                <a:close/>
              </a:path>
              <a:path w="7940675" h="3048000">
                <a:moveTo>
                  <a:pt x="1152550" y="1121651"/>
                </a:moveTo>
                <a:lnTo>
                  <a:pt x="428625" y="1121651"/>
                </a:lnTo>
                <a:lnTo>
                  <a:pt x="428625" y="1365491"/>
                </a:lnTo>
                <a:lnTo>
                  <a:pt x="1152550" y="1365491"/>
                </a:lnTo>
                <a:lnTo>
                  <a:pt x="1152550" y="1121651"/>
                </a:lnTo>
                <a:close/>
              </a:path>
              <a:path w="7940675" h="3048000">
                <a:moveTo>
                  <a:pt x="6058903" y="280403"/>
                </a:moveTo>
                <a:lnTo>
                  <a:pt x="428625" y="280403"/>
                </a:lnTo>
                <a:lnTo>
                  <a:pt x="428625" y="524243"/>
                </a:lnTo>
                <a:lnTo>
                  <a:pt x="6058903" y="524243"/>
                </a:lnTo>
                <a:lnTo>
                  <a:pt x="6058903" y="280403"/>
                </a:lnTo>
                <a:close/>
              </a:path>
              <a:path w="7940675" h="3048000">
                <a:moveTo>
                  <a:pt x="6506375" y="2804147"/>
                </a:moveTo>
                <a:lnTo>
                  <a:pt x="428625" y="2804147"/>
                </a:lnTo>
                <a:lnTo>
                  <a:pt x="428625" y="3047987"/>
                </a:lnTo>
                <a:lnTo>
                  <a:pt x="6506375" y="3047987"/>
                </a:lnTo>
                <a:lnTo>
                  <a:pt x="6506375" y="2804147"/>
                </a:lnTo>
                <a:close/>
              </a:path>
              <a:path w="7940675" h="3048000">
                <a:moveTo>
                  <a:pt x="7280592" y="841235"/>
                </a:moveTo>
                <a:lnTo>
                  <a:pt x="428625" y="841235"/>
                </a:lnTo>
                <a:lnTo>
                  <a:pt x="428625" y="1085075"/>
                </a:lnTo>
                <a:lnTo>
                  <a:pt x="7280592" y="1085075"/>
                </a:lnTo>
                <a:lnTo>
                  <a:pt x="7280592" y="841235"/>
                </a:lnTo>
                <a:close/>
              </a:path>
              <a:path w="7940675" h="3048000">
                <a:moveTo>
                  <a:pt x="7505255" y="2523731"/>
                </a:moveTo>
                <a:lnTo>
                  <a:pt x="428625" y="2523731"/>
                </a:lnTo>
                <a:lnTo>
                  <a:pt x="428625" y="2767571"/>
                </a:lnTo>
                <a:lnTo>
                  <a:pt x="7505255" y="2767571"/>
                </a:lnTo>
                <a:lnTo>
                  <a:pt x="7505255" y="2523731"/>
                </a:lnTo>
                <a:close/>
              </a:path>
              <a:path w="7940675" h="3048000">
                <a:moveTo>
                  <a:pt x="7563675" y="560819"/>
                </a:moveTo>
                <a:lnTo>
                  <a:pt x="0" y="560819"/>
                </a:lnTo>
                <a:lnTo>
                  <a:pt x="0" y="804659"/>
                </a:lnTo>
                <a:lnTo>
                  <a:pt x="7563675" y="804659"/>
                </a:lnTo>
                <a:lnTo>
                  <a:pt x="7563675" y="560819"/>
                </a:lnTo>
                <a:close/>
              </a:path>
              <a:path w="7940675" h="3048000">
                <a:moveTo>
                  <a:pt x="7711287" y="1682483"/>
                </a:moveTo>
                <a:lnTo>
                  <a:pt x="428625" y="1682483"/>
                </a:lnTo>
                <a:lnTo>
                  <a:pt x="428625" y="1926323"/>
                </a:lnTo>
                <a:lnTo>
                  <a:pt x="7711287" y="1926323"/>
                </a:lnTo>
                <a:lnTo>
                  <a:pt x="7711287" y="1682483"/>
                </a:lnTo>
                <a:close/>
              </a:path>
              <a:path w="7940675" h="3048000">
                <a:moveTo>
                  <a:pt x="7773187" y="1402067"/>
                </a:moveTo>
                <a:lnTo>
                  <a:pt x="0" y="1402067"/>
                </a:lnTo>
                <a:lnTo>
                  <a:pt x="0" y="1645907"/>
                </a:lnTo>
                <a:lnTo>
                  <a:pt x="7773187" y="1645907"/>
                </a:lnTo>
                <a:lnTo>
                  <a:pt x="7773187" y="1402067"/>
                </a:lnTo>
                <a:close/>
              </a:path>
              <a:path w="7940675" h="3048000">
                <a:moveTo>
                  <a:pt x="7831417" y="2243315"/>
                </a:moveTo>
                <a:lnTo>
                  <a:pt x="0" y="2243315"/>
                </a:lnTo>
                <a:lnTo>
                  <a:pt x="0" y="2487155"/>
                </a:lnTo>
                <a:lnTo>
                  <a:pt x="7831417" y="2487155"/>
                </a:lnTo>
                <a:lnTo>
                  <a:pt x="7831417" y="2243315"/>
                </a:lnTo>
                <a:close/>
              </a:path>
              <a:path w="7940675" h="3048000">
                <a:moveTo>
                  <a:pt x="7940319" y="0"/>
                </a:moveTo>
                <a:lnTo>
                  <a:pt x="0" y="0"/>
                </a:lnTo>
                <a:lnTo>
                  <a:pt x="0" y="243827"/>
                </a:lnTo>
                <a:lnTo>
                  <a:pt x="7940319" y="243827"/>
                </a:lnTo>
                <a:lnTo>
                  <a:pt x="7940319" y="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8249" y="970152"/>
            <a:ext cx="7952740" cy="311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325" marR="5080" indent="-428625">
              <a:lnSpc>
                <a:spcPct val="114999"/>
              </a:lnSpc>
              <a:spcBef>
                <a:spcPts val="100"/>
              </a:spcBef>
              <a:tabLst>
                <a:tab pos="440690" algn="l"/>
              </a:tabLst>
            </a:pPr>
            <a:r>
              <a:rPr dirty="0" sz="1600">
                <a:solidFill>
                  <a:srgbClr val="374151"/>
                </a:solidFill>
                <a:latin typeface="MS PGothic"/>
                <a:cs typeface="MS PGothic"/>
              </a:rPr>
              <a:t>❏	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Children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40">
                <a:solidFill>
                  <a:srgbClr val="374151"/>
                </a:solidFill>
                <a:latin typeface="Roboto"/>
                <a:cs typeface="Roboto"/>
              </a:rPr>
              <a:t>Youth: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Frooti,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Appy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Fizz,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Hippo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snacks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popular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among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children </a:t>
            </a:r>
            <a:r>
              <a:rPr dirty="0" sz="1600" spc="-38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young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adults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due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their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appealing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ﬂavors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packaging.</a:t>
            </a:r>
            <a:endParaRPr sz="1600">
              <a:latin typeface="Roboto"/>
              <a:cs typeface="Roboto"/>
            </a:endParaRPr>
          </a:p>
          <a:p>
            <a:pPr marL="441325" marR="381635" indent="-428625">
              <a:lnSpc>
                <a:spcPct val="114999"/>
              </a:lnSpc>
              <a:tabLst>
                <a:tab pos="440690" algn="l"/>
              </a:tabLst>
            </a:pPr>
            <a:r>
              <a:rPr dirty="0" sz="1600">
                <a:solidFill>
                  <a:srgbClr val="374151"/>
                </a:solidFill>
                <a:latin typeface="MS PGothic"/>
                <a:cs typeface="MS PGothic"/>
              </a:rPr>
              <a:t>❏	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Urban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374151"/>
                </a:solidFill>
                <a:latin typeface="Roboto"/>
                <a:cs typeface="Roboto"/>
              </a:rPr>
              <a:t>Semi-Urban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Consumers: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374151"/>
                </a:solidFill>
                <a:latin typeface="Roboto"/>
                <a:cs typeface="Roboto"/>
              </a:rPr>
              <a:t>Agro's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widely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available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in </a:t>
            </a:r>
            <a:r>
              <a:rPr dirty="0" sz="1600" spc="-38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urban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45">
                <a:solidFill>
                  <a:srgbClr val="374151"/>
                </a:solidFill>
                <a:latin typeface="Roboto"/>
                <a:cs typeface="Roboto"/>
              </a:rPr>
              <a:t>semi-urban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areas,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making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them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accessible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consumers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these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regions.</a:t>
            </a:r>
            <a:endParaRPr sz="1600">
              <a:latin typeface="Roboto"/>
              <a:cs typeface="Roboto"/>
            </a:endParaRPr>
          </a:p>
          <a:p>
            <a:pPr marL="441325" marR="172720" indent="-428625">
              <a:lnSpc>
                <a:spcPct val="114999"/>
              </a:lnSpc>
              <a:tabLst>
                <a:tab pos="440690" algn="l"/>
              </a:tabLst>
            </a:pPr>
            <a:r>
              <a:rPr dirty="0" sz="1600">
                <a:solidFill>
                  <a:srgbClr val="374151"/>
                </a:solidFill>
                <a:latin typeface="MS PGothic"/>
                <a:cs typeface="MS PGothic"/>
              </a:rPr>
              <a:t>❏	</a:t>
            </a:r>
            <a:r>
              <a:rPr dirty="0" sz="1600" spc="-35">
                <a:solidFill>
                  <a:srgbClr val="374151"/>
                </a:solidFill>
                <a:latin typeface="Roboto"/>
                <a:cs typeface="Roboto"/>
              </a:rPr>
              <a:t>Middle-Class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Families:</a:t>
            </a:r>
            <a:r>
              <a:rPr dirty="0" sz="1600" spc="-3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affordability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diverse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range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make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them </a:t>
            </a:r>
            <a:r>
              <a:rPr dirty="0" sz="1600" spc="-38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attractive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5">
                <a:solidFill>
                  <a:srgbClr val="374151"/>
                </a:solidFill>
                <a:latin typeface="Roboto"/>
                <a:cs typeface="Roboto"/>
              </a:rPr>
              <a:t>middle-class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families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looking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for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affordable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tasty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beverages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snacks.</a:t>
            </a:r>
            <a:endParaRPr sz="1600">
              <a:latin typeface="Roboto"/>
              <a:cs typeface="Roboto"/>
            </a:endParaRPr>
          </a:p>
          <a:p>
            <a:pPr marL="441325" marR="118110" indent="-428625">
              <a:lnSpc>
                <a:spcPct val="114999"/>
              </a:lnSpc>
              <a:tabLst>
                <a:tab pos="440690" algn="l"/>
              </a:tabLst>
            </a:pPr>
            <a:r>
              <a:rPr dirty="0" sz="1600">
                <a:solidFill>
                  <a:srgbClr val="374151"/>
                </a:solidFill>
                <a:latin typeface="MS PGothic"/>
                <a:cs typeface="MS PGothic"/>
              </a:rPr>
              <a:t>❏	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Health-Conscious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Consumers: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374151"/>
                </a:solidFill>
                <a:latin typeface="Roboto"/>
                <a:cs typeface="Roboto"/>
              </a:rPr>
              <a:t>an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increasing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focus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healthier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options,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Parle </a:t>
            </a:r>
            <a:r>
              <a:rPr dirty="0" sz="1600" spc="-38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has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introduced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like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Frooti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Fizz,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which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caters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5">
                <a:solidFill>
                  <a:srgbClr val="374151"/>
                </a:solidFill>
                <a:latin typeface="Roboto"/>
                <a:cs typeface="Roboto"/>
              </a:rPr>
              <a:t>health-conscious 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consumers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looking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for </a:t>
            </a:r>
            <a:r>
              <a:rPr dirty="0" sz="1600" spc="-50">
                <a:solidFill>
                  <a:srgbClr val="374151"/>
                </a:solidFill>
                <a:latin typeface="Roboto"/>
                <a:cs typeface="Roboto"/>
              </a:rPr>
              <a:t>low-sugar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374151"/>
                </a:solidFill>
                <a:latin typeface="Roboto"/>
                <a:cs typeface="Roboto"/>
              </a:rPr>
              <a:t>natural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40">
                <a:solidFill>
                  <a:srgbClr val="374151"/>
                </a:solidFill>
                <a:latin typeface="Roboto"/>
                <a:cs typeface="Roboto"/>
              </a:rPr>
              <a:t>fruit-based</a:t>
            </a:r>
            <a:r>
              <a:rPr dirty="0" sz="16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374151"/>
                </a:solidFill>
                <a:latin typeface="Roboto"/>
                <a:cs typeface="Roboto"/>
              </a:rPr>
              <a:t>beverages.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99" y="4196100"/>
            <a:ext cx="756602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  <a:tabLst>
                <a:tab pos="418465" algn="l"/>
              </a:tabLst>
            </a:pPr>
            <a:r>
              <a:rPr dirty="0" sz="1500">
                <a:solidFill>
                  <a:srgbClr val="374151"/>
                </a:solidFill>
                <a:latin typeface="MS PGothic"/>
                <a:cs typeface="MS PGothic"/>
              </a:rPr>
              <a:t>❏	</a:t>
            </a:r>
            <a:r>
              <a:rPr dirty="0" sz="1500" spc="-70">
                <a:solidFill>
                  <a:srgbClr val="374151"/>
                </a:solidFill>
                <a:latin typeface="Roboto"/>
                <a:cs typeface="Roboto"/>
              </a:rPr>
              <a:t>On-the-go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Consumers: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like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Frooti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Appy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Fizz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popular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choices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among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299" y="4424700"/>
            <a:ext cx="4686300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consumers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who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prefer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convenient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70">
                <a:solidFill>
                  <a:srgbClr val="374151"/>
                </a:solidFill>
                <a:latin typeface="Roboto"/>
                <a:cs typeface="Roboto"/>
              </a:rPr>
              <a:t>on-the-go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beverages.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853" y="103691"/>
            <a:ext cx="7237095" cy="691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44520" marR="5080" indent="-3132455">
              <a:lnSpc>
                <a:spcPct val="114999"/>
              </a:lnSpc>
              <a:spcBef>
                <a:spcPts val="100"/>
              </a:spcBef>
            </a:pPr>
            <a:r>
              <a:rPr dirty="0" sz="1900" spc="-5">
                <a:latin typeface="Arial"/>
                <a:cs typeface="Arial"/>
              </a:rPr>
              <a:t>Part 1: Brand </a:t>
            </a:r>
            <a:r>
              <a:rPr dirty="0" sz="1900" spc="-30">
                <a:latin typeface="Arial"/>
                <a:cs typeface="Arial"/>
              </a:rPr>
              <a:t>study, </a:t>
            </a:r>
            <a:r>
              <a:rPr dirty="0" sz="1900" spc="-5">
                <a:latin typeface="Arial"/>
                <a:cs typeface="Arial"/>
              </a:rPr>
              <a:t>Competitor Analysis </a:t>
            </a:r>
            <a:r>
              <a:rPr dirty="0" sz="1900">
                <a:latin typeface="Arial"/>
                <a:cs typeface="Arial"/>
              </a:rPr>
              <a:t>&amp; </a:t>
            </a:r>
            <a:r>
              <a:rPr dirty="0" sz="1900" spc="-10">
                <a:latin typeface="Arial"/>
                <a:cs typeface="Arial"/>
              </a:rPr>
              <a:t>Buyer’s/Audience’s </a:t>
            </a:r>
            <a:r>
              <a:rPr dirty="0" sz="1900" spc="-5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Persona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374" y="1146107"/>
            <a:ext cx="7242809" cy="3766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9915" indent="-5778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lphaUcPeriod"/>
              <a:tabLst>
                <a:tab pos="589915" algn="l"/>
                <a:tab pos="590550" algn="l"/>
              </a:tabLst>
            </a:pPr>
            <a:r>
              <a:rPr dirty="0" sz="1900" spc="-5" b="1">
                <a:solidFill>
                  <a:srgbClr val="434343"/>
                </a:solidFill>
                <a:latin typeface="Arial"/>
                <a:cs typeface="Arial"/>
              </a:rPr>
              <a:t>BRAND</a:t>
            </a:r>
            <a:r>
              <a:rPr dirty="0" sz="1900" spc="-3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434343"/>
                </a:solidFill>
                <a:latin typeface="Arial"/>
                <a:cs typeface="Arial"/>
              </a:rPr>
              <a:t>STUDY</a:t>
            </a:r>
            <a:r>
              <a:rPr dirty="0" sz="1900" spc="-7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434343"/>
                </a:solidFill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lphaUcPeriod"/>
            </a:pPr>
            <a:endParaRPr sz="1700">
              <a:latin typeface="Arial"/>
              <a:cs typeface="Arial"/>
            </a:endParaRPr>
          </a:p>
          <a:p>
            <a:pPr lvl="1" marL="561975" indent="-4133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61975" algn="l"/>
                <a:tab pos="562610" algn="l"/>
              </a:tabLst>
            </a:pPr>
            <a:r>
              <a:rPr dirty="0" sz="1500" spc="-5" b="1">
                <a:latin typeface="Arial"/>
                <a:cs typeface="Arial"/>
              </a:rPr>
              <a:t>Research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Brand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Identity: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365125" marR="5080" indent="-264160">
              <a:lnSpc>
                <a:spcPct val="100000"/>
              </a:lnSpc>
              <a:buChar char="•"/>
              <a:tabLst>
                <a:tab pos="365125" algn="l"/>
                <a:tab pos="365760" algn="l"/>
              </a:tabLst>
            </a:pPr>
            <a:r>
              <a:rPr dirty="0" sz="1500" spc="-5">
                <a:latin typeface="Arial MT"/>
                <a:cs typeface="Arial MT"/>
              </a:rPr>
              <a:t>Logo: The Parle Agro logo was </a:t>
            </a:r>
            <a:r>
              <a:rPr dirty="0" sz="1500">
                <a:latin typeface="Arial MT"/>
                <a:cs typeface="Arial MT"/>
              </a:rPr>
              <a:t>a significant </a:t>
            </a:r>
            <a:r>
              <a:rPr dirty="0" sz="1500" spc="-5">
                <a:latin typeface="Arial MT"/>
                <a:cs typeface="Arial MT"/>
              </a:rPr>
              <a:t>aspect of its brand </a:t>
            </a:r>
            <a:r>
              <a:rPr dirty="0" sz="1500" spc="-20">
                <a:latin typeface="Arial MT"/>
                <a:cs typeface="Arial MT"/>
              </a:rPr>
              <a:t>identity. </a:t>
            </a:r>
            <a:r>
              <a:rPr dirty="0" sz="1500" spc="-5">
                <a:latin typeface="Arial MT"/>
                <a:cs typeface="Arial MT"/>
              </a:rPr>
              <a:t>It featured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 </a:t>
            </a:r>
            <a:r>
              <a:rPr dirty="0" sz="1500">
                <a:latin typeface="Arial MT"/>
                <a:cs typeface="Arial MT"/>
              </a:rPr>
              <a:t>company's </a:t>
            </a:r>
            <a:r>
              <a:rPr dirty="0" sz="1500" spc="-5">
                <a:latin typeface="Arial MT"/>
                <a:cs typeface="Arial MT"/>
              </a:rPr>
              <a:t>name "Parle Agro" in </a:t>
            </a:r>
            <a:r>
              <a:rPr dirty="0" sz="1500">
                <a:latin typeface="Arial MT"/>
                <a:cs typeface="Arial MT"/>
              </a:rPr>
              <a:t>a stylized </a:t>
            </a:r>
            <a:r>
              <a:rPr dirty="0" sz="1500" spc="-5">
                <a:latin typeface="Arial MT"/>
                <a:cs typeface="Arial MT"/>
              </a:rPr>
              <a:t>font. The logo was usually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accompanied by </a:t>
            </a:r>
            <a:r>
              <a:rPr dirty="0" sz="1500">
                <a:latin typeface="Arial MT"/>
                <a:cs typeface="Arial MT"/>
              </a:rPr>
              <a:t>a </a:t>
            </a:r>
            <a:r>
              <a:rPr dirty="0" sz="1500" spc="-5">
                <a:latin typeface="Arial MT"/>
                <a:cs typeface="Arial MT"/>
              </a:rPr>
              <a:t>unique </a:t>
            </a:r>
            <a:r>
              <a:rPr dirty="0" sz="1500">
                <a:latin typeface="Arial MT"/>
                <a:cs typeface="Arial MT"/>
              </a:rPr>
              <a:t>symbol </a:t>
            </a:r>
            <a:r>
              <a:rPr dirty="0" sz="1500" spc="-5">
                <a:latin typeface="Arial MT"/>
                <a:cs typeface="Arial MT"/>
              </a:rPr>
              <a:t>or design element that </a:t>
            </a:r>
            <a:r>
              <a:rPr dirty="0" sz="1500">
                <a:latin typeface="Arial MT"/>
                <a:cs typeface="Arial MT"/>
              </a:rPr>
              <a:t>represented </a:t>
            </a:r>
            <a:r>
              <a:rPr dirty="0" sz="1500" spc="-5">
                <a:latin typeface="Arial MT"/>
                <a:cs typeface="Arial MT"/>
              </a:rPr>
              <a:t>the brand's </a:t>
            </a:r>
            <a:r>
              <a:rPr dirty="0" sz="1500">
                <a:latin typeface="Arial MT"/>
                <a:cs typeface="Arial MT"/>
              </a:rPr>
              <a:t> connection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to nature, freshness,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refreshment.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365125" marR="172085" indent="-264160">
              <a:lnSpc>
                <a:spcPct val="100000"/>
              </a:lnSpc>
              <a:spcBef>
                <a:spcPts val="5"/>
              </a:spcBef>
              <a:buChar char="•"/>
              <a:tabLst>
                <a:tab pos="365125" algn="l"/>
                <a:tab pos="365760" algn="l"/>
              </a:tabLst>
            </a:pPr>
            <a:r>
              <a:rPr dirty="0" sz="1500" spc="-5">
                <a:latin typeface="Arial MT"/>
                <a:cs typeface="Arial MT"/>
              </a:rPr>
              <a:t>Color Palette: The brand's </a:t>
            </a:r>
            <a:r>
              <a:rPr dirty="0" sz="1500">
                <a:latin typeface="Arial MT"/>
                <a:cs typeface="Arial MT"/>
              </a:rPr>
              <a:t>color </a:t>
            </a:r>
            <a:r>
              <a:rPr dirty="0" sz="1500" spc="-5">
                <a:latin typeface="Arial MT"/>
                <a:cs typeface="Arial MT"/>
              </a:rPr>
              <a:t>palette typically included </a:t>
            </a:r>
            <a:r>
              <a:rPr dirty="0" sz="1500">
                <a:latin typeface="Arial MT"/>
                <a:cs typeface="Arial MT"/>
              </a:rPr>
              <a:t>vibrant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refreshing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colors </a:t>
            </a:r>
            <a:r>
              <a:rPr dirty="0" sz="1500" spc="-5">
                <a:latin typeface="Arial MT"/>
                <a:cs typeface="Arial MT"/>
              </a:rPr>
              <a:t>to </a:t>
            </a:r>
            <a:r>
              <a:rPr dirty="0" sz="1500">
                <a:latin typeface="Arial MT"/>
                <a:cs typeface="Arial MT"/>
              </a:rPr>
              <a:t>reflect </a:t>
            </a:r>
            <a:r>
              <a:rPr dirty="0" sz="1500" spc="-5">
                <a:latin typeface="Arial MT"/>
                <a:cs typeface="Arial MT"/>
              </a:rPr>
              <a:t>the essence of its products. This </a:t>
            </a:r>
            <a:r>
              <a:rPr dirty="0" sz="1500">
                <a:latin typeface="Arial MT"/>
                <a:cs typeface="Arial MT"/>
              </a:rPr>
              <a:t>may </a:t>
            </a:r>
            <a:r>
              <a:rPr dirty="0" sz="1500" spc="-5">
                <a:latin typeface="Arial MT"/>
                <a:cs typeface="Arial MT"/>
              </a:rPr>
              <a:t>include </a:t>
            </a:r>
            <a:r>
              <a:rPr dirty="0" sz="1500">
                <a:latin typeface="Arial MT"/>
                <a:cs typeface="Arial MT"/>
              </a:rPr>
              <a:t>shades </a:t>
            </a:r>
            <a:r>
              <a:rPr dirty="0" sz="1500" spc="-5">
                <a:latin typeface="Arial MT"/>
                <a:cs typeface="Arial MT"/>
              </a:rPr>
              <a:t>of green,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yellow,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orange,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 blue,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often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associated with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natural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elements 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freshness.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algn="just" marL="365125" marR="69850" indent="-264160">
              <a:lnSpc>
                <a:spcPct val="100000"/>
              </a:lnSpc>
              <a:buChar char="•"/>
              <a:tabLst>
                <a:tab pos="365760" algn="l"/>
              </a:tabLst>
            </a:pPr>
            <a:r>
              <a:rPr dirty="0" sz="1500" spc="-5">
                <a:latin typeface="Arial MT"/>
                <a:cs typeface="Arial MT"/>
              </a:rPr>
              <a:t>Packaging: Parle Agro's packaging design played </a:t>
            </a:r>
            <a:r>
              <a:rPr dirty="0" sz="1500">
                <a:latin typeface="Arial MT"/>
                <a:cs typeface="Arial MT"/>
              </a:rPr>
              <a:t>a crucial role </a:t>
            </a:r>
            <a:r>
              <a:rPr dirty="0" sz="1500" spc="-5">
                <a:latin typeface="Arial MT"/>
                <a:cs typeface="Arial MT"/>
              </a:rPr>
              <a:t>in establishing its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brand identity on the </a:t>
            </a:r>
            <a:r>
              <a:rPr dirty="0" sz="1500">
                <a:latin typeface="Arial MT"/>
                <a:cs typeface="Arial MT"/>
              </a:rPr>
              <a:t>shelves. </a:t>
            </a:r>
            <a:r>
              <a:rPr dirty="0" sz="1500" spc="-5">
                <a:latin typeface="Arial MT"/>
                <a:cs typeface="Arial MT"/>
              </a:rPr>
              <a:t>The packaging was often </a:t>
            </a:r>
            <a:r>
              <a:rPr dirty="0" sz="1500">
                <a:latin typeface="Arial MT"/>
                <a:cs typeface="Arial MT"/>
              </a:rPr>
              <a:t>visually </a:t>
            </a:r>
            <a:r>
              <a:rPr dirty="0" sz="1500" spc="-5">
                <a:latin typeface="Arial MT"/>
                <a:cs typeface="Arial MT"/>
              </a:rPr>
              <a:t>appealing, with </a:t>
            </a:r>
            <a:r>
              <a:rPr dirty="0" sz="1500">
                <a:latin typeface="Arial MT"/>
                <a:cs typeface="Arial MT"/>
              </a:rPr>
              <a:t>a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focus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on 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use of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bright </a:t>
            </a:r>
            <a:r>
              <a:rPr dirty="0" sz="1500">
                <a:latin typeface="Arial MT"/>
                <a:cs typeface="Arial MT"/>
              </a:rPr>
              <a:t>colors,</a:t>
            </a:r>
            <a:r>
              <a:rPr dirty="0" sz="1500" spc="-5">
                <a:latin typeface="Arial MT"/>
                <a:cs typeface="Arial MT"/>
              </a:rPr>
              <a:t> attractive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graphics, 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product images.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75" y="62357"/>
            <a:ext cx="266509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Email</a:t>
            </a:r>
            <a:r>
              <a:rPr dirty="0" sz="2100" spc="-1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Ad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25" y="519650"/>
            <a:ext cx="8606790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campaigns,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also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known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advertising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campaigns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marketing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campaigns,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25" y="782540"/>
            <a:ext cx="810196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marketing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strategy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used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374151"/>
                </a:solidFill>
                <a:latin typeface="Roboto"/>
                <a:cs typeface="Roboto"/>
              </a:rPr>
              <a:t>by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businesses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organizations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promote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their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services,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25" y="1045429"/>
            <a:ext cx="8338820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events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through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communication.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These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campaigns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involve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sending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targeted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personalized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25" y="1308319"/>
            <a:ext cx="8472170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emails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group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recipients,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typically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existing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customers,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potential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customers,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subscribers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who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25" y="1571209"/>
            <a:ext cx="489648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have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opted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receive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communications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from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sender.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725" y="2024599"/>
            <a:ext cx="3815715" cy="228600"/>
          </a:xfrm>
          <a:custGeom>
            <a:avLst/>
            <a:gdLst/>
            <a:ahLst/>
            <a:cxnLst/>
            <a:rect l="l" t="t" r="r" b="b"/>
            <a:pathLst>
              <a:path w="3815715" h="228600">
                <a:moveTo>
                  <a:pt x="3815209" y="228600"/>
                </a:moveTo>
                <a:lnTo>
                  <a:pt x="0" y="228600"/>
                </a:lnTo>
                <a:lnTo>
                  <a:pt x="0" y="0"/>
                </a:lnTo>
                <a:lnTo>
                  <a:pt x="3815209" y="0"/>
                </a:lnTo>
                <a:lnTo>
                  <a:pt x="3815209" y="22860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9250" y="2477998"/>
            <a:ext cx="8513445" cy="1280160"/>
          </a:xfrm>
          <a:custGeom>
            <a:avLst/>
            <a:gdLst/>
            <a:ahLst/>
            <a:cxnLst/>
            <a:rect l="l" t="t" r="r" b="b"/>
            <a:pathLst>
              <a:path w="8513445" h="1280160">
                <a:moveTo>
                  <a:pt x="4421098" y="1051560"/>
                </a:moveTo>
                <a:lnTo>
                  <a:pt x="343674" y="1051560"/>
                </a:lnTo>
                <a:lnTo>
                  <a:pt x="343674" y="1280160"/>
                </a:lnTo>
                <a:lnTo>
                  <a:pt x="4421098" y="1280160"/>
                </a:lnTo>
                <a:lnTo>
                  <a:pt x="4421098" y="1051560"/>
                </a:lnTo>
                <a:close/>
              </a:path>
              <a:path w="8513445" h="1280160">
                <a:moveTo>
                  <a:pt x="5777662" y="262890"/>
                </a:moveTo>
                <a:lnTo>
                  <a:pt x="343674" y="262890"/>
                </a:lnTo>
                <a:lnTo>
                  <a:pt x="343674" y="491490"/>
                </a:lnTo>
                <a:lnTo>
                  <a:pt x="5777662" y="491490"/>
                </a:lnTo>
                <a:lnTo>
                  <a:pt x="5777662" y="262890"/>
                </a:lnTo>
                <a:close/>
              </a:path>
              <a:path w="8513445" h="1280160">
                <a:moveTo>
                  <a:pt x="8092872" y="0"/>
                </a:moveTo>
                <a:lnTo>
                  <a:pt x="0" y="0"/>
                </a:lnTo>
                <a:lnTo>
                  <a:pt x="0" y="228600"/>
                </a:lnTo>
                <a:lnTo>
                  <a:pt x="8092872" y="228600"/>
                </a:lnTo>
                <a:lnTo>
                  <a:pt x="8092872" y="0"/>
                </a:lnTo>
                <a:close/>
              </a:path>
              <a:path w="8513445" h="1280160">
                <a:moveTo>
                  <a:pt x="8226819" y="788670"/>
                </a:moveTo>
                <a:lnTo>
                  <a:pt x="343674" y="788670"/>
                </a:lnTo>
                <a:lnTo>
                  <a:pt x="343674" y="1017270"/>
                </a:lnTo>
                <a:lnTo>
                  <a:pt x="8226819" y="1017270"/>
                </a:lnTo>
                <a:lnTo>
                  <a:pt x="8226819" y="788670"/>
                </a:lnTo>
                <a:close/>
              </a:path>
              <a:path w="8513445" h="1280160">
                <a:moveTo>
                  <a:pt x="8435086" y="525780"/>
                </a:moveTo>
                <a:lnTo>
                  <a:pt x="0" y="525780"/>
                </a:lnTo>
                <a:lnTo>
                  <a:pt x="0" y="754380"/>
                </a:lnTo>
                <a:lnTo>
                  <a:pt x="8435086" y="754380"/>
                </a:lnTo>
                <a:lnTo>
                  <a:pt x="8435086" y="525780"/>
                </a:lnTo>
                <a:close/>
              </a:path>
              <a:path w="8513445" h="1280160">
                <a:moveTo>
                  <a:pt x="8513216" y="788670"/>
                </a:moveTo>
                <a:lnTo>
                  <a:pt x="8273974" y="788670"/>
                </a:lnTo>
                <a:lnTo>
                  <a:pt x="8273974" y="1017270"/>
                </a:lnTo>
                <a:lnTo>
                  <a:pt x="8513216" y="1017270"/>
                </a:lnTo>
                <a:lnTo>
                  <a:pt x="8513216" y="78867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9250" y="3837927"/>
            <a:ext cx="8105775" cy="1017269"/>
          </a:xfrm>
          <a:custGeom>
            <a:avLst/>
            <a:gdLst/>
            <a:ahLst/>
            <a:cxnLst/>
            <a:rect l="l" t="t" r="r" b="b"/>
            <a:pathLst>
              <a:path w="8105775" h="1017270">
                <a:moveTo>
                  <a:pt x="6891833" y="262890"/>
                </a:moveTo>
                <a:lnTo>
                  <a:pt x="343674" y="262890"/>
                </a:lnTo>
                <a:lnTo>
                  <a:pt x="343674" y="491490"/>
                </a:lnTo>
                <a:lnTo>
                  <a:pt x="6891833" y="491490"/>
                </a:lnTo>
                <a:lnTo>
                  <a:pt x="6891833" y="262890"/>
                </a:lnTo>
                <a:close/>
              </a:path>
              <a:path w="8105775" h="1017270">
                <a:moveTo>
                  <a:pt x="7749819" y="788670"/>
                </a:moveTo>
                <a:lnTo>
                  <a:pt x="343674" y="788670"/>
                </a:lnTo>
                <a:lnTo>
                  <a:pt x="343674" y="1017270"/>
                </a:lnTo>
                <a:lnTo>
                  <a:pt x="7749819" y="1017270"/>
                </a:lnTo>
                <a:lnTo>
                  <a:pt x="7749819" y="788670"/>
                </a:lnTo>
                <a:close/>
              </a:path>
              <a:path w="8105775" h="1017270">
                <a:moveTo>
                  <a:pt x="8075943" y="0"/>
                </a:moveTo>
                <a:lnTo>
                  <a:pt x="0" y="0"/>
                </a:lnTo>
                <a:lnTo>
                  <a:pt x="0" y="228600"/>
                </a:lnTo>
                <a:lnTo>
                  <a:pt x="8075943" y="228600"/>
                </a:lnTo>
                <a:lnTo>
                  <a:pt x="8075943" y="0"/>
                </a:lnTo>
                <a:close/>
              </a:path>
              <a:path w="8105775" h="1017270">
                <a:moveTo>
                  <a:pt x="8105153" y="525780"/>
                </a:moveTo>
                <a:lnTo>
                  <a:pt x="0" y="525780"/>
                </a:lnTo>
                <a:lnTo>
                  <a:pt x="0" y="754380"/>
                </a:lnTo>
                <a:lnTo>
                  <a:pt x="8105153" y="754380"/>
                </a:lnTo>
                <a:lnTo>
                  <a:pt x="8105153" y="52578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025" y="2004279"/>
            <a:ext cx="8652510" cy="2856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Key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elements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email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campaigns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include:</a:t>
            </a:r>
            <a:endParaRPr sz="1500">
              <a:latin typeface="Roboto"/>
              <a:cs typeface="Roboto"/>
            </a:endParaRPr>
          </a:p>
          <a:p>
            <a:pPr marL="469900" marR="440690" indent="-344170">
              <a:lnSpc>
                <a:spcPct val="114999"/>
              </a:lnSpc>
              <a:spcBef>
                <a:spcPts val="15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Objective: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Deﬁning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clear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goal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for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campaign,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such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increasing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sales,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promoting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new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product,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driving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traﬃc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 website,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building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brand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awareness.</a:t>
            </a:r>
            <a:endParaRPr sz="1500">
              <a:latin typeface="Roboto"/>
              <a:cs typeface="Roboto"/>
            </a:endParaRPr>
          </a:p>
          <a:p>
            <a:pPr marL="469900" marR="5080" indent="-34417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Audience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Segmentation: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Dividing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list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different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segments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based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various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criteria,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such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as demographics,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purchase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history,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interests,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engagement level. Segmentation allows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for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more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personalized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relevant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delivery.</a:t>
            </a:r>
            <a:endParaRPr sz="1500">
              <a:latin typeface="Roboto"/>
              <a:cs typeface="Roboto"/>
            </a:endParaRPr>
          </a:p>
          <a:p>
            <a:pPr marL="469900" marR="462280" indent="-344170">
              <a:lnSpc>
                <a:spcPct val="114999"/>
              </a:lnSpc>
              <a:spcBef>
                <a:spcPts val="35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Creation: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Crafting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compelling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engaging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for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emails,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including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catchy </a:t>
            </a:r>
            <a:r>
              <a:rPr dirty="0" sz="1500" spc="-3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subject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lines,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persuasive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body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374151"/>
                </a:solidFill>
                <a:latin typeface="Roboto"/>
                <a:cs typeface="Roboto"/>
              </a:rPr>
              <a:t>copy,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appealing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visuals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(images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videos).</a:t>
            </a:r>
            <a:endParaRPr sz="1500">
              <a:latin typeface="Roboto"/>
              <a:cs typeface="Roboto"/>
            </a:endParaRPr>
          </a:p>
          <a:p>
            <a:pPr marL="469900" marR="432434" indent="-34417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500" spc="-50">
                <a:solidFill>
                  <a:srgbClr val="374151"/>
                </a:solidFill>
                <a:latin typeface="Roboto"/>
                <a:cs typeface="Roboto"/>
              </a:rPr>
              <a:t>Call-to-Action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(CTA):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Including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clear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actionable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CTA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encourages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recipients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take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desired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action,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such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clicking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link,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making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purchase,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signing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up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for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event.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25" y="140732"/>
            <a:ext cx="521081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Email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Ad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Campaign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1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Brand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Awareness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9825" y="0"/>
            <a:ext cx="2704224" cy="5143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725" y="717074"/>
            <a:ext cx="5626735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Brand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awareness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through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be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effective </a:t>
            </a:r>
            <a:r>
              <a:rPr dirty="0" sz="1400" spc="-30">
                <a:solidFill>
                  <a:srgbClr val="374151"/>
                </a:solidFill>
                <a:latin typeface="Roboto"/>
                <a:cs typeface="Roboto"/>
              </a:rPr>
              <a:t>way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reach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wide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25" y="962438"/>
            <a:ext cx="5742305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audience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promote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your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brand.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Here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some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steps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strategies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25" y="1207802"/>
            <a:ext cx="3935095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consider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when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designing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your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ad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campaign:</a:t>
            </a:r>
            <a:endParaRPr sz="1400">
              <a:latin typeface="Roboto"/>
              <a:cs typeface="Robo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725" y="1643666"/>
          <a:ext cx="581279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9185"/>
                <a:gridCol w="325754"/>
                <a:gridCol w="578485"/>
              </a:tblGrid>
              <a:tr h="229362">
                <a:tc gridSpan="3">
                  <a:txBody>
                    <a:bodyPr/>
                    <a:lstStyle/>
                    <a:p>
                      <a:pPr>
                        <a:lnSpc>
                          <a:spcPts val="1625"/>
                        </a:lnSpc>
                      </a:pP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1.Deﬁne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3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Goals: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Before </a:t>
                      </a:r>
                      <a:r>
                        <a:rPr dirty="0" sz="1400" spc="-3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start,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clearly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deﬁne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objectives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for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the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536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campaign.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Is</a:t>
                      </a:r>
                      <a:r>
                        <a:rPr dirty="0" sz="14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it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dirty="0" sz="14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introduce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dirty="0" sz="14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brand</a:t>
                      </a:r>
                      <a:r>
                        <a:rPr dirty="0" sz="14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14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new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audience,</a:t>
                      </a:r>
                      <a:r>
                        <a:rPr dirty="0" sz="14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remind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existing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536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customers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about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brand,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or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promote a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new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product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or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service?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29361">
                <a:tc>
                  <a:txBody>
                    <a:bodyPr/>
                    <a:lstStyle/>
                    <a:p>
                      <a:pPr>
                        <a:lnSpc>
                          <a:spcPts val="1635"/>
                        </a:lnSpc>
                        <a:spcBef>
                          <a:spcPts val="70"/>
                        </a:spcBef>
                      </a:pP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Understanding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goals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will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guide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the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rest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campaign.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6F6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5725" y="2815622"/>
          <a:ext cx="6000115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864"/>
                <a:gridCol w="3862070"/>
                <a:gridCol w="233679"/>
                <a:gridCol w="189864"/>
              </a:tblGrid>
              <a:tr h="229361">
                <a:tc gridSpan="3">
                  <a:txBody>
                    <a:bodyPr/>
                    <a:lstStyle/>
                    <a:p>
                      <a:pPr>
                        <a:lnSpc>
                          <a:spcPts val="1625"/>
                        </a:lnSpc>
                      </a:pP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2.Build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Quality</a:t>
                      </a:r>
                      <a:r>
                        <a:rPr dirty="0" sz="14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Email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List: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Ensure</a:t>
                      </a:r>
                      <a:r>
                        <a:rPr dirty="0" sz="14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3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have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1400" spc="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3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permission-based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email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list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4536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with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subscribers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who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have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opted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receive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communications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from </a:t>
                      </a:r>
                      <a:r>
                        <a:rPr dirty="0" sz="1400" spc="-3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your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536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brand.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Growing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your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list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organically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will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lead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better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engagement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avoid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361">
                <a:tc>
                  <a:txBody>
                    <a:bodyPr/>
                    <a:lstStyle/>
                    <a:p>
                      <a:pPr>
                        <a:lnSpc>
                          <a:spcPts val="1635"/>
                        </a:lnSpc>
                        <a:spcBef>
                          <a:spcPts val="70"/>
                        </a:spcBef>
                      </a:pP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potential</a:t>
                      </a:r>
                      <a:r>
                        <a:rPr dirty="0" sz="1400" spc="-3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legal</a:t>
                      </a:r>
                      <a:r>
                        <a:rPr dirty="0" sz="1400" spc="-3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issues.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6F6F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5725" y="3980175"/>
            <a:ext cx="5541010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200" spc="-15">
                <a:latin typeface="Roboto"/>
                <a:cs typeface="Roboto"/>
              </a:rPr>
              <a:t>3.</a:t>
            </a:r>
            <a:r>
              <a:rPr dirty="0" sz="1400" spc="-15">
                <a:latin typeface="Roboto"/>
                <a:cs typeface="Roboto"/>
              </a:rPr>
              <a:t>Personalization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and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Segmentation:</a:t>
            </a:r>
            <a:r>
              <a:rPr dirty="0" sz="1400" spc="30"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Segment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your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list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based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725" y="4193535"/>
            <a:ext cx="5086350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various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factors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like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demographics,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past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interactions,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interests.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25" y="4406895"/>
            <a:ext cx="5884545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Personalize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emails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cater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 each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segment's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speciﬁc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preferences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25" y="4620255"/>
            <a:ext cx="3873500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needs,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making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them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more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relevant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engaging.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25" y="186125"/>
            <a:ext cx="5409565" cy="365760"/>
          </a:xfrm>
          <a:prstGeom prst="rect"/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5"/>
              </a:lnSpc>
            </a:pPr>
            <a:r>
              <a:rPr dirty="0" sz="2400" spc="-5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2400" spc="-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2400" spc="40">
                <a:solidFill>
                  <a:srgbClr val="374151"/>
                </a:solidFill>
                <a:latin typeface="Roboto"/>
                <a:cs typeface="Roboto"/>
              </a:rPr>
              <a:t>Ad</a:t>
            </a:r>
            <a:r>
              <a:rPr dirty="0" sz="24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374151"/>
                </a:solidFill>
                <a:latin typeface="Roboto"/>
                <a:cs typeface="Roboto"/>
              </a:rPr>
              <a:t>Campaign</a:t>
            </a:r>
            <a:r>
              <a:rPr dirty="0" sz="24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374151"/>
                </a:solidFill>
                <a:latin typeface="Roboto"/>
                <a:cs typeface="Roboto"/>
              </a:rPr>
              <a:t>2</a:t>
            </a:r>
            <a:r>
              <a:rPr dirty="0" sz="24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2400" spc="-114">
                <a:solidFill>
                  <a:srgbClr val="374151"/>
                </a:solidFill>
                <a:latin typeface="Roboto"/>
                <a:cs typeface="Roboto"/>
              </a:rPr>
              <a:t>-</a:t>
            </a:r>
            <a:r>
              <a:rPr dirty="0" sz="24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374151"/>
                </a:solidFill>
                <a:latin typeface="Roboto"/>
                <a:cs typeface="Roboto"/>
              </a:rPr>
              <a:t>Lead</a:t>
            </a:r>
            <a:r>
              <a:rPr dirty="0" sz="24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2400" spc="-5">
                <a:solidFill>
                  <a:srgbClr val="374151"/>
                </a:solidFill>
                <a:latin typeface="Roboto"/>
                <a:cs typeface="Roboto"/>
              </a:rPr>
              <a:t>generation</a:t>
            </a:r>
            <a:endParaRPr sz="2400">
              <a:latin typeface="Roboto"/>
              <a:cs typeface="Robo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425" y="797248"/>
          <a:ext cx="602234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60"/>
                <a:gridCol w="4594225"/>
                <a:gridCol w="197485"/>
              </a:tblGrid>
              <a:tr h="229361">
                <a:tc gridSpan="3">
                  <a:txBody>
                    <a:bodyPr/>
                    <a:lstStyle/>
                    <a:p>
                      <a:pPr>
                        <a:lnSpc>
                          <a:spcPts val="1625"/>
                        </a:lnSpc>
                      </a:pP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When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it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comes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lead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generation,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regardless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the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industry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or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company,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the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536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primary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goal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is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attract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potential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customers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convert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them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into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leads,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4536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which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can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then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be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nurtured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into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becoming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paying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customers.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Here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are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some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53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general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lead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generation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strategies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that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companies,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including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Parle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Agro,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2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may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361">
                <a:tc>
                  <a:txBody>
                    <a:bodyPr/>
                    <a:lstStyle/>
                    <a:p>
                      <a:pPr>
                        <a:lnSpc>
                          <a:spcPts val="1635"/>
                        </a:lnSpc>
                        <a:spcBef>
                          <a:spcPts val="70"/>
                        </a:spcBef>
                      </a:pP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h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v</a:t>
                      </a:r>
                      <a:r>
                        <a:rPr dirty="0" sz="140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empl</a:t>
                      </a:r>
                      <a:r>
                        <a:rPr dirty="0" sz="1400" spc="-1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o</a:t>
                      </a:r>
                      <a:r>
                        <a:rPr dirty="0" sz="1400" spc="-10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y</a:t>
                      </a:r>
                      <a:r>
                        <a:rPr dirty="0" sz="1400" spc="-5">
                          <a:solidFill>
                            <a:srgbClr val="374151"/>
                          </a:solidFill>
                          <a:latin typeface="Roboto"/>
                          <a:cs typeface="Roboto"/>
                        </a:rPr>
                        <a:t>ed: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B="0" marT="889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6F6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6425" y="2214568"/>
            <a:ext cx="5352415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1.Content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Marketing: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Creating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45">
                <a:solidFill>
                  <a:srgbClr val="374151"/>
                </a:solidFill>
                <a:latin typeface="Roboto"/>
                <a:cs typeface="Roboto"/>
              </a:rPr>
              <a:t>high-quality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valuable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content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25" y="2459932"/>
            <a:ext cx="6055360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resonates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target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audience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be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effective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lead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generation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tactic.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25" y="2705296"/>
            <a:ext cx="5565775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This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could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include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blog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posts,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videos,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infographics,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other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engaging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25" y="2950660"/>
            <a:ext cx="647700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content.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25" y="3386525"/>
            <a:ext cx="6057265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2.Social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Media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Marketing: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Leveraging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various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social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media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platforms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build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25" y="3631889"/>
            <a:ext cx="5240020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brand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awareness,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engage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audience,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drive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Roboto"/>
                <a:cs typeface="Roboto"/>
              </a:rPr>
              <a:t>traﬃc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425" y="3877253"/>
            <a:ext cx="2905125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30">
                <a:solidFill>
                  <a:srgbClr val="374151"/>
                </a:solidFill>
                <a:latin typeface="Roboto"/>
                <a:cs typeface="Roboto"/>
              </a:rPr>
              <a:t>company's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 website or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landing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 pages.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927" y="0"/>
            <a:ext cx="2660024" cy="5143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6425" y="4251300"/>
            <a:ext cx="5772150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200" spc="-10">
                <a:latin typeface="Roboto"/>
                <a:cs typeface="Roboto"/>
              </a:rPr>
              <a:t>3.</a:t>
            </a:r>
            <a:r>
              <a:rPr dirty="0" sz="1400" spc="-10">
                <a:latin typeface="Roboto"/>
                <a:cs typeface="Roboto"/>
              </a:rPr>
              <a:t>Email</a:t>
            </a:r>
            <a:r>
              <a:rPr dirty="0" sz="1400" spc="-5">
                <a:latin typeface="Roboto"/>
                <a:cs typeface="Roboto"/>
              </a:rPr>
              <a:t> </a:t>
            </a:r>
            <a:r>
              <a:rPr dirty="0" sz="1400" spc="-15">
                <a:latin typeface="Roboto"/>
                <a:cs typeface="Roboto"/>
              </a:rPr>
              <a:t>Marketing:</a:t>
            </a:r>
            <a:r>
              <a:rPr dirty="0" sz="1400" spc="5"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Building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maintaining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email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list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communicate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425" y="4464660"/>
            <a:ext cx="5746750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directly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potential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customers,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share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updates,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offer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promotions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425" y="4678020"/>
            <a:ext cx="2154555" cy="21336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incentives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 to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convert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leads.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" y="443350"/>
            <a:ext cx="8121650" cy="228600"/>
          </a:xfrm>
          <a:custGeom>
            <a:avLst/>
            <a:gdLst/>
            <a:ahLst/>
            <a:cxnLst/>
            <a:rect l="l" t="t" r="r" b="b"/>
            <a:pathLst>
              <a:path w="8121650" h="228600">
                <a:moveTo>
                  <a:pt x="8121457" y="228600"/>
                </a:moveTo>
                <a:lnTo>
                  <a:pt x="0" y="228600"/>
                </a:lnTo>
                <a:lnTo>
                  <a:pt x="0" y="0"/>
                </a:lnTo>
                <a:lnTo>
                  <a:pt x="8121457" y="0"/>
                </a:lnTo>
                <a:lnTo>
                  <a:pt x="8121457" y="22860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025" y="0"/>
            <a:ext cx="8133715" cy="7150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657860" indent="-430530">
              <a:lnSpc>
                <a:spcPct val="100000"/>
              </a:lnSpc>
              <a:spcBef>
                <a:spcPts val="900"/>
              </a:spcBef>
              <a:buChar char="●"/>
              <a:tabLst>
                <a:tab pos="657860" algn="l"/>
                <a:tab pos="658495" algn="l"/>
              </a:tabLst>
            </a:pPr>
            <a:r>
              <a:rPr dirty="0" sz="1800" spc="-5" b="1">
                <a:latin typeface="Arial"/>
                <a:cs typeface="Arial"/>
              </a:rPr>
              <a:t>THE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CHALLENGES</a:t>
            </a:r>
            <a:r>
              <a:rPr dirty="0" sz="1800" spc="-25" b="1">
                <a:latin typeface="Arial"/>
                <a:cs typeface="Arial"/>
              </a:rPr>
              <a:t> FACED </a:t>
            </a:r>
            <a:r>
              <a:rPr dirty="0" sz="1800" b="1"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Some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common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challenges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faced </a:t>
            </a:r>
            <a:r>
              <a:rPr dirty="0" sz="1500" spc="-35">
                <a:solidFill>
                  <a:srgbClr val="374151"/>
                </a:solidFill>
                <a:latin typeface="Roboto"/>
                <a:cs typeface="Roboto"/>
              </a:rPr>
              <a:t>by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other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companies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sector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include: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825" y="896740"/>
            <a:ext cx="826960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 marL="418465" indent="-418465">
              <a:lnSpc>
                <a:spcPts val="1739"/>
              </a:lnSpc>
              <a:buFont typeface="MS PGothic"/>
              <a:buChar char="➔"/>
              <a:tabLst>
                <a:tab pos="418465" algn="l"/>
                <a:tab pos="419100" algn="l"/>
              </a:tabLst>
            </a:pP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Intense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competition: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beverage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industry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ﬁercely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competitive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numerous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established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925" y="1159629"/>
            <a:ext cx="759396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emerging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players.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faces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constant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pressure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differentiate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its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925" y="1422519"/>
            <a:ext cx="785050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maintain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share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amidst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strong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competition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from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multinational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giants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local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brands.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825" y="1685409"/>
            <a:ext cx="818197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 marL="418465" indent="-418465">
              <a:lnSpc>
                <a:spcPts val="1739"/>
              </a:lnSpc>
              <a:buFont typeface="MS PGothic"/>
              <a:buChar char="➔"/>
              <a:tabLst>
                <a:tab pos="418465" algn="l"/>
                <a:tab pos="419100" algn="l"/>
              </a:tabLst>
            </a:pP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Changing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preferences: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Consumer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tastes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preferences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constantly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evolving.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925" y="1948299"/>
            <a:ext cx="806386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Agro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needs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adapt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innovate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meet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changing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demands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consumers,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including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925" y="2211189"/>
            <a:ext cx="7788275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trends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towards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healthier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more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natural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functional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beverages,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sustainability.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825" y="2536075"/>
            <a:ext cx="8431530" cy="2331720"/>
          </a:xfrm>
          <a:custGeom>
            <a:avLst/>
            <a:gdLst/>
            <a:ahLst/>
            <a:cxnLst/>
            <a:rect l="l" t="t" r="r" b="b"/>
            <a:pathLst>
              <a:path w="8431530" h="2331720">
                <a:moveTo>
                  <a:pt x="4772406" y="2103120"/>
                </a:moveTo>
                <a:lnTo>
                  <a:pt x="419100" y="2103120"/>
                </a:lnTo>
                <a:lnTo>
                  <a:pt x="419100" y="2331720"/>
                </a:lnTo>
                <a:lnTo>
                  <a:pt x="4772406" y="2331720"/>
                </a:lnTo>
                <a:lnTo>
                  <a:pt x="4772406" y="2103120"/>
                </a:lnTo>
                <a:close/>
              </a:path>
              <a:path w="8431530" h="2331720">
                <a:moveTo>
                  <a:pt x="7371601" y="1314450"/>
                </a:moveTo>
                <a:lnTo>
                  <a:pt x="419100" y="1314450"/>
                </a:lnTo>
                <a:lnTo>
                  <a:pt x="419100" y="1543050"/>
                </a:lnTo>
                <a:lnTo>
                  <a:pt x="7371601" y="1543050"/>
                </a:lnTo>
                <a:lnTo>
                  <a:pt x="7371601" y="1314450"/>
                </a:lnTo>
                <a:close/>
              </a:path>
              <a:path w="8431530" h="2331720">
                <a:moveTo>
                  <a:pt x="7659484" y="1840230"/>
                </a:moveTo>
                <a:lnTo>
                  <a:pt x="419100" y="1840230"/>
                </a:lnTo>
                <a:lnTo>
                  <a:pt x="419100" y="2068830"/>
                </a:lnTo>
                <a:lnTo>
                  <a:pt x="7659484" y="2068830"/>
                </a:lnTo>
                <a:lnTo>
                  <a:pt x="7659484" y="1840230"/>
                </a:lnTo>
                <a:close/>
              </a:path>
              <a:path w="8431530" h="2331720">
                <a:moveTo>
                  <a:pt x="7684605" y="525780"/>
                </a:moveTo>
                <a:lnTo>
                  <a:pt x="419100" y="525780"/>
                </a:lnTo>
                <a:lnTo>
                  <a:pt x="419100" y="754380"/>
                </a:lnTo>
                <a:lnTo>
                  <a:pt x="7684605" y="754380"/>
                </a:lnTo>
                <a:lnTo>
                  <a:pt x="7684605" y="525780"/>
                </a:lnTo>
                <a:close/>
              </a:path>
              <a:path w="8431530" h="2331720">
                <a:moveTo>
                  <a:pt x="7775854" y="1577340"/>
                </a:moveTo>
                <a:lnTo>
                  <a:pt x="0" y="1577340"/>
                </a:lnTo>
                <a:lnTo>
                  <a:pt x="0" y="1805940"/>
                </a:lnTo>
                <a:lnTo>
                  <a:pt x="7775854" y="1805940"/>
                </a:lnTo>
                <a:lnTo>
                  <a:pt x="7775854" y="1577340"/>
                </a:lnTo>
                <a:close/>
              </a:path>
              <a:path w="8431530" h="2331720">
                <a:moveTo>
                  <a:pt x="7842174" y="788670"/>
                </a:moveTo>
                <a:lnTo>
                  <a:pt x="0" y="788670"/>
                </a:lnTo>
                <a:lnTo>
                  <a:pt x="0" y="1017270"/>
                </a:lnTo>
                <a:lnTo>
                  <a:pt x="7842174" y="1017270"/>
                </a:lnTo>
                <a:lnTo>
                  <a:pt x="7842174" y="788670"/>
                </a:lnTo>
                <a:close/>
              </a:path>
              <a:path w="8431530" h="2331720">
                <a:moveTo>
                  <a:pt x="7882636" y="0"/>
                </a:moveTo>
                <a:lnTo>
                  <a:pt x="0" y="0"/>
                </a:lnTo>
                <a:lnTo>
                  <a:pt x="0" y="228600"/>
                </a:lnTo>
                <a:lnTo>
                  <a:pt x="7882636" y="228600"/>
                </a:lnTo>
                <a:lnTo>
                  <a:pt x="7882636" y="0"/>
                </a:lnTo>
                <a:close/>
              </a:path>
              <a:path w="8431530" h="2331720">
                <a:moveTo>
                  <a:pt x="7917142" y="1051560"/>
                </a:moveTo>
                <a:lnTo>
                  <a:pt x="419100" y="1051560"/>
                </a:lnTo>
                <a:lnTo>
                  <a:pt x="419100" y="1280160"/>
                </a:lnTo>
                <a:lnTo>
                  <a:pt x="7917142" y="1280160"/>
                </a:lnTo>
                <a:lnTo>
                  <a:pt x="7917142" y="1051560"/>
                </a:lnTo>
                <a:close/>
              </a:path>
              <a:path w="8431530" h="2331720">
                <a:moveTo>
                  <a:pt x="8279638" y="262890"/>
                </a:moveTo>
                <a:lnTo>
                  <a:pt x="419100" y="262890"/>
                </a:lnTo>
                <a:lnTo>
                  <a:pt x="419100" y="491490"/>
                </a:lnTo>
                <a:lnTo>
                  <a:pt x="8279638" y="491490"/>
                </a:lnTo>
                <a:lnTo>
                  <a:pt x="8279638" y="262890"/>
                </a:lnTo>
                <a:close/>
              </a:path>
              <a:path w="8431530" h="2331720">
                <a:moveTo>
                  <a:pt x="8431530" y="1051560"/>
                </a:moveTo>
                <a:lnTo>
                  <a:pt x="7964310" y="1051560"/>
                </a:lnTo>
                <a:lnTo>
                  <a:pt x="7964310" y="1280160"/>
                </a:lnTo>
                <a:lnTo>
                  <a:pt x="8431530" y="1280160"/>
                </a:lnTo>
                <a:lnTo>
                  <a:pt x="8431530" y="105156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1125" y="2481465"/>
            <a:ext cx="8456930" cy="239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marR="175260" indent="-4191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431165" algn="l"/>
                <a:tab pos="431800" algn="l"/>
              </a:tabLst>
            </a:pP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Supply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chain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complexities: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Managing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complex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supply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chain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for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sourcing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raw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materials,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production,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distribution,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retailing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be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challenging.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Ensuring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availability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products, </a:t>
            </a:r>
            <a:r>
              <a:rPr dirty="0" sz="1500" spc="-3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minimizing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inventory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costs,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optimizing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logistics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crucial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tasks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for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company.</a:t>
            </a:r>
            <a:endParaRPr sz="1500">
              <a:latin typeface="Roboto"/>
              <a:cs typeface="Roboto"/>
            </a:endParaRPr>
          </a:p>
          <a:p>
            <a:pPr marL="431800" marR="5080" indent="-419100">
              <a:lnSpc>
                <a:spcPct val="114999"/>
              </a:lnSpc>
              <a:buFont typeface="MS PGothic"/>
              <a:buChar char="➔"/>
              <a:tabLst>
                <a:tab pos="431165" algn="l"/>
                <a:tab pos="431800" algn="l"/>
              </a:tabLst>
            </a:pP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Regulatory</a:t>
            </a:r>
            <a:r>
              <a:rPr dirty="0" sz="1500" spc="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compliance:</a:t>
            </a:r>
            <a:r>
              <a:rPr dirty="0" sz="1500" spc="2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food</a:t>
            </a:r>
            <a:r>
              <a:rPr dirty="0" sz="1500" spc="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beverage</a:t>
            </a:r>
            <a:r>
              <a:rPr dirty="0" sz="1500" spc="4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industry</a:t>
            </a:r>
            <a:r>
              <a:rPr dirty="0" sz="1500" spc="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500" spc="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subject</a:t>
            </a:r>
            <a:r>
              <a:rPr dirty="0" sz="1500" spc="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various</a:t>
            </a:r>
            <a:r>
              <a:rPr dirty="0" sz="1500" spc="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regulations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 related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quality,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safety,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labeling,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environmental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standards.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Compliance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500" spc="12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these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regulations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be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demanding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requires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continuous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monitoring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adherence.</a:t>
            </a:r>
            <a:endParaRPr sz="1500">
              <a:latin typeface="Roboto"/>
              <a:cs typeface="Roboto"/>
            </a:endParaRPr>
          </a:p>
          <a:p>
            <a:pPr marL="431800" marR="673735" indent="-419100">
              <a:lnSpc>
                <a:spcPct val="114999"/>
              </a:lnSpc>
              <a:buFont typeface="MS PGothic"/>
              <a:buChar char="➔"/>
              <a:tabLst>
                <a:tab pos="431165" algn="l"/>
                <a:tab pos="431800" algn="l"/>
              </a:tabLst>
            </a:pP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advertising: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Effectively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marketing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beverages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crowded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be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challenging.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needs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develop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creative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marketing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campaigns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build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brand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awareness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capture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attention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consumers.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00" y="167425"/>
            <a:ext cx="4380230" cy="243840"/>
          </a:xfrm>
          <a:prstGeom prst="rect"/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MEASURES</a:t>
            </a:r>
            <a:r>
              <a:rPr dirty="0" sz="1600" spc="-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2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600" spc="-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374151"/>
                </a:solidFill>
                <a:latin typeface="Roboto"/>
                <a:cs typeface="Roboto"/>
              </a:rPr>
              <a:t>OVERCOME</a:t>
            </a:r>
            <a:r>
              <a:rPr dirty="0" sz="1600" spc="-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6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374151"/>
                </a:solidFill>
                <a:latin typeface="Roboto"/>
                <a:cs typeface="Roboto"/>
              </a:rPr>
              <a:t>CHALLENGES:-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100" y="638340"/>
            <a:ext cx="2926080" cy="228600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Here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 are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some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 possible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measures: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188" y="1091742"/>
            <a:ext cx="8569960" cy="3646170"/>
          </a:xfrm>
          <a:custGeom>
            <a:avLst/>
            <a:gdLst/>
            <a:ahLst/>
            <a:cxnLst/>
            <a:rect l="l" t="t" r="r" b="b"/>
            <a:pathLst>
              <a:path w="8569960" h="3646170">
                <a:moveTo>
                  <a:pt x="3018383" y="1314450"/>
                </a:moveTo>
                <a:lnTo>
                  <a:pt x="419100" y="1314450"/>
                </a:lnTo>
                <a:lnTo>
                  <a:pt x="419100" y="1543050"/>
                </a:lnTo>
                <a:lnTo>
                  <a:pt x="3018383" y="1543050"/>
                </a:lnTo>
                <a:lnTo>
                  <a:pt x="3018383" y="1314450"/>
                </a:lnTo>
                <a:close/>
              </a:path>
              <a:path w="8569960" h="3646170">
                <a:moveTo>
                  <a:pt x="4455973" y="3417570"/>
                </a:moveTo>
                <a:lnTo>
                  <a:pt x="419100" y="3417570"/>
                </a:lnTo>
                <a:lnTo>
                  <a:pt x="419100" y="3646170"/>
                </a:lnTo>
                <a:lnTo>
                  <a:pt x="4455973" y="3646170"/>
                </a:lnTo>
                <a:lnTo>
                  <a:pt x="4455973" y="3417570"/>
                </a:lnTo>
                <a:close/>
              </a:path>
              <a:path w="8569960" h="3646170">
                <a:moveTo>
                  <a:pt x="5587720" y="525780"/>
                </a:moveTo>
                <a:lnTo>
                  <a:pt x="419100" y="525780"/>
                </a:lnTo>
                <a:lnTo>
                  <a:pt x="419100" y="754380"/>
                </a:lnTo>
                <a:lnTo>
                  <a:pt x="5587720" y="754380"/>
                </a:lnTo>
                <a:lnTo>
                  <a:pt x="5587720" y="525780"/>
                </a:lnTo>
                <a:close/>
              </a:path>
              <a:path w="8569960" h="3646170">
                <a:moveTo>
                  <a:pt x="6380607" y="2891790"/>
                </a:moveTo>
                <a:lnTo>
                  <a:pt x="419100" y="2891790"/>
                </a:lnTo>
                <a:lnTo>
                  <a:pt x="419100" y="3120390"/>
                </a:lnTo>
                <a:lnTo>
                  <a:pt x="6380607" y="3120390"/>
                </a:lnTo>
                <a:lnTo>
                  <a:pt x="6380607" y="2891790"/>
                </a:lnTo>
                <a:close/>
              </a:path>
              <a:path w="8569960" h="3646170">
                <a:moveTo>
                  <a:pt x="6854901" y="2103120"/>
                </a:moveTo>
                <a:lnTo>
                  <a:pt x="419100" y="2103120"/>
                </a:lnTo>
                <a:lnTo>
                  <a:pt x="419100" y="2331720"/>
                </a:lnTo>
                <a:lnTo>
                  <a:pt x="6854901" y="2331720"/>
                </a:lnTo>
                <a:lnTo>
                  <a:pt x="6854901" y="2103120"/>
                </a:lnTo>
                <a:close/>
              </a:path>
              <a:path w="8569960" h="3646170">
                <a:moveTo>
                  <a:pt x="7579969" y="2628900"/>
                </a:moveTo>
                <a:lnTo>
                  <a:pt x="419100" y="2628900"/>
                </a:lnTo>
                <a:lnTo>
                  <a:pt x="419100" y="2857500"/>
                </a:lnTo>
                <a:lnTo>
                  <a:pt x="7579969" y="2857500"/>
                </a:lnTo>
                <a:lnTo>
                  <a:pt x="7579969" y="2628900"/>
                </a:lnTo>
                <a:close/>
              </a:path>
              <a:path w="8569960" h="3646170">
                <a:moveTo>
                  <a:pt x="8266252" y="262890"/>
                </a:moveTo>
                <a:lnTo>
                  <a:pt x="419100" y="262890"/>
                </a:lnTo>
                <a:lnTo>
                  <a:pt x="419100" y="491490"/>
                </a:lnTo>
                <a:lnTo>
                  <a:pt x="8266252" y="491490"/>
                </a:lnTo>
                <a:lnTo>
                  <a:pt x="8266252" y="262890"/>
                </a:lnTo>
                <a:close/>
              </a:path>
              <a:path w="8569960" h="3646170">
                <a:moveTo>
                  <a:pt x="8295653" y="1051560"/>
                </a:moveTo>
                <a:lnTo>
                  <a:pt x="419100" y="1051560"/>
                </a:lnTo>
                <a:lnTo>
                  <a:pt x="419100" y="1280160"/>
                </a:lnTo>
                <a:lnTo>
                  <a:pt x="8295653" y="1280160"/>
                </a:lnTo>
                <a:lnTo>
                  <a:pt x="8295653" y="1051560"/>
                </a:lnTo>
                <a:close/>
              </a:path>
              <a:path w="8569960" h="3646170">
                <a:moveTo>
                  <a:pt x="8300758" y="1577340"/>
                </a:moveTo>
                <a:lnTo>
                  <a:pt x="0" y="1577340"/>
                </a:lnTo>
                <a:lnTo>
                  <a:pt x="0" y="1805940"/>
                </a:lnTo>
                <a:lnTo>
                  <a:pt x="8300758" y="1805940"/>
                </a:lnTo>
                <a:lnTo>
                  <a:pt x="8300758" y="1577340"/>
                </a:lnTo>
                <a:close/>
              </a:path>
              <a:path w="8569960" h="3646170">
                <a:moveTo>
                  <a:pt x="8395081" y="788670"/>
                </a:moveTo>
                <a:lnTo>
                  <a:pt x="0" y="788670"/>
                </a:lnTo>
                <a:lnTo>
                  <a:pt x="0" y="1017270"/>
                </a:lnTo>
                <a:lnTo>
                  <a:pt x="8395081" y="1017270"/>
                </a:lnTo>
                <a:lnTo>
                  <a:pt x="8395081" y="788670"/>
                </a:lnTo>
                <a:close/>
              </a:path>
              <a:path w="8569960" h="3646170">
                <a:moveTo>
                  <a:pt x="8433968" y="1840230"/>
                </a:moveTo>
                <a:lnTo>
                  <a:pt x="419100" y="1840230"/>
                </a:lnTo>
                <a:lnTo>
                  <a:pt x="419100" y="2068830"/>
                </a:lnTo>
                <a:lnTo>
                  <a:pt x="8433968" y="2068830"/>
                </a:lnTo>
                <a:lnTo>
                  <a:pt x="8433968" y="1840230"/>
                </a:lnTo>
                <a:close/>
              </a:path>
              <a:path w="8569960" h="3646170">
                <a:moveTo>
                  <a:pt x="8541309" y="2366010"/>
                </a:moveTo>
                <a:lnTo>
                  <a:pt x="0" y="2366010"/>
                </a:lnTo>
                <a:lnTo>
                  <a:pt x="0" y="2594610"/>
                </a:lnTo>
                <a:lnTo>
                  <a:pt x="8541309" y="2594610"/>
                </a:lnTo>
                <a:lnTo>
                  <a:pt x="8541309" y="2366010"/>
                </a:lnTo>
                <a:close/>
              </a:path>
              <a:path w="8569960" h="3646170">
                <a:moveTo>
                  <a:pt x="8545868" y="0"/>
                </a:moveTo>
                <a:lnTo>
                  <a:pt x="0" y="0"/>
                </a:lnTo>
                <a:lnTo>
                  <a:pt x="0" y="228600"/>
                </a:lnTo>
                <a:lnTo>
                  <a:pt x="8545868" y="228600"/>
                </a:lnTo>
                <a:lnTo>
                  <a:pt x="8545868" y="0"/>
                </a:lnTo>
                <a:close/>
              </a:path>
              <a:path w="8569960" h="3646170">
                <a:moveTo>
                  <a:pt x="8569858" y="3154680"/>
                </a:moveTo>
                <a:lnTo>
                  <a:pt x="0" y="3154680"/>
                </a:lnTo>
                <a:lnTo>
                  <a:pt x="0" y="3383280"/>
                </a:lnTo>
                <a:lnTo>
                  <a:pt x="8569858" y="3383280"/>
                </a:lnTo>
                <a:lnTo>
                  <a:pt x="8569858" y="315468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1500" y="1037121"/>
            <a:ext cx="8572500" cy="370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marR="23495" indent="-419100">
              <a:lnSpc>
                <a:spcPct val="114999"/>
              </a:lnSpc>
              <a:spcBef>
                <a:spcPts val="100"/>
              </a:spcBef>
              <a:tabLst>
                <a:tab pos="431165" algn="l"/>
              </a:tabLst>
            </a:pPr>
            <a:r>
              <a:rPr dirty="0" sz="1500">
                <a:solidFill>
                  <a:srgbClr val="374151"/>
                </a:solidFill>
                <a:latin typeface="MS PGothic"/>
                <a:cs typeface="MS PGothic"/>
              </a:rPr>
              <a:t>★	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Diversiﬁcation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Portfolio: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consider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expanding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its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range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cater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wider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base.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374151"/>
                </a:solidFill>
                <a:latin typeface="Roboto"/>
                <a:cs typeface="Roboto"/>
              </a:rPr>
              <a:t>By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introducing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new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ﬂavors,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healthier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options,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different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beverage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categories,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they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stay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relevant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attract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new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customers.</a:t>
            </a:r>
            <a:endParaRPr sz="1500">
              <a:latin typeface="Roboto"/>
              <a:cs typeface="Roboto"/>
            </a:endParaRPr>
          </a:p>
          <a:p>
            <a:pPr marL="431800" marR="175895" indent="-419100">
              <a:lnSpc>
                <a:spcPct val="114999"/>
              </a:lnSpc>
              <a:tabLst>
                <a:tab pos="431165" algn="l"/>
              </a:tabLst>
            </a:pPr>
            <a:r>
              <a:rPr dirty="0" sz="1500">
                <a:solidFill>
                  <a:srgbClr val="374151"/>
                </a:solidFill>
                <a:latin typeface="MS PGothic"/>
                <a:cs typeface="MS PGothic"/>
              </a:rPr>
              <a:t>★	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Research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Consumer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Insights: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Conducting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extensive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research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analyzing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consumer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preferences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trends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help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identify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changing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demands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 adapt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its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accordingly.</a:t>
            </a:r>
            <a:endParaRPr sz="1500">
              <a:latin typeface="Roboto"/>
              <a:cs typeface="Roboto"/>
            </a:endParaRPr>
          </a:p>
          <a:p>
            <a:pPr marL="431800" marR="133350" indent="-419100">
              <a:lnSpc>
                <a:spcPct val="114999"/>
              </a:lnSpc>
              <a:tabLst>
                <a:tab pos="431165" algn="l"/>
              </a:tabLst>
            </a:pPr>
            <a:r>
              <a:rPr dirty="0" sz="1500">
                <a:solidFill>
                  <a:srgbClr val="374151"/>
                </a:solidFill>
                <a:latin typeface="MS PGothic"/>
                <a:cs typeface="MS PGothic"/>
              </a:rPr>
              <a:t>★	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Innovation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New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Development: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Investing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research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development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innovate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 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create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new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products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give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competitive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edge.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This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could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include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developing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beverages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unique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ﬂavors,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functional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beneﬁts,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374151"/>
                </a:solidFill>
                <a:latin typeface="Roboto"/>
                <a:cs typeface="Roboto"/>
              </a:rPr>
              <a:t>eco-friendly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packaging.</a:t>
            </a:r>
            <a:endParaRPr sz="1500">
              <a:latin typeface="Roboto"/>
              <a:cs typeface="Roboto"/>
            </a:endParaRPr>
          </a:p>
          <a:p>
            <a:pPr marL="431800" marR="29845" indent="-419100">
              <a:lnSpc>
                <a:spcPct val="114999"/>
              </a:lnSpc>
              <a:tabLst>
                <a:tab pos="431165" algn="l"/>
              </a:tabLst>
            </a:pPr>
            <a:r>
              <a:rPr dirty="0" sz="1500">
                <a:solidFill>
                  <a:srgbClr val="374151"/>
                </a:solidFill>
                <a:latin typeface="MS PGothic"/>
                <a:cs typeface="MS PGothic"/>
              </a:rPr>
              <a:t>★	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Branding: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Strengthening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marketing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efforts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brand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visibility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help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Parle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Agro </a:t>
            </a:r>
            <a:r>
              <a:rPr dirty="0" sz="1500" spc="-3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maintain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increase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its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share.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Engaging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social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media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marketing,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inﬂuencer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collaborations,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targeted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advertising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enhance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brand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awareness</a:t>
            </a:r>
            <a:endParaRPr sz="1500">
              <a:latin typeface="Roboto"/>
              <a:cs typeface="Roboto"/>
            </a:endParaRPr>
          </a:p>
          <a:p>
            <a:pPr marL="431800" marR="5080" indent="-419100">
              <a:lnSpc>
                <a:spcPct val="114999"/>
              </a:lnSpc>
              <a:tabLst>
                <a:tab pos="431165" algn="l"/>
              </a:tabLst>
            </a:pPr>
            <a:r>
              <a:rPr dirty="0" sz="1500">
                <a:solidFill>
                  <a:srgbClr val="374151"/>
                </a:solidFill>
                <a:latin typeface="MS PGothic"/>
                <a:cs typeface="MS PGothic"/>
              </a:rPr>
              <a:t>★	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Distribution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Network: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Improving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distribution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network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reach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more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regions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remote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areas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help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increase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market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penetration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sales.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067" y="446542"/>
            <a:ext cx="7849234" cy="442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7970">
              <a:lnSpc>
                <a:spcPct val="100000"/>
              </a:lnSpc>
              <a:spcBef>
                <a:spcPts val="100"/>
              </a:spcBef>
              <a:buChar char="•"/>
              <a:tabLst>
                <a:tab pos="280035" algn="l"/>
                <a:tab pos="280670" algn="l"/>
              </a:tabLst>
            </a:pPr>
            <a:r>
              <a:rPr dirty="0" sz="1600" spc="-5">
                <a:latin typeface="Arial MT"/>
                <a:cs typeface="Arial MT"/>
              </a:rPr>
              <a:t>Slogan: Slogans are an essential part of brand </a:t>
            </a:r>
            <a:r>
              <a:rPr dirty="0" sz="1600" spc="-20">
                <a:latin typeface="Arial MT"/>
                <a:cs typeface="Arial MT"/>
              </a:rPr>
              <a:t>identity, </a:t>
            </a:r>
            <a:r>
              <a:rPr dirty="0" sz="1600" spc="-5">
                <a:latin typeface="Arial MT"/>
                <a:cs typeface="Arial MT"/>
              </a:rPr>
              <a:t>and Parle Agro </a:t>
            </a:r>
            <a:r>
              <a:rPr dirty="0" sz="1600">
                <a:latin typeface="Arial MT"/>
                <a:cs typeface="Arial MT"/>
              </a:rPr>
              <a:t>might </a:t>
            </a:r>
            <a:r>
              <a:rPr dirty="0" sz="1600" spc="-5">
                <a:latin typeface="Arial MT"/>
                <a:cs typeface="Arial MT"/>
              </a:rPr>
              <a:t>have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used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catchy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memorable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taglines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resonated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consumers.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These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slogans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were </a:t>
            </a:r>
            <a:r>
              <a:rPr dirty="0" sz="1600">
                <a:latin typeface="Arial MT"/>
                <a:cs typeface="Arial MT"/>
              </a:rPr>
              <a:t>crafted </a:t>
            </a:r>
            <a:r>
              <a:rPr dirty="0" sz="1600" spc="-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reinforce </a:t>
            </a:r>
            <a:r>
              <a:rPr dirty="0" sz="1600" spc="-5">
                <a:latin typeface="Arial MT"/>
                <a:cs typeface="Arial MT"/>
              </a:rPr>
              <a:t>the brand's </a:t>
            </a:r>
            <a:r>
              <a:rPr dirty="0" sz="1600">
                <a:latin typeface="Arial MT"/>
                <a:cs typeface="Arial MT"/>
              </a:rPr>
              <a:t>mission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values, creating a strong </a:t>
            </a:r>
            <a:r>
              <a:rPr dirty="0" sz="1600" spc="-5">
                <a:latin typeface="Arial MT"/>
                <a:cs typeface="Arial MT"/>
              </a:rPr>
              <a:t>brand </a:t>
            </a:r>
            <a:r>
              <a:rPr dirty="0" sz="1600">
                <a:latin typeface="Arial MT"/>
                <a:cs typeface="Arial MT"/>
              </a:rPr>
              <a:t> recall.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80670" marR="478155" indent="-267970">
              <a:lnSpc>
                <a:spcPct val="100000"/>
              </a:lnSpc>
              <a:buChar char="•"/>
              <a:tabLst>
                <a:tab pos="280035" algn="l"/>
                <a:tab pos="280670" algn="l"/>
              </a:tabLst>
            </a:pPr>
            <a:r>
              <a:rPr dirty="0" sz="1600" spc="-5">
                <a:latin typeface="Arial MT"/>
                <a:cs typeface="Arial MT"/>
              </a:rPr>
              <a:t>Product Range: Parle Agro's product </a:t>
            </a:r>
            <a:r>
              <a:rPr dirty="0" sz="1600">
                <a:latin typeface="Arial MT"/>
                <a:cs typeface="Arial MT"/>
              </a:rPr>
              <a:t>range mainly consisted </a:t>
            </a:r>
            <a:r>
              <a:rPr dirty="0" sz="1600" spc="-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refreshing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innovative beverages, </a:t>
            </a:r>
            <a:r>
              <a:rPr dirty="0" sz="1600">
                <a:latin typeface="Arial MT"/>
                <a:cs typeface="Arial MT"/>
              </a:rPr>
              <a:t>such </a:t>
            </a:r>
            <a:r>
              <a:rPr dirty="0" sz="1600" spc="-5">
                <a:latin typeface="Arial MT"/>
                <a:cs typeface="Arial MT"/>
              </a:rPr>
              <a:t>as fruit juices, fruit-based drinks, and </a:t>
            </a:r>
            <a:r>
              <a:rPr dirty="0" sz="1600">
                <a:latin typeface="Arial MT"/>
                <a:cs typeface="Arial MT"/>
              </a:rPr>
              <a:t>carbonated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beverages. Each product typically had its unique identity while aligning with the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overall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brand image.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280670" marR="146050" indent="-267970">
              <a:lnSpc>
                <a:spcPct val="100000"/>
              </a:lnSpc>
              <a:buChar char="•"/>
              <a:tabLst>
                <a:tab pos="280035" algn="l"/>
                <a:tab pos="280670" algn="l"/>
              </a:tabLst>
            </a:pPr>
            <a:r>
              <a:rPr dirty="0" sz="1600" spc="-5">
                <a:latin typeface="Arial MT"/>
                <a:cs typeface="Arial MT"/>
              </a:rPr>
              <a:t>Communication Style: The brand's </a:t>
            </a:r>
            <a:r>
              <a:rPr dirty="0" sz="1600">
                <a:latin typeface="Arial MT"/>
                <a:cs typeface="Arial MT"/>
              </a:rPr>
              <a:t>communication style </a:t>
            </a:r>
            <a:r>
              <a:rPr dirty="0" sz="1600" spc="-5">
                <a:latin typeface="Arial MT"/>
                <a:cs typeface="Arial MT"/>
              </a:rPr>
              <a:t>likely </a:t>
            </a:r>
            <a:r>
              <a:rPr dirty="0" sz="1600">
                <a:latin typeface="Arial MT"/>
                <a:cs typeface="Arial MT"/>
              </a:rPr>
              <a:t>reflected </a:t>
            </a:r>
            <a:r>
              <a:rPr dirty="0" sz="1600" spc="-5">
                <a:latin typeface="Arial MT"/>
                <a:cs typeface="Arial MT"/>
              </a:rPr>
              <a:t>its </a:t>
            </a:r>
            <a:r>
              <a:rPr dirty="0" sz="1600">
                <a:latin typeface="Arial MT"/>
                <a:cs typeface="Arial MT"/>
              </a:rPr>
              <a:t>youthful,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energetic, and dynamic </a:t>
            </a:r>
            <a:r>
              <a:rPr dirty="0" sz="1600" spc="-15">
                <a:latin typeface="Arial MT"/>
                <a:cs typeface="Arial MT"/>
              </a:rPr>
              <a:t>personality. </a:t>
            </a:r>
            <a:r>
              <a:rPr dirty="0" sz="1600">
                <a:latin typeface="Arial MT"/>
                <a:cs typeface="Arial MT"/>
              </a:rPr>
              <a:t>Marketing campaigns, </a:t>
            </a:r>
            <a:r>
              <a:rPr dirty="0" sz="1600" spc="-5">
                <a:latin typeface="Arial MT"/>
                <a:cs typeface="Arial MT"/>
              </a:rPr>
              <a:t>advertisements, and </a:t>
            </a:r>
            <a:r>
              <a:rPr dirty="0" sz="1600">
                <a:latin typeface="Arial MT"/>
                <a:cs typeface="Arial MT"/>
              </a:rPr>
              <a:t> social media </a:t>
            </a:r>
            <a:r>
              <a:rPr dirty="0" sz="1600" spc="-5">
                <a:latin typeface="Arial MT"/>
                <a:cs typeface="Arial MT"/>
              </a:rPr>
              <a:t>interactions would have been designed to engage with the target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audience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effectively.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280670" marR="369570" indent="-267970">
              <a:lnSpc>
                <a:spcPct val="100000"/>
              </a:lnSpc>
              <a:buChar char="•"/>
              <a:tabLst>
                <a:tab pos="280035" algn="l"/>
                <a:tab pos="280670" algn="l"/>
              </a:tabLst>
            </a:pPr>
            <a:r>
              <a:rPr dirty="0" sz="1600" spc="-5">
                <a:latin typeface="Arial MT"/>
                <a:cs typeface="Arial MT"/>
              </a:rPr>
              <a:t>Brand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Associations: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Parle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Agro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might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have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associated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itself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popular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events,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sponsorships, </a:t>
            </a:r>
            <a:r>
              <a:rPr dirty="0" sz="1600" spc="-5">
                <a:latin typeface="Arial MT"/>
                <a:cs typeface="Arial MT"/>
              </a:rPr>
              <a:t>or brand ambassadors that </a:t>
            </a:r>
            <a:r>
              <a:rPr dirty="0" sz="1600">
                <a:latin typeface="Arial MT"/>
                <a:cs typeface="Arial MT"/>
              </a:rPr>
              <a:t>complemented </a:t>
            </a:r>
            <a:r>
              <a:rPr dirty="0" sz="1600" spc="-5">
                <a:latin typeface="Arial MT"/>
                <a:cs typeface="Arial MT"/>
              </a:rPr>
              <a:t>its brand </a:t>
            </a:r>
            <a:r>
              <a:rPr dirty="0" sz="1600">
                <a:latin typeface="Arial MT"/>
                <a:cs typeface="Arial MT"/>
              </a:rPr>
              <a:t>values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targeted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 desired </a:t>
            </a:r>
            <a:r>
              <a:rPr dirty="0" sz="1600">
                <a:latin typeface="Arial MT"/>
                <a:cs typeface="Arial MT"/>
              </a:rPr>
              <a:t>consumer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segments.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16" y="295378"/>
            <a:ext cx="2103755" cy="238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dirty="0" sz="1400" spc="-5">
                <a:solidFill>
                  <a:srgbClr val="000000"/>
                </a:solidFill>
                <a:latin typeface="Arial"/>
                <a:cs typeface="Arial"/>
              </a:rPr>
              <a:t>2.	</a:t>
            </a:r>
            <a:r>
              <a:rPr dirty="0" sz="1400" spc="-10">
                <a:solidFill>
                  <a:srgbClr val="000000"/>
                </a:solidFill>
                <a:latin typeface="Arial"/>
                <a:cs typeface="Arial"/>
              </a:rPr>
              <a:t>MISSION/VALUES</a:t>
            </a:r>
            <a:r>
              <a:rPr dirty="0" sz="1400" spc="-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709" y="722097"/>
            <a:ext cx="7809230" cy="429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271780" algn="l"/>
                <a:tab pos="273050" algn="l"/>
              </a:tabLst>
            </a:pPr>
            <a:r>
              <a:rPr dirty="0" sz="1400" spc="-5">
                <a:latin typeface="Arial MT"/>
                <a:cs typeface="Arial MT"/>
              </a:rPr>
              <a:t>Delivering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 Products: Parle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Agro aims 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 </a:t>
            </a:r>
            <a:r>
              <a:rPr dirty="0" sz="1400" spc="-15">
                <a:latin typeface="Arial MT"/>
                <a:cs typeface="Arial MT"/>
              </a:rPr>
              <a:t>high-quality,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safe,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nutritious</a:t>
            </a:r>
            <a:endParaRPr sz="1400">
              <a:latin typeface="Arial MT"/>
              <a:cs typeface="Arial MT"/>
            </a:endParaRPr>
          </a:p>
          <a:p>
            <a:pPr marL="272415" marR="10033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fruit-based beverages to its </a:t>
            </a:r>
            <a:r>
              <a:rPr dirty="0" sz="1400">
                <a:latin typeface="Arial MT"/>
                <a:cs typeface="Arial MT"/>
              </a:rPr>
              <a:t>customers. </a:t>
            </a:r>
            <a:r>
              <a:rPr dirty="0" sz="1400" spc="-5">
                <a:latin typeface="Arial MT"/>
                <a:cs typeface="Arial MT"/>
              </a:rPr>
              <a:t>They </a:t>
            </a:r>
            <a:r>
              <a:rPr dirty="0" sz="1400">
                <a:latin typeface="Arial MT"/>
                <a:cs typeface="Arial MT"/>
              </a:rPr>
              <a:t>strive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maintain </a:t>
            </a:r>
            <a:r>
              <a:rPr dirty="0" sz="1400" spc="-5">
                <a:latin typeface="Arial MT"/>
                <a:cs typeface="Arial MT"/>
              </a:rPr>
              <a:t>the utmost </a:t>
            </a:r>
            <a:r>
              <a:rPr dirty="0" sz="1400">
                <a:latin typeface="Arial MT"/>
                <a:cs typeface="Arial MT"/>
              </a:rPr>
              <a:t>standards </a:t>
            </a:r>
            <a:r>
              <a:rPr dirty="0" sz="1400" spc="-5">
                <a:latin typeface="Arial MT"/>
                <a:cs typeface="Arial MT"/>
              </a:rPr>
              <a:t>in product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development,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manufacturing,</a:t>
            </a:r>
            <a:r>
              <a:rPr dirty="0" sz="1400" spc="-5">
                <a:latin typeface="Arial MT"/>
                <a:cs typeface="Arial MT"/>
              </a:rPr>
              <a:t> and distribution.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272415" marR="29209" indent="-260350">
              <a:lnSpc>
                <a:spcPct val="100000"/>
              </a:lnSpc>
              <a:buFont typeface="Segoe UI Symbol"/>
              <a:buChar char="▪"/>
              <a:tabLst>
                <a:tab pos="271780" algn="l"/>
                <a:tab pos="273050" algn="l"/>
              </a:tabLst>
            </a:pPr>
            <a:r>
              <a:rPr dirty="0" sz="1400" spc="-5">
                <a:latin typeface="Arial MT"/>
                <a:cs typeface="Arial MT"/>
              </a:rPr>
              <a:t>Innovation and Diversification: The </a:t>
            </a:r>
            <a:r>
              <a:rPr dirty="0" sz="1400">
                <a:latin typeface="Arial MT"/>
                <a:cs typeface="Arial MT"/>
              </a:rPr>
              <a:t>company </a:t>
            </a:r>
            <a:r>
              <a:rPr dirty="0" sz="1400" spc="-5">
                <a:latin typeface="Arial MT"/>
                <a:cs typeface="Arial MT"/>
              </a:rPr>
              <a:t>has been driven by </a:t>
            </a:r>
            <a:r>
              <a:rPr dirty="0" sz="1400">
                <a:latin typeface="Arial MT"/>
                <a:cs typeface="Arial MT"/>
              </a:rPr>
              <a:t>a spirit </a:t>
            </a:r>
            <a:r>
              <a:rPr dirty="0" sz="1400" spc="-5">
                <a:latin typeface="Arial MT"/>
                <a:cs typeface="Arial MT"/>
              </a:rPr>
              <a:t>of innovation, </a:t>
            </a:r>
            <a:r>
              <a:rPr dirty="0" sz="1400">
                <a:latin typeface="Arial MT"/>
                <a:cs typeface="Arial MT"/>
              </a:rPr>
              <a:t> consistently </a:t>
            </a:r>
            <a:r>
              <a:rPr dirty="0" sz="1400" spc="-5">
                <a:latin typeface="Arial MT"/>
                <a:cs typeface="Arial MT"/>
              </a:rPr>
              <a:t>introducing new and unique beverage </a:t>
            </a:r>
            <a:r>
              <a:rPr dirty="0" sz="1400" spc="-10">
                <a:latin typeface="Arial MT"/>
                <a:cs typeface="Arial MT"/>
              </a:rPr>
              <a:t>offerings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cater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changing consumer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preferences. Diversification into </a:t>
            </a:r>
            <a:r>
              <a:rPr dirty="0" sz="1400" spc="-10">
                <a:latin typeface="Arial MT"/>
                <a:cs typeface="Arial MT"/>
              </a:rPr>
              <a:t>different </a:t>
            </a:r>
            <a:r>
              <a:rPr dirty="0" sz="1400">
                <a:latin typeface="Arial MT"/>
                <a:cs typeface="Arial MT"/>
              </a:rPr>
              <a:t>segments </a:t>
            </a:r>
            <a:r>
              <a:rPr dirty="0" sz="1400" spc="-5">
                <a:latin typeface="Arial MT"/>
                <a:cs typeface="Arial MT"/>
              </a:rPr>
              <a:t>of the beverage industry </a:t>
            </a:r>
            <a:r>
              <a:rPr dirty="0" sz="1400">
                <a:latin typeface="Arial MT"/>
                <a:cs typeface="Arial MT"/>
              </a:rPr>
              <a:t>may </a:t>
            </a:r>
            <a:r>
              <a:rPr dirty="0" sz="1400" spc="-5">
                <a:latin typeface="Arial MT"/>
                <a:cs typeface="Arial MT"/>
              </a:rPr>
              <a:t>also be part of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mission.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450">
              <a:latin typeface="Arial MT"/>
              <a:cs typeface="Arial MT"/>
            </a:endParaRPr>
          </a:p>
          <a:p>
            <a:pPr marL="272415" marR="19685" indent="-260350">
              <a:lnSpc>
                <a:spcPct val="100000"/>
              </a:lnSpc>
              <a:buFont typeface="Segoe UI Symbol"/>
              <a:buChar char="▪"/>
              <a:tabLst>
                <a:tab pos="271780" algn="l"/>
                <a:tab pos="273050" algn="l"/>
              </a:tabLst>
            </a:pPr>
            <a:r>
              <a:rPr dirty="0" sz="1400" spc="-5">
                <a:latin typeface="Arial MT"/>
                <a:cs typeface="Arial MT"/>
              </a:rPr>
              <a:t>Sustainability: Parle Agro </a:t>
            </a:r>
            <a:r>
              <a:rPr dirty="0" sz="1400">
                <a:latin typeface="Arial MT"/>
                <a:cs typeface="Arial MT"/>
              </a:rPr>
              <a:t>may </a:t>
            </a:r>
            <a:r>
              <a:rPr dirty="0" sz="1400" spc="-5">
                <a:latin typeface="Arial MT"/>
                <a:cs typeface="Arial MT"/>
              </a:rPr>
              <a:t>emphasize </a:t>
            </a:r>
            <a:r>
              <a:rPr dirty="0" sz="1400">
                <a:latin typeface="Arial MT"/>
                <a:cs typeface="Arial MT"/>
              </a:rPr>
              <a:t>sustainability </a:t>
            </a:r>
            <a:r>
              <a:rPr dirty="0" sz="1400" spc="-5">
                <a:latin typeface="Arial MT"/>
                <a:cs typeface="Arial MT"/>
              </a:rPr>
              <a:t>and environmental </a:t>
            </a:r>
            <a:r>
              <a:rPr dirty="0" sz="1400">
                <a:latin typeface="Arial MT"/>
                <a:cs typeface="Arial MT"/>
              </a:rPr>
              <a:t>responsibility </a:t>
            </a:r>
            <a:r>
              <a:rPr dirty="0" sz="1400" spc="-5">
                <a:latin typeface="Arial MT"/>
                <a:cs typeface="Arial MT"/>
              </a:rPr>
              <a:t>as part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 its </a:t>
            </a:r>
            <a:r>
              <a:rPr dirty="0" sz="1400">
                <a:latin typeface="Arial MT"/>
                <a:cs typeface="Arial MT"/>
              </a:rPr>
              <a:t>mission. </a:t>
            </a:r>
            <a:r>
              <a:rPr dirty="0" sz="1400" spc="-5">
                <a:latin typeface="Arial MT"/>
                <a:cs typeface="Arial MT"/>
              </a:rPr>
              <a:t>This </a:t>
            </a:r>
            <a:r>
              <a:rPr dirty="0" sz="1400">
                <a:latin typeface="Arial MT"/>
                <a:cs typeface="Arial MT"/>
              </a:rPr>
              <a:t>could </a:t>
            </a:r>
            <a:r>
              <a:rPr dirty="0" sz="1400" spc="-5">
                <a:latin typeface="Arial MT"/>
                <a:cs typeface="Arial MT"/>
              </a:rPr>
              <a:t>include </a:t>
            </a:r>
            <a:r>
              <a:rPr dirty="0" sz="1400" spc="-10">
                <a:latin typeface="Arial MT"/>
                <a:cs typeface="Arial MT"/>
              </a:rPr>
              <a:t>efforts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minimize </a:t>
            </a:r>
            <a:r>
              <a:rPr dirty="0" sz="1400" spc="-5">
                <a:latin typeface="Arial MT"/>
                <a:cs typeface="Arial MT"/>
              </a:rPr>
              <a:t>their ecological footprint, </a:t>
            </a:r>
            <a:r>
              <a:rPr dirty="0" sz="1400">
                <a:latin typeface="Arial MT"/>
                <a:cs typeface="Arial MT"/>
              </a:rPr>
              <a:t>support </a:t>
            </a:r>
            <a:r>
              <a:rPr dirty="0" sz="1400" spc="-5">
                <a:latin typeface="Arial MT"/>
                <a:cs typeface="Arial MT"/>
              </a:rPr>
              <a:t>local </a:t>
            </a:r>
            <a:r>
              <a:rPr dirty="0" sz="1400">
                <a:latin typeface="Arial MT"/>
                <a:cs typeface="Arial MT"/>
              </a:rPr>
              <a:t> communities,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adopt eco-friendly practices.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egoe UI Symbol"/>
              <a:buChar char="▪"/>
            </a:pPr>
            <a:endParaRPr sz="1450">
              <a:latin typeface="Arial MT"/>
              <a:cs typeface="Arial MT"/>
            </a:endParaRPr>
          </a:p>
          <a:p>
            <a:pPr marL="272415" marR="5080" indent="-260350">
              <a:lnSpc>
                <a:spcPct val="100000"/>
              </a:lnSpc>
              <a:buFont typeface="Segoe UI Symbol"/>
              <a:buChar char="▪"/>
              <a:tabLst>
                <a:tab pos="271780" algn="l"/>
                <a:tab pos="273050" algn="l"/>
              </a:tabLst>
            </a:pPr>
            <a:r>
              <a:rPr dirty="0" sz="1400" spc="-5">
                <a:latin typeface="Arial MT"/>
                <a:cs typeface="Arial MT"/>
              </a:rPr>
              <a:t>Consumer Satisfaction: Like any </a:t>
            </a:r>
            <a:r>
              <a:rPr dirty="0" sz="1400">
                <a:latin typeface="Arial MT"/>
                <a:cs typeface="Arial MT"/>
              </a:rPr>
              <a:t>successful </a:t>
            </a:r>
            <a:r>
              <a:rPr dirty="0" sz="1400" spc="-15">
                <a:latin typeface="Arial MT"/>
                <a:cs typeface="Arial MT"/>
              </a:rPr>
              <a:t>company, </a:t>
            </a:r>
            <a:r>
              <a:rPr dirty="0" sz="1400" spc="-5">
                <a:latin typeface="Arial MT"/>
                <a:cs typeface="Arial MT"/>
              </a:rPr>
              <a:t>Parle Agro likely places </a:t>
            </a:r>
            <a:r>
              <a:rPr dirty="0" sz="1400">
                <a:latin typeface="Arial MT"/>
                <a:cs typeface="Arial MT"/>
              </a:rPr>
              <a:t>a strong </a:t>
            </a:r>
            <a:r>
              <a:rPr dirty="0" sz="1400" spc="-5">
                <a:latin typeface="Arial MT"/>
                <a:cs typeface="Arial MT"/>
              </a:rPr>
              <a:t>focus on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 satisfaction. Meeting </a:t>
            </a:r>
            <a:r>
              <a:rPr dirty="0" sz="1400" spc="-5">
                <a:latin typeface="Arial MT"/>
                <a:cs typeface="Arial MT"/>
              </a:rPr>
              <a:t>and exceeding </a:t>
            </a:r>
            <a:r>
              <a:rPr dirty="0" sz="1400">
                <a:latin typeface="Arial MT"/>
                <a:cs typeface="Arial MT"/>
              </a:rPr>
              <a:t>consumer </a:t>
            </a:r>
            <a:r>
              <a:rPr dirty="0" sz="1400" spc="-5">
                <a:latin typeface="Arial MT"/>
                <a:cs typeface="Arial MT"/>
              </a:rPr>
              <a:t>expectations with their products and </a:t>
            </a:r>
            <a:r>
              <a:rPr dirty="0" sz="1400">
                <a:latin typeface="Arial MT"/>
                <a:cs typeface="Arial MT"/>
              </a:rPr>
              <a:t> services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 probably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mission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component.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450">
              <a:latin typeface="Arial MT"/>
              <a:cs typeface="Arial MT"/>
            </a:endParaRPr>
          </a:p>
          <a:p>
            <a:pPr marL="272415" marR="78105" indent="-260350">
              <a:lnSpc>
                <a:spcPct val="100000"/>
              </a:lnSpc>
              <a:buFont typeface="Segoe UI Symbol"/>
              <a:buChar char="▪"/>
              <a:tabLst>
                <a:tab pos="271780" algn="l"/>
                <a:tab pos="273050" algn="l"/>
              </a:tabLst>
            </a:pPr>
            <a:r>
              <a:rPr dirty="0" sz="1400">
                <a:latin typeface="Arial MT"/>
                <a:cs typeface="Arial MT"/>
              </a:rPr>
              <a:t>Market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Leadership: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leading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player 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Indian beverage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market,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Parle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Agro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strive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maintain </a:t>
            </a:r>
            <a:r>
              <a:rPr dirty="0" sz="1400" spc="-5">
                <a:latin typeface="Arial MT"/>
                <a:cs typeface="Arial MT"/>
              </a:rPr>
              <a:t>its </a:t>
            </a:r>
            <a:r>
              <a:rPr dirty="0" sz="1400">
                <a:latin typeface="Arial MT"/>
                <a:cs typeface="Arial MT"/>
              </a:rPr>
              <a:t>market </a:t>
            </a:r>
            <a:r>
              <a:rPr dirty="0" sz="1400" spc="-5">
                <a:latin typeface="Arial MT"/>
                <a:cs typeface="Arial MT"/>
              </a:rPr>
              <a:t>leadership position and </a:t>
            </a:r>
            <a:r>
              <a:rPr dirty="0" sz="1400">
                <a:latin typeface="Arial MT"/>
                <a:cs typeface="Arial MT"/>
              </a:rPr>
              <a:t>continue </a:t>
            </a:r>
            <a:r>
              <a:rPr dirty="0" sz="1400" spc="-5">
                <a:latin typeface="Arial MT"/>
                <a:cs typeface="Arial MT"/>
              </a:rPr>
              <a:t>expanding its presence nationally and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potentially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internationally.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810" y="259667"/>
            <a:ext cx="6995159" cy="4819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  <a:tabLst>
                <a:tab pos="414655" algn="l"/>
              </a:tabLst>
            </a:pPr>
            <a:r>
              <a:rPr dirty="0" sz="1400" spc="-5">
                <a:solidFill>
                  <a:srgbClr val="000000"/>
                </a:solidFill>
                <a:latin typeface="Arial"/>
                <a:cs typeface="Arial"/>
              </a:rPr>
              <a:t>3.	UNIQUE</a:t>
            </a:r>
            <a:r>
              <a:rPr dirty="0" sz="14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00"/>
                </a:solidFill>
                <a:latin typeface="Arial"/>
                <a:cs typeface="Arial"/>
              </a:rPr>
              <a:t>SELLING</a:t>
            </a:r>
            <a:r>
              <a:rPr dirty="0" sz="14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00"/>
                </a:solidFill>
                <a:latin typeface="Arial"/>
                <a:cs typeface="Arial"/>
              </a:rPr>
              <a:t>PROPOSITIONS</a:t>
            </a:r>
            <a:r>
              <a:rPr dirty="0" sz="140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Arial MT"/>
                <a:cs typeface="Arial MT"/>
              </a:rPr>
              <a:t>:-</a:t>
            </a:r>
            <a:endParaRPr sz="1400">
              <a:latin typeface="Arial MT"/>
              <a:cs typeface="Arial MT"/>
            </a:endParaRPr>
          </a:p>
          <a:p>
            <a:pPr marL="71755">
              <a:lnSpc>
                <a:spcPts val="1914"/>
              </a:lnSpc>
            </a:pPr>
            <a:r>
              <a:rPr dirty="0" sz="1600" spc="-5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16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company's</a:t>
            </a:r>
            <a:r>
              <a:rPr dirty="0" sz="16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5" b="0">
                <a:solidFill>
                  <a:srgbClr val="000000"/>
                </a:solidFill>
                <a:latin typeface="Arial MT"/>
                <a:cs typeface="Arial MT"/>
              </a:rPr>
              <a:t>unique</a:t>
            </a:r>
            <a:r>
              <a:rPr dirty="0" sz="1600" spc="-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selling</a:t>
            </a:r>
            <a:r>
              <a:rPr dirty="0" sz="16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5" b="0">
                <a:solidFill>
                  <a:srgbClr val="000000"/>
                </a:solidFill>
                <a:latin typeface="Arial MT"/>
                <a:cs typeface="Arial MT"/>
              </a:rPr>
              <a:t>propositions</a:t>
            </a:r>
            <a:r>
              <a:rPr dirty="0" sz="1600" spc="-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(USPs)</a:t>
            </a:r>
            <a:r>
              <a:rPr dirty="0" sz="16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may</a:t>
            </a:r>
            <a:r>
              <a:rPr dirty="0" sz="1600" spc="-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5" b="0">
                <a:solidFill>
                  <a:srgbClr val="000000"/>
                </a:solidFill>
                <a:latin typeface="Arial MT"/>
                <a:cs typeface="Arial MT"/>
              </a:rPr>
              <a:t>include</a:t>
            </a:r>
            <a:r>
              <a:rPr dirty="0" sz="16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5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16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5" b="0">
                <a:solidFill>
                  <a:srgbClr val="000000"/>
                </a:solidFill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94" y="959691"/>
            <a:ext cx="7776209" cy="4170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marR="102235" indent="-26924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281305" algn="l"/>
                <a:tab pos="281940" algn="l"/>
              </a:tabLst>
            </a:pPr>
            <a:r>
              <a:rPr dirty="0" sz="1600" spc="-5">
                <a:latin typeface="Arial MT"/>
                <a:cs typeface="Arial MT"/>
              </a:rPr>
              <a:t>Diverse product portfolio: Parle Agro </a:t>
            </a:r>
            <a:r>
              <a:rPr dirty="0" sz="1600" spc="-10">
                <a:latin typeface="Arial MT"/>
                <a:cs typeface="Arial MT"/>
              </a:rPr>
              <a:t>offers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wide </a:t>
            </a:r>
            <a:r>
              <a:rPr dirty="0" sz="1600">
                <a:latin typeface="Arial MT"/>
                <a:cs typeface="Arial MT"/>
              </a:rPr>
              <a:t>range </a:t>
            </a:r>
            <a:r>
              <a:rPr dirty="0" sz="1600" spc="-5">
                <a:latin typeface="Arial MT"/>
                <a:cs typeface="Arial MT"/>
              </a:rPr>
              <a:t>of products, including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fruit-based beverages, packaged drinking </a:t>
            </a:r>
            <a:r>
              <a:rPr dirty="0" sz="1600" spc="-20">
                <a:latin typeface="Arial MT"/>
                <a:cs typeface="Arial MT"/>
              </a:rPr>
              <a:t>water,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snacks. </a:t>
            </a:r>
            <a:r>
              <a:rPr dirty="0" sz="1600" spc="-5">
                <a:latin typeface="Arial MT"/>
                <a:cs typeface="Arial MT"/>
              </a:rPr>
              <a:t>This diverse portfolio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allows the </a:t>
            </a:r>
            <a:r>
              <a:rPr dirty="0" sz="1600">
                <a:latin typeface="Arial MT"/>
                <a:cs typeface="Arial MT"/>
              </a:rPr>
              <a:t>company </a:t>
            </a:r>
            <a:r>
              <a:rPr dirty="0" sz="1600" spc="-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cater </a:t>
            </a:r>
            <a:r>
              <a:rPr dirty="0" sz="1600" spc="-5">
                <a:latin typeface="Arial MT"/>
                <a:cs typeface="Arial MT"/>
              </a:rPr>
              <a:t>to </a:t>
            </a:r>
            <a:r>
              <a:rPr dirty="0" sz="1600" spc="-10">
                <a:latin typeface="Arial MT"/>
                <a:cs typeface="Arial MT"/>
              </a:rPr>
              <a:t>different </a:t>
            </a:r>
            <a:r>
              <a:rPr dirty="0" sz="1600">
                <a:latin typeface="Arial MT"/>
                <a:cs typeface="Arial MT"/>
              </a:rPr>
              <a:t>consumer </a:t>
            </a:r>
            <a:r>
              <a:rPr dirty="0" sz="1600" spc="-5">
                <a:latin typeface="Arial MT"/>
                <a:cs typeface="Arial MT"/>
              </a:rPr>
              <a:t>preferences and </a:t>
            </a:r>
            <a:r>
              <a:rPr dirty="0" sz="1600">
                <a:latin typeface="Arial MT"/>
                <a:cs typeface="Arial MT"/>
              </a:rPr>
              <a:t>market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segments.</a:t>
            </a:r>
            <a:endParaRPr sz="1600">
              <a:latin typeface="Arial MT"/>
              <a:cs typeface="Arial MT"/>
            </a:endParaRPr>
          </a:p>
          <a:p>
            <a:pPr marL="281305" marR="5080" indent="-269240">
              <a:lnSpc>
                <a:spcPct val="100000"/>
              </a:lnSpc>
              <a:buFont typeface="Segoe UI Symbol"/>
              <a:buChar char="▪"/>
              <a:tabLst>
                <a:tab pos="281305" algn="l"/>
                <a:tab pos="281940" algn="l"/>
              </a:tabLst>
            </a:pPr>
            <a:r>
              <a:rPr dirty="0" sz="1600" spc="-5">
                <a:latin typeface="Arial MT"/>
                <a:cs typeface="Arial MT"/>
              </a:rPr>
              <a:t>Focused on health and wellness: Parle Agro has positioned </a:t>
            </a:r>
            <a:r>
              <a:rPr dirty="0" sz="1600">
                <a:latin typeface="Arial MT"/>
                <a:cs typeface="Arial MT"/>
              </a:rPr>
              <a:t>some </a:t>
            </a:r>
            <a:r>
              <a:rPr dirty="0" sz="1600" spc="-5">
                <a:latin typeface="Arial MT"/>
                <a:cs typeface="Arial MT"/>
              </a:rPr>
              <a:t>of its products as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healthier alternatives by using natural ingredients and </a:t>
            </a:r>
            <a:r>
              <a:rPr dirty="0" sz="1600">
                <a:latin typeface="Arial MT"/>
                <a:cs typeface="Arial MT"/>
              </a:rPr>
              <a:t>real </a:t>
            </a:r>
            <a:r>
              <a:rPr dirty="0" sz="1600" spc="-5">
                <a:latin typeface="Arial MT"/>
                <a:cs typeface="Arial MT"/>
              </a:rPr>
              <a:t>fruit extracts. This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approach appeals to health-conscious </a:t>
            </a:r>
            <a:r>
              <a:rPr dirty="0" sz="1600">
                <a:latin typeface="Arial MT"/>
                <a:cs typeface="Arial MT"/>
              </a:rPr>
              <a:t>consumers seeking </a:t>
            </a:r>
            <a:r>
              <a:rPr dirty="0" sz="1600" spc="-5">
                <a:latin typeface="Arial MT"/>
                <a:cs typeface="Arial MT"/>
              </a:rPr>
              <a:t>nutritious options in their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food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 beverage </a:t>
            </a:r>
            <a:r>
              <a:rPr dirty="0" sz="1600">
                <a:latin typeface="Arial MT"/>
                <a:cs typeface="Arial MT"/>
              </a:rPr>
              <a:t>choices.</a:t>
            </a:r>
            <a:endParaRPr sz="1600">
              <a:latin typeface="Arial MT"/>
              <a:cs typeface="Arial MT"/>
            </a:endParaRPr>
          </a:p>
          <a:p>
            <a:pPr marL="281305" marR="20955" indent="-269240">
              <a:lnSpc>
                <a:spcPct val="100000"/>
              </a:lnSpc>
              <a:buFont typeface="Segoe UI Symbol"/>
              <a:buChar char="▪"/>
              <a:tabLst>
                <a:tab pos="281305" algn="l"/>
                <a:tab pos="281940" algn="l"/>
              </a:tabLst>
            </a:pPr>
            <a:r>
              <a:rPr dirty="0" sz="1600" spc="-5">
                <a:latin typeface="Arial MT"/>
                <a:cs typeface="Arial MT"/>
              </a:rPr>
              <a:t>Innovation and product development: The </a:t>
            </a:r>
            <a:r>
              <a:rPr dirty="0" sz="1600">
                <a:latin typeface="Arial MT"/>
                <a:cs typeface="Arial MT"/>
              </a:rPr>
              <a:t>company </a:t>
            </a:r>
            <a:r>
              <a:rPr dirty="0" sz="1600" spc="-5">
                <a:latin typeface="Arial MT"/>
                <a:cs typeface="Arial MT"/>
              </a:rPr>
              <a:t>has </a:t>
            </a:r>
            <a:r>
              <a:rPr dirty="0" sz="1600">
                <a:latin typeface="Arial MT"/>
                <a:cs typeface="Arial MT"/>
              </a:rPr>
              <a:t>a reputation </a:t>
            </a:r>
            <a:r>
              <a:rPr dirty="0" sz="1600" spc="-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continuous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innovation and product development. They frequently introduce new flavors and </a:t>
            </a:r>
            <a:r>
              <a:rPr dirty="0" sz="1600">
                <a:latin typeface="Arial MT"/>
                <a:cs typeface="Arial MT"/>
              </a:rPr>
              <a:t> variants </a:t>
            </a:r>
            <a:r>
              <a:rPr dirty="0" sz="1600" spc="-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stay relevant </a:t>
            </a:r>
            <a:r>
              <a:rPr dirty="0" sz="1600" spc="-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a competitive market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cater </a:t>
            </a:r>
            <a:r>
              <a:rPr dirty="0" sz="1600" spc="-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changing consumer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preferences.</a:t>
            </a:r>
            <a:endParaRPr sz="1600">
              <a:latin typeface="Arial MT"/>
              <a:cs typeface="Arial MT"/>
            </a:endParaRPr>
          </a:p>
          <a:p>
            <a:pPr marL="281305" marR="198120" indent="-269240">
              <a:lnSpc>
                <a:spcPct val="100000"/>
              </a:lnSpc>
              <a:buFont typeface="Segoe UI Symbol"/>
              <a:buChar char="▪"/>
              <a:tabLst>
                <a:tab pos="281305" algn="l"/>
                <a:tab pos="281940" algn="l"/>
              </a:tabLst>
            </a:pPr>
            <a:r>
              <a:rPr dirty="0" sz="1600" spc="-5">
                <a:latin typeface="Arial MT"/>
                <a:cs typeface="Arial MT"/>
              </a:rPr>
              <a:t>Strong distribution network: Parle Agro has an extensive distribution network,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ensuring that its products are widely available across </a:t>
            </a:r>
            <a:r>
              <a:rPr dirty="0" sz="1600">
                <a:latin typeface="Arial MT"/>
                <a:cs typeface="Arial MT"/>
              </a:rPr>
              <a:t>various regions </a:t>
            </a:r>
            <a:r>
              <a:rPr dirty="0" sz="1600" spc="-5">
                <a:latin typeface="Arial MT"/>
                <a:cs typeface="Arial MT"/>
              </a:rPr>
              <a:t>in India and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beyond.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This wide </a:t>
            </a:r>
            <a:r>
              <a:rPr dirty="0" sz="1600">
                <a:latin typeface="Arial MT"/>
                <a:cs typeface="Arial MT"/>
              </a:rPr>
              <a:t>reach</a:t>
            </a:r>
            <a:r>
              <a:rPr dirty="0" sz="1600" spc="-5">
                <a:latin typeface="Arial MT"/>
                <a:cs typeface="Arial MT"/>
              </a:rPr>
              <a:t> allows them to penetrate </a:t>
            </a:r>
            <a:r>
              <a:rPr dirty="0" sz="1600" spc="-10">
                <a:latin typeface="Arial MT"/>
                <a:cs typeface="Arial MT"/>
              </a:rPr>
              <a:t>different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markets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effectively.</a:t>
            </a:r>
            <a:endParaRPr sz="1600">
              <a:latin typeface="Arial MT"/>
              <a:cs typeface="Arial MT"/>
            </a:endParaRPr>
          </a:p>
          <a:p>
            <a:pPr marL="281305" indent="-269240">
              <a:lnSpc>
                <a:spcPct val="100000"/>
              </a:lnSpc>
              <a:buFont typeface="Segoe UI Symbol"/>
              <a:buChar char="▪"/>
              <a:tabLst>
                <a:tab pos="281305" algn="l"/>
                <a:tab pos="281940" algn="l"/>
              </a:tabLst>
            </a:pPr>
            <a:r>
              <a:rPr dirty="0" sz="1600" spc="-5">
                <a:latin typeface="Arial MT"/>
                <a:cs typeface="Arial MT"/>
              </a:rPr>
              <a:t>Established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brand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reputation:</a:t>
            </a:r>
            <a:r>
              <a:rPr dirty="0" sz="1600" spc="-5">
                <a:latin typeface="Arial MT"/>
                <a:cs typeface="Arial MT"/>
              </a:rPr>
              <a:t> Parle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Agro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part 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larger Parle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Group,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  <a:p>
            <a:pPr marL="28130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well-established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brand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Indian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FMCG </a:t>
            </a:r>
            <a:r>
              <a:rPr dirty="0" sz="1600">
                <a:latin typeface="Arial MT"/>
                <a:cs typeface="Arial MT"/>
              </a:rPr>
              <a:t>(Fast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Moving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Consumer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Goods)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sector.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500" y="125512"/>
            <a:ext cx="7955915" cy="435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4655" indent="-402590">
              <a:lnSpc>
                <a:spcPts val="1680"/>
              </a:lnSpc>
              <a:spcBef>
                <a:spcPts val="100"/>
              </a:spcBef>
              <a:buAutoNum type="arabicPeriod" startAt="4"/>
              <a:tabLst>
                <a:tab pos="414655" algn="l"/>
                <a:tab pos="415290" algn="l"/>
              </a:tabLst>
            </a:pPr>
            <a:r>
              <a:rPr dirty="0" sz="1400" spc="-25" b="1">
                <a:latin typeface="Arial"/>
                <a:cs typeface="Arial"/>
              </a:rPr>
              <a:t>ANALYSE </a:t>
            </a:r>
            <a:r>
              <a:rPr dirty="0" sz="1400" spc="-5" b="1">
                <a:latin typeface="Arial"/>
                <a:cs typeface="Arial"/>
              </a:rPr>
              <a:t>BRAND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MESSAGING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:-</a:t>
            </a:r>
            <a:endParaRPr sz="1400">
              <a:latin typeface="Arial"/>
              <a:cs typeface="Arial"/>
            </a:endParaRPr>
          </a:p>
          <a:p>
            <a:pPr marL="71755" marR="118110">
              <a:lnSpc>
                <a:spcPts val="1800"/>
              </a:lnSpc>
              <a:spcBef>
                <a:spcPts val="55"/>
              </a:spcBef>
            </a:pPr>
            <a:r>
              <a:rPr dirty="0" sz="1500" spc="-5">
                <a:latin typeface="Arial MT"/>
                <a:cs typeface="Arial MT"/>
              </a:rPr>
              <a:t>Brand </a:t>
            </a:r>
            <a:r>
              <a:rPr dirty="0" sz="1500">
                <a:latin typeface="Arial MT"/>
                <a:cs typeface="Arial MT"/>
              </a:rPr>
              <a:t>messaging </a:t>
            </a:r>
            <a:r>
              <a:rPr dirty="0" sz="1500" spc="-5">
                <a:latin typeface="Arial MT"/>
                <a:cs typeface="Arial MT"/>
              </a:rPr>
              <a:t>is the </a:t>
            </a:r>
            <a:r>
              <a:rPr dirty="0" sz="1500">
                <a:latin typeface="Arial MT"/>
                <a:cs typeface="Arial MT"/>
              </a:rPr>
              <a:t>strategic communication </a:t>
            </a:r>
            <a:r>
              <a:rPr dirty="0" sz="1500" spc="-5">
                <a:latin typeface="Arial MT"/>
                <a:cs typeface="Arial MT"/>
              </a:rPr>
              <a:t>that </a:t>
            </a:r>
            <a:r>
              <a:rPr dirty="0" sz="1500">
                <a:latin typeface="Arial MT"/>
                <a:cs typeface="Arial MT"/>
              </a:rPr>
              <a:t>companies </a:t>
            </a:r>
            <a:r>
              <a:rPr dirty="0" sz="1500" spc="-5">
                <a:latin typeface="Arial MT"/>
                <a:cs typeface="Arial MT"/>
              </a:rPr>
              <a:t>use to </a:t>
            </a:r>
            <a:r>
              <a:rPr dirty="0" sz="1500">
                <a:latin typeface="Arial MT"/>
                <a:cs typeface="Arial MT"/>
              </a:rPr>
              <a:t>convey </a:t>
            </a:r>
            <a:r>
              <a:rPr dirty="0" sz="1500" spc="-5">
                <a:latin typeface="Arial MT"/>
                <a:cs typeface="Arial MT"/>
              </a:rPr>
              <a:t>their brand's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value, </a:t>
            </a:r>
            <a:r>
              <a:rPr dirty="0" sz="1500" spc="-15">
                <a:latin typeface="Arial MT"/>
                <a:cs typeface="Arial MT"/>
              </a:rPr>
              <a:t>personality,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 spc="-10">
                <a:latin typeface="Arial MT"/>
                <a:cs typeface="Arial MT"/>
              </a:rPr>
              <a:t>offerings </a:t>
            </a:r>
            <a:r>
              <a:rPr dirty="0" sz="1500" spc="-5">
                <a:latin typeface="Arial MT"/>
                <a:cs typeface="Arial MT"/>
              </a:rPr>
              <a:t>to their target audience. Here are </a:t>
            </a:r>
            <a:r>
              <a:rPr dirty="0" sz="1500">
                <a:latin typeface="Arial MT"/>
                <a:cs typeface="Arial MT"/>
              </a:rPr>
              <a:t>some key </a:t>
            </a:r>
            <a:r>
              <a:rPr dirty="0" sz="1500" spc="-5">
                <a:latin typeface="Arial MT"/>
                <a:cs typeface="Arial MT"/>
              </a:rPr>
              <a:t>elements of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Parle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Agro's brand </a:t>
            </a:r>
            <a:r>
              <a:rPr dirty="0" sz="1500">
                <a:latin typeface="Arial MT"/>
                <a:cs typeface="Arial MT"/>
              </a:rPr>
              <a:t>messaging:</a:t>
            </a:r>
            <a:endParaRPr sz="1500">
              <a:latin typeface="Arial MT"/>
              <a:cs typeface="Arial MT"/>
            </a:endParaRPr>
          </a:p>
          <a:p>
            <a:pPr lvl="1" marL="357505" marR="5080" indent="-264795">
              <a:lnSpc>
                <a:spcPts val="1800"/>
              </a:lnSpc>
              <a:buFont typeface="Segoe UI Symbol"/>
              <a:buChar char="▪"/>
              <a:tabLst>
                <a:tab pos="357505" algn="l"/>
                <a:tab pos="358140" algn="l"/>
              </a:tabLst>
            </a:pPr>
            <a:r>
              <a:rPr dirty="0" sz="1500" spc="-5">
                <a:latin typeface="Arial MT"/>
                <a:cs typeface="Arial MT"/>
              </a:rPr>
              <a:t>Refreshing and Fun: Parle Agro's </a:t>
            </a:r>
            <a:r>
              <a:rPr dirty="0" sz="1500">
                <a:latin typeface="Arial MT"/>
                <a:cs typeface="Arial MT"/>
              </a:rPr>
              <a:t>messaging </a:t>
            </a:r>
            <a:r>
              <a:rPr dirty="0" sz="1500" spc="-5">
                <a:latin typeface="Arial MT"/>
                <a:cs typeface="Arial MT"/>
              </a:rPr>
              <a:t>often focuses on the </a:t>
            </a:r>
            <a:r>
              <a:rPr dirty="0" sz="1500">
                <a:latin typeface="Arial MT"/>
                <a:cs typeface="Arial MT"/>
              </a:rPr>
              <a:t>refreshing </a:t>
            </a:r>
            <a:r>
              <a:rPr dirty="0" sz="1500" spc="-5">
                <a:latin typeface="Arial MT"/>
                <a:cs typeface="Arial MT"/>
              </a:rPr>
              <a:t>and fun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nature of their products. They position their beverages, especially Frooti and Appy Fizz, as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enjoyable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light-hearted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options,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which </a:t>
            </a:r>
            <a:r>
              <a:rPr dirty="0" sz="1500">
                <a:latin typeface="Arial MT"/>
                <a:cs typeface="Arial MT"/>
              </a:rPr>
              <a:t>resonate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well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with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youth</a:t>
            </a:r>
            <a:r>
              <a:rPr dirty="0" sz="1500" spc="-5">
                <a:latin typeface="Arial MT"/>
                <a:cs typeface="Arial MT"/>
              </a:rPr>
              <a:t> 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young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adults.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500">
              <a:latin typeface="Arial MT"/>
              <a:cs typeface="Arial MT"/>
            </a:endParaRPr>
          </a:p>
          <a:p>
            <a:pPr lvl="1" marL="357505" marR="148590" indent="-264795">
              <a:lnSpc>
                <a:spcPct val="100000"/>
              </a:lnSpc>
              <a:buFont typeface="Segoe UI Symbol"/>
              <a:buChar char="▪"/>
              <a:tabLst>
                <a:tab pos="357505" algn="l"/>
                <a:tab pos="358140" algn="l"/>
              </a:tabLst>
            </a:pPr>
            <a:r>
              <a:rPr dirty="0" sz="1500" spc="-5">
                <a:latin typeface="Arial MT"/>
                <a:cs typeface="Arial MT"/>
              </a:rPr>
              <a:t>Natural and Healthy: Parle Agro has emphasized the natural fruit flavors in their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beverages, particularly in Frooti. The brand has leveraged the appeal of </a:t>
            </a:r>
            <a:r>
              <a:rPr dirty="0" sz="1500">
                <a:latin typeface="Arial MT"/>
                <a:cs typeface="Arial MT"/>
              </a:rPr>
              <a:t>real </a:t>
            </a:r>
            <a:r>
              <a:rPr dirty="0" sz="1500" spc="-5">
                <a:latin typeface="Arial MT"/>
                <a:cs typeface="Arial MT"/>
              </a:rPr>
              <a:t>fruit </a:t>
            </a:r>
            <a:r>
              <a:rPr dirty="0" sz="1500">
                <a:latin typeface="Arial MT"/>
                <a:cs typeface="Arial MT"/>
              </a:rPr>
              <a:t>content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position its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products as healthier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alternatives to </a:t>
            </a:r>
            <a:r>
              <a:rPr dirty="0" sz="1500">
                <a:latin typeface="Arial MT"/>
                <a:cs typeface="Arial MT"/>
              </a:rPr>
              <a:t>carbonated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soft</a:t>
            </a:r>
            <a:r>
              <a:rPr dirty="0" sz="1500" spc="-5">
                <a:latin typeface="Arial MT"/>
                <a:cs typeface="Arial MT"/>
              </a:rPr>
              <a:t> drinks.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lvl="1" marL="357505" marR="13335" indent="-264795">
              <a:lnSpc>
                <a:spcPct val="100000"/>
              </a:lnSpc>
              <a:buFont typeface="Segoe UI Symbol"/>
              <a:buChar char="▪"/>
              <a:tabLst>
                <a:tab pos="357505" algn="l"/>
                <a:tab pos="358140" algn="l"/>
              </a:tabLst>
            </a:pPr>
            <a:r>
              <a:rPr dirty="0" sz="1500" spc="-5">
                <a:latin typeface="Arial MT"/>
                <a:cs typeface="Arial MT"/>
              </a:rPr>
              <a:t>Bold and Energetic: Parle Agro's brand </a:t>
            </a:r>
            <a:r>
              <a:rPr dirty="0" sz="1500">
                <a:latin typeface="Arial MT"/>
                <a:cs typeface="Arial MT"/>
              </a:rPr>
              <a:t>messaging </a:t>
            </a:r>
            <a:r>
              <a:rPr dirty="0" sz="1500" spc="-5">
                <a:latin typeface="Arial MT"/>
                <a:cs typeface="Arial MT"/>
              </a:rPr>
              <a:t>tends to be bold and energetic, </a:t>
            </a:r>
            <a:r>
              <a:rPr dirty="0" sz="1500">
                <a:latin typeface="Arial MT"/>
                <a:cs typeface="Arial MT"/>
              </a:rPr>
              <a:t> reflecting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vibrant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colors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packaging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of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their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products.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This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approach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aims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to </a:t>
            </a:r>
            <a:r>
              <a:rPr dirty="0" sz="1500">
                <a:latin typeface="Arial MT"/>
                <a:cs typeface="Arial MT"/>
              </a:rPr>
              <a:t> capture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attention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of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consumers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competitive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market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make</a:t>
            </a:r>
            <a:r>
              <a:rPr dirty="0" sz="1500" spc="-5">
                <a:latin typeface="Arial MT"/>
                <a:cs typeface="Arial MT"/>
              </a:rPr>
              <a:t> 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brand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out.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550">
              <a:latin typeface="Arial MT"/>
              <a:cs typeface="Arial MT"/>
            </a:endParaRPr>
          </a:p>
          <a:p>
            <a:pPr lvl="1" marL="357505" marR="154940" indent="-264795">
              <a:lnSpc>
                <a:spcPct val="100000"/>
              </a:lnSpc>
              <a:buFont typeface="Segoe UI Symbol"/>
              <a:buChar char="▪"/>
              <a:tabLst>
                <a:tab pos="357505" algn="l"/>
                <a:tab pos="358140" algn="l"/>
              </a:tabLst>
            </a:pPr>
            <a:r>
              <a:rPr dirty="0" sz="1500" spc="-5">
                <a:latin typeface="Arial MT"/>
                <a:cs typeface="Arial MT"/>
              </a:rPr>
              <a:t>Celebrity Endorsements: In the past, Parle Agro has used </a:t>
            </a:r>
            <a:r>
              <a:rPr dirty="0" sz="1500">
                <a:latin typeface="Arial MT"/>
                <a:cs typeface="Arial MT"/>
              </a:rPr>
              <a:t>celebrity </a:t>
            </a:r>
            <a:r>
              <a:rPr dirty="0" sz="1500" spc="-5">
                <a:latin typeface="Arial MT"/>
                <a:cs typeface="Arial MT"/>
              </a:rPr>
              <a:t>endorsements to </a:t>
            </a:r>
            <a:r>
              <a:rPr dirty="0" sz="1500">
                <a:latin typeface="Arial MT"/>
                <a:cs typeface="Arial MT"/>
              </a:rPr>
              <a:t> strengthen </a:t>
            </a:r>
            <a:r>
              <a:rPr dirty="0" sz="1500" spc="-5">
                <a:latin typeface="Arial MT"/>
                <a:cs typeface="Arial MT"/>
              </a:rPr>
              <a:t>its brand </a:t>
            </a:r>
            <a:r>
              <a:rPr dirty="0" sz="1500">
                <a:latin typeface="Arial MT"/>
                <a:cs typeface="Arial MT"/>
              </a:rPr>
              <a:t>messaging. </a:t>
            </a:r>
            <a:r>
              <a:rPr dirty="0" sz="1500" spc="-5">
                <a:latin typeface="Arial MT"/>
                <a:cs typeface="Arial MT"/>
              </a:rPr>
              <a:t>Popular Bollywood actors and </a:t>
            </a:r>
            <a:r>
              <a:rPr dirty="0" sz="1500">
                <a:latin typeface="Arial MT"/>
                <a:cs typeface="Arial MT"/>
              </a:rPr>
              <a:t>sports </a:t>
            </a:r>
            <a:r>
              <a:rPr dirty="0" sz="1500" spc="-5">
                <a:latin typeface="Arial MT"/>
                <a:cs typeface="Arial MT"/>
              </a:rPr>
              <a:t>personalities have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been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associated with their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products, enhancing their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appeal and </a:t>
            </a:r>
            <a:r>
              <a:rPr dirty="0" sz="1500">
                <a:latin typeface="Arial MT"/>
                <a:cs typeface="Arial MT"/>
              </a:rPr>
              <a:t>reach.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750" y="17780"/>
            <a:ext cx="8075295" cy="505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marR="5080" indent="-264795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368300" algn="l"/>
                <a:tab pos="368935" algn="l"/>
              </a:tabLst>
            </a:pPr>
            <a:r>
              <a:rPr dirty="0" sz="1500" spc="-5">
                <a:latin typeface="Arial MT"/>
                <a:cs typeface="Arial MT"/>
              </a:rPr>
              <a:t>Innovation and Uniqueness: The </a:t>
            </a:r>
            <a:r>
              <a:rPr dirty="0" sz="1500">
                <a:latin typeface="Arial MT"/>
                <a:cs typeface="Arial MT"/>
              </a:rPr>
              <a:t>company </a:t>
            </a:r>
            <a:r>
              <a:rPr dirty="0" sz="1500" spc="-5">
                <a:latin typeface="Arial MT"/>
                <a:cs typeface="Arial MT"/>
              </a:rPr>
              <a:t>has also highlighted the uniqueness of its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products, especially Appy Fizz, which was one of the first </a:t>
            </a:r>
            <a:r>
              <a:rPr dirty="0" sz="1500">
                <a:latin typeface="Arial MT"/>
                <a:cs typeface="Arial MT"/>
              </a:rPr>
              <a:t>sparkling </a:t>
            </a:r>
            <a:r>
              <a:rPr dirty="0" sz="1500" spc="-5">
                <a:latin typeface="Arial MT"/>
                <a:cs typeface="Arial MT"/>
              </a:rPr>
              <a:t>fruit juice drinks in India.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Emphasizing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innovation helps Parle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Agro </a:t>
            </a:r>
            <a:r>
              <a:rPr dirty="0" sz="1500" spc="-10">
                <a:latin typeface="Arial MT"/>
                <a:cs typeface="Arial MT"/>
              </a:rPr>
              <a:t>differentiate</a:t>
            </a:r>
            <a:r>
              <a:rPr dirty="0" sz="1500" spc="-5">
                <a:latin typeface="Arial MT"/>
                <a:cs typeface="Arial MT"/>
              </a:rPr>
              <a:t> itself from </a:t>
            </a:r>
            <a:r>
              <a:rPr dirty="0" sz="1500">
                <a:latin typeface="Arial MT"/>
                <a:cs typeface="Arial MT"/>
              </a:rPr>
              <a:t>competitors.</a:t>
            </a:r>
            <a:endParaRPr sz="1500">
              <a:latin typeface="Arial MT"/>
              <a:cs typeface="Arial MT"/>
            </a:endParaRPr>
          </a:p>
          <a:p>
            <a:pPr marL="368300" marR="12065" indent="-264795">
              <a:lnSpc>
                <a:spcPct val="100000"/>
              </a:lnSpc>
              <a:buFont typeface="Segoe UI Symbol"/>
              <a:buChar char="▪"/>
              <a:tabLst>
                <a:tab pos="368300" algn="l"/>
                <a:tab pos="368935" algn="l"/>
              </a:tabLst>
            </a:pPr>
            <a:r>
              <a:rPr dirty="0" sz="1500" spc="-5">
                <a:latin typeface="Arial MT"/>
                <a:cs typeface="Arial MT"/>
              </a:rPr>
              <a:t>Emotional Connect: Brand </a:t>
            </a:r>
            <a:r>
              <a:rPr dirty="0" sz="1500">
                <a:latin typeface="Arial MT"/>
                <a:cs typeface="Arial MT"/>
              </a:rPr>
              <a:t>messaging </a:t>
            </a:r>
            <a:r>
              <a:rPr dirty="0" sz="1500" spc="-5">
                <a:latin typeface="Arial MT"/>
                <a:cs typeface="Arial MT"/>
              </a:rPr>
              <a:t>often plays on emotional </a:t>
            </a:r>
            <a:r>
              <a:rPr dirty="0" sz="1500">
                <a:latin typeface="Arial MT"/>
                <a:cs typeface="Arial MT"/>
              </a:rPr>
              <a:t>connect, </a:t>
            </a:r>
            <a:r>
              <a:rPr dirty="0" sz="1500" spc="-5">
                <a:latin typeface="Arial MT"/>
                <a:cs typeface="Arial MT"/>
              </a:rPr>
              <a:t>targeting nostalgia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memories </a:t>
            </a:r>
            <a:r>
              <a:rPr dirty="0" sz="1500" spc="-5">
                <a:latin typeface="Arial MT"/>
                <a:cs typeface="Arial MT"/>
              </a:rPr>
              <a:t>associated with Frooti, which has been </a:t>
            </a:r>
            <a:r>
              <a:rPr dirty="0" sz="1500">
                <a:latin typeface="Arial MT"/>
                <a:cs typeface="Arial MT"/>
              </a:rPr>
              <a:t>a </a:t>
            </a:r>
            <a:r>
              <a:rPr dirty="0" sz="1500" spc="-5">
                <a:latin typeface="Arial MT"/>
                <a:cs typeface="Arial MT"/>
              </a:rPr>
              <a:t>beloved beverage for generations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of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Indians.</a:t>
            </a:r>
            <a:endParaRPr sz="1500">
              <a:latin typeface="Arial MT"/>
              <a:cs typeface="Arial MT"/>
            </a:endParaRPr>
          </a:p>
          <a:p>
            <a:pPr marL="368300" marR="87630" indent="-264795">
              <a:lnSpc>
                <a:spcPct val="100000"/>
              </a:lnSpc>
              <a:buFont typeface="Segoe UI Symbol"/>
              <a:buChar char="▪"/>
              <a:tabLst>
                <a:tab pos="368300" algn="l"/>
                <a:tab pos="368935" algn="l"/>
              </a:tabLst>
            </a:pPr>
            <a:r>
              <a:rPr dirty="0" sz="1500" spc="-5">
                <a:latin typeface="Arial MT"/>
                <a:cs typeface="Arial MT"/>
              </a:rPr>
              <a:t>Environmental Consciousness: As environmental </a:t>
            </a:r>
            <a:r>
              <a:rPr dirty="0" sz="1500">
                <a:latin typeface="Arial MT"/>
                <a:cs typeface="Arial MT"/>
              </a:rPr>
              <a:t>concerns </a:t>
            </a:r>
            <a:r>
              <a:rPr dirty="0" sz="1500" spc="-5">
                <a:latin typeface="Arial MT"/>
                <a:cs typeface="Arial MT"/>
              </a:rPr>
              <a:t>gained prominence, Parle Agro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also </a:t>
            </a:r>
            <a:r>
              <a:rPr dirty="0" sz="1500">
                <a:latin typeface="Arial MT"/>
                <a:cs typeface="Arial MT"/>
              </a:rPr>
              <a:t>started </a:t>
            </a:r>
            <a:r>
              <a:rPr dirty="0" sz="1500" spc="-5">
                <a:latin typeface="Arial MT"/>
                <a:cs typeface="Arial MT"/>
              </a:rPr>
              <a:t>emphasizing its </a:t>
            </a:r>
            <a:r>
              <a:rPr dirty="0" sz="1500" spc="-10">
                <a:latin typeface="Arial MT"/>
                <a:cs typeface="Arial MT"/>
              </a:rPr>
              <a:t>efforts </a:t>
            </a:r>
            <a:r>
              <a:rPr dirty="0" sz="1500" spc="-5">
                <a:latin typeface="Arial MT"/>
                <a:cs typeface="Arial MT"/>
              </a:rPr>
              <a:t>towards </a:t>
            </a:r>
            <a:r>
              <a:rPr dirty="0" sz="1500">
                <a:latin typeface="Arial MT"/>
                <a:cs typeface="Arial MT"/>
              </a:rPr>
              <a:t>sustainable </a:t>
            </a:r>
            <a:r>
              <a:rPr dirty="0" sz="1500" spc="-5">
                <a:latin typeface="Arial MT"/>
                <a:cs typeface="Arial MT"/>
              </a:rPr>
              <a:t>practices, including </a:t>
            </a:r>
            <a:r>
              <a:rPr dirty="0" sz="1500">
                <a:latin typeface="Arial MT"/>
                <a:cs typeface="Arial MT"/>
              </a:rPr>
              <a:t>recyclable 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packaging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responsible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sourcing</a:t>
            </a:r>
            <a:r>
              <a:rPr dirty="0" sz="1500" spc="-5">
                <a:latin typeface="Arial MT"/>
                <a:cs typeface="Arial MT"/>
              </a:rPr>
              <a:t> of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ingredients.</a:t>
            </a:r>
            <a:endParaRPr sz="1500">
              <a:latin typeface="Arial MT"/>
              <a:cs typeface="Arial MT"/>
            </a:endParaRPr>
          </a:p>
          <a:p>
            <a:pPr marL="425450" indent="-413384">
              <a:lnSpc>
                <a:spcPct val="100000"/>
              </a:lnSpc>
              <a:buAutoNum type="arabicPeriod" startAt="5"/>
              <a:tabLst>
                <a:tab pos="425450" algn="l"/>
                <a:tab pos="426084" algn="l"/>
              </a:tabLst>
            </a:pPr>
            <a:r>
              <a:rPr dirty="0" sz="1500" spc="-5" b="1">
                <a:latin typeface="Arial"/>
                <a:cs typeface="Arial"/>
              </a:rPr>
              <a:t>EXAMINE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THE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BRAND’S</a:t>
            </a:r>
            <a:r>
              <a:rPr dirty="0" sz="1500" spc="-20" b="1">
                <a:latin typeface="Arial"/>
                <a:cs typeface="Arial"/>
              </a:rPr>
              <a:t> TAGLINE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:-</a:t>
            </a:r>
            <a:endParaRPr sz="1500">
              <a:latin typeface="Arial"/>
              <a:cs typeface="Arial"/>
            </a:endParaRPr>
          </a:p>
          <a:p>
            <a:pPr marL="82550" marR="37465">
              <a:lnSpc>
                <a:spcPct val="100000"/>
              </a:lnSpc>
            </a:pPr>
            <a:r>
              <a:rPr dirty="0" sz="1500" spc="-5">
                <a:latin typeface="Arial MT"/>
                <a:cs typeface="Arial MT"/>
              </a:rPr>
              <a:t>The tagline of </a:t>
            </a:r>
            <a:r>
              <a:rPr dirty="0" sz="1500">
                <a:latin typeface="Arial MT"/>
                <a:cs typeface="Arial MT"/>
              </a:rPr>
              <a:t>a </a:t>
            </a:r>
            <a:r>
              <a:rPr dirty="0" sz="1500" spc="-5">
                <a:latin typeface="Arial MT"/>
                <a:cs typeface="Arial MT"/>
              </a:rPr>
              <a:t>product is </a:t>
            </a:r>
            <a:r>
              <a:rPr dirty="0" sz="1500">
                <a:latin typeface="Arial MT"/>
                <a:cs typeface="Arial MT"/>
              </a:rPr>
              <a:t>a short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memorable </a:t>
            </a:r>
            <a:r>
              <a:rPr dirty="0" sz="1500" spc="-5">
                <a:latin typeface="Arial MT"/>
                <a:cs typeface="Arial MT"/>
              </a:rPr>
              <a:t>phrase or </a:t>
            </a:r>
            <a:r>
              <a:rPr dirty="0" sz="1500">
                <a:latin typeface="Arial MT"/>
                <a:cs typeface="Arial MT"/>
              </a:rPr>
              <a:t>slogan </a:t>
            </a:r>
            <a:r>
              <a:rPr dirty="0" sz="1500" spc="-5">
                <a:latin typeface="Arial MT"/>
                <a:cs typeface="Arial MT"/>
              </a:rPr>
              <a:t>that is used in </a:t>
            </a:r>
            <a:r>
              <a:rPr dirty="0" sz="1500">
                <a:latin typeface="Arial MT"/>
                <a:cs typeface="Arial MT"/>
              </a:rPr>
              <a:t>marketing 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 advertising to </a:t>
            </a:r>
            <a:r>
              <a:rPr dirty="0" sz="1500">
                <a:latin typeface="Arial MT"/>
                <a:cs typeface="Arial MT"/>
              </a:rPr>
              <a:t>convey </a:t>
            </a:r>
            <a:r>
              <a:rPr dirty="0" sz="1500" spc="-5">
                <a:latin typeface="Arial MT"/>
                <a:cs typeface="Arial MT"/>
              </a:rPr>
              <a:t>the essence or </a:t>
            </a:r>
            <a:r>
              <a:rPr dirty="0" sz="1500">
                <a:latin typeface="Arial MT"/>
                <a:cs typeface="Arial MT"/>
              </a:rPr>
              <a:t>key message </a:t>
            </a:r>
            <a:r>
              <a:rPr dirty="0" sz="1500" spc="-5">
                <a:latin typeface="Arial MT"/>
                <a:cs typeface="Arial MT"/>
              </a:rPr>
              <a:t>of the product. It is often </a:t>
            </a:r>
            <a:r>
              <a:rPr dirty="0" sz="1500">
                <a:latin typeface="Arial MT"/>
                <a:cs typeface="Arial MT"/>
              </a:rPr>
              <a:t>a catchy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powerful </a:t>
            </a:r>
            <a:r>
              <a:rPr dirty="0" sz="1500">
                <a:latin typeface="Arial MT"/>
                <a:cs typeface="Arial MT"/>
              </a:rPr>
              <a:t>statement </a:t>
            </a:r>
            <a:r>
              <a:rPr dirty="0" sz="1500" spc="-5">
                <a:latin typeface="Arial MT"/>
                <a:cs typeface="Arial MT"/>
              </a:rPr>
              <a:t>designed to </a:t>
            </a:r>
            <a:r>
              <a:rPr dirty="0" sz="1500">
                <a:latin typeface="Arial MT"/>
                <a:cs typeface="Arial MT"/>
              </a:rPr>
              <a:t>capture </a:t>
            </a:r>
            <a:r>
              <a:rPr dirty="0" sz="1500" spc="-5">
                <a:latin typeface="Arial MT"/>
                <a:cs typeface="Arial MT"/>
              </a:rPr>
              <a:t>the attention of </a:t>
            </a:r>
            <a:r>
              <a:rPr dirty="0" sz="1500">
                <a:latin typeface="Arial MT"/>
                <a:cs typeface="Arial MT"/>
              </a:rPr>
              <a:t>consumers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create a </a:t>
            </a:r>
            <a:r>
              <a:rPr dirty="0" sz="1500" spc="-5">
                <a:latin typeface="Arial MT"/>
                <a:cs typeface="Arial MT"/>
              </a:rPr>
              <a:t>positive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association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with 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product. Parle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Agro has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used 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following taglines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for its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various</a:t>
            </a:r>
            <a:r>
              <a:rPr dirty="0" sz="1500" spc="-5">
                <a:latin typeface="Arial MT"/>
                <a:cs typeface="Arial MT"/>
              </a:rPr>
              <a:t> products</a:t>
            </a:r>
            <a:endParaRPr sz="15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</a:pPr>
            <a:r>
              <a:rPr dirty="0" sz="1500" spc="-5">
                <a:latin typeface="Arial MT"/>
                <a:cs typeface="Arial MT"/>
              </a:rPr>
              <a:t>:-</a:t>
            </a:r>
            <a:endParaRPr sz="1500">
              <a:latin typeface="Arial MT"/>
              <a:cs typeface="Arial MT"/>
            </a:endParaRPr>
          </a:p>
          <a:p>
            <a:pPr lvl="1" marL="539750" indent="-344805">
              <a:lnSpc>
                <a:spcPct val="100000"/>
              </a:lnSpc>
              <a:buChar char="●"/>
              <a:tabLst>
                <a:tab pos="539750" algn="l"/>
                <a:tab pos="540385" algn="l"/>
              </a:tabLst>
            </a:pPr>
            <a:r>
              <a:rPr dirty="0" sz="1500" spc="-5">
                <a:latin typeface="Arial MT"/>
                <a:cs typeface="Arial MT"/>
              </a:rPr>
              <a:t>Frooti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"Mango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Frooti,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Fresh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Juicy"</a:t>
            </a:r>
            <a:endParaRPr sz="1500">
              <a:latin typeface="Arial MT"/>
              <a:cs typeface="Arial MT"/>
            </a:endParaRPr>
          </a:p>
          <a:p>
            <a:pPr lvl="1" marL="539750" indent="-344805">
              <a:lnSpc>
                <a:spcPct val="100000"/>
              </a:lnSpc>
              <a:buChar char="●"/>
              <a:tabLst>
                <a:tab pos="539750" algn="l"/>
                <a:tab pos="540385" algn="l"/>
              </a:tabLst>
            </a:pPr>
            <a:r>
              <a:rPr dirty="0" sz="1500" spc="-5">
                <a:latin typeface="Arial MT"/>
                <a:cs typeface="Arial MT"/>
              </a:rPr>
              <a:t>Appy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Fizz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"Life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Ko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Refresh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Karo"</a:t>
            </a:r>
            <a:endParaRPr sz="1500">
              <a:latin typeface="Arial MT"/>
              <a:cs typeface="Arial MT"/>
            </a:endParaRPr>
          </a:p>
          <a:p>
            <a:pPr lvl="1" marL="539750" indent="-344805">
              <a:lnSpc>
                <a:spcPct val="100000"/>
              </a:lnSpc>
              <a:buChar char="●"/>
              <a:tabLst>
                <a:tab pos="539750" algn="l"/>
                <a:tab pos="540385" algn="l"/>
              </a:tabLst>
            </a:pPr>
            <a:r>
              <a:rPr dirty="0" sz="1500" spc="-5">
                <a:latin typeface="Arial MT"/>
                <a:cs typeface="Arial MT"/>
              </a:rPr>
              <a:t>Bailley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"Pure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Safe"</a:t>
            </a:r>
            <a:endParaRPr sz="1500">
              <a:latin typeface="Arial MT"/>
              <a:cs typeface="Arial MT"/>
            </a:endParaRPr>
          </a:p>
          <a:p>
            <a:pPr lvl="1" marL="539750" indent="-344805">
              <a:lnSpc>
                <a:spcPct val="100000"/>
              </a:lnSpc>
              <a:buChar char="●"/>
              <a:tabLst>
                <a:tab pos="539750" algn="l"/>
                <a:tab pos="540385" algn="l"/>
              </a:tabLst>
            </a:pPr>
            <a:r>
              <a:rPr dirty="0" sz="1500" spc="-5">
                <a:latin typeface="Arial MT"/>
                <a:cs typeface="Arial MT"/>
              </a:rPr>
              <a:t>Frio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"Recharge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with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Frio"</a:t>
            </a:r>
            <a:endParaRPr sz="1500">
              <a:latin typeface="Arial MT"/>
              <a:cs typeface="Arial MT"/>
            </a:endParaRPr>
          </a:p>
          <a:p>
            <a:pPr lvl="1" marL="539750" indent="-344805">
              <a:lnSpc>
                <a:spcPct val="100000"/>
              </a:lnSpc>
              <a:buChar char="●"/>
              <a:tabLst>
                <a:tab pos="539750" algn="l"/>
                <a:tab pos="540385" algn="l"/>
              </a:tabLst>
            </a:pPr>
            <a:r>
              <a:rPr dirty="0" sz="1500" spc="-5">
                <a:latin typeface="Arial MT"/>
                <a:cs typeface="Arial MT"/>
              </a:rPr>
              <a:t>Saint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Juice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"Live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Healthy,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Juicy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Fresh"</a:t>
            </a:r>
            <a:endParaRPr sz="1500">
              <a:latin typeface="Arial MT"/>
              <a:cs typeface="Arial MT"/>
            </a:endParaRPr>
          </a:p>
          <a:p>
            <a:pPr lvl="1" marL="539750" indent="-344805">
              <a:lnSpc>
                <a:spcPct val="100000"/>
              </a:lnSpc>
              <a:buChar char="●"/>
              <a:tabLst>
                <a:tab pos="539750" algn="l"/>
                <a:tab pos="540385" algn="l"/>
              </a:tabLst>
            </a:pPr>
            <a:r>
              <a:rPr dirty="0" sz="1500" spc="-5">
                <a:latin typeface="Arial MT"/>
                <a:cs typeface="Arial MT"/>
              </a:rPr>
              <a:t>Grapp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5">
                <a:latin typeface="Arial MT"/>
                <a:cs typeface="Arial MT"/>
              </a:rPr>
              <a:t> Fiz</a:t>
            </a:r>
            <a:r>
              <a:rPr dirty="0" sz="1500">
                <a:latin typeface="Arial MT"/>
                <a:cs typeface="Arial MT"/>
              </a:rPr>
              <a:t>z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5">
                <a:latin typeface="Arial MT"/>
                <a:cs typeface="Arial MT"/>
              </a:rPr>
              <a:t> "Ge</a:t>
            </a:r>
            <a:r>
              <a:rPr dirty="0" sz="1500">
                <a:latin typeface="Arial MT"/>
                <a:cs typeface="Arial MT"/>
              </a:rPr>
              <a:t>t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Addicted"</a:t>
            </a:r>
            <a:endParaRPr sz="1500">
              <a:latin typeface="Arial MT"/>
              <a:cs typeface="Arial MT"/>
            </a:endParaRPr>
          </a:p>
          <a:p>
            <a:pPr lvl="1" marL="539750" indent="-344805">
              <a:lnSpc>
                <a:spcPct val="100000"/>
              </a:lnSpc>
              <a:buChar char="●"/>
              <a:tabLst>
                <a:tab pos="539750" algn="l"/>
                <a:tab pos="540385" algn="l"/>
              </a:tabLst>
            </a:pPr>
            <a:r>
              <a:rPr dirty="0" sz="1500" spc="-5">
                <a:latin typeface="Arial MT"/>
                <a:cs typeface="Arial MT"/>
              </a:rPr>
              <a:t>Hippo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"Hungry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Kya?"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 </dc:title>
  <dcterms:created xsi:type="dcterms:W3CDTF">2023-08-01T05:30:05Z</dcterms:created>
  <dcterms:modified xsi:type="dcterms:W3CDTF">2023-08-01T05:30:05Z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