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Old Standard TT" panose="020B0604020202020204" charset="0"/>
      <p:regular r:id="rId17"/>
      <p:bold r:id="rId18"/>
      <p:italic r:id="rId19"/>
    </p:embeddedFont>
    <p:embeddedFont>
      <p:font typeface="Playfair Display" pitchFamily="2"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01ff611e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01ff61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01ff611e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01ff611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01ff611e_1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801ff611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801ff611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801ff61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801ff611e_1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801ff611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01ff611e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01ff611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01ff611e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01ff61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arduino.cc/en/guide/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32830" y="1933900"/>
            <a:ext cx="94884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Playfair Display"/>
                <a:ea typeface="Playfair Display"/>
                <a:cs typeface="Playfair Display"/>
                <a:sym typeface="Playfair Display"/>
              </a:rPr>
              <a:t>Department of Electronics and Telecommunication</a:t>
            </a:r>
            <a:endParaRPr sz="2800">
              <a:latin typeface="Playfair Display"/>
              <a:ea typeface="Playfair Display"/>
              <a:cs typeface="Playfair Display"/>
              <a:sym typeface="Playfair Display"/>
            </a:endParaRPr>
          </a:p>
        </p:txBody>
      </p:sp>
      <p:pic>
        <p:nvPicPr>
          <p:cNvPr id="60" name="Google Shape;60;p13"/>
          <p:cNvPicPr preferRelativeResize="0"/>
          <p:nvPr/>
        </p:nvPicPr>
        <p:blipFill>
          <a:blip r:embed="rId3">
            <a:alphaModFix/>
          </a:blip>
          <a:stretch>
            <a:fillRect/>
          </a:stretch>
        </p:blipFill>
        <p:spPr>
          <a:xfrm>
            <a:off x="295825" y="296650"/>
            <a:ext cx="1172100" cy="1172100"/>
          </a:xfrm>
          <a:prstGeom prst="rect">
            <a:avLst/>
          </a:prstGeom>
          <a:noFill/>
          <a:ln>
            <a:noFill/>
          </a:ln>
        </p:spPr>
      </p:pic>
      <p:sp>
        <p:nvSpPr>
          <p:cNvPr id="61" name="Google Shape;61;p13"/>
          <p:cNvSpPr txBox="1"/>
          <p:nvPr/>
        </p:nvSpPr>
        <p:spPr>
          <a:xfrm>
            <a:off x="1675975" y="372850"/>
            <a:ext cx="7166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Raleway"/>
                <a:ea typeface="Raleway"/>
                <a:cs typeface="Raleway"/>
                <a:sym typeface="Raleway"/>
              </a:rPr>
              <a:t>Institute of Engineering and Technology, Devi Ahilya Vishwavidyalaya</a:t>
            </a:r>
            <a:endParaRPr sz="2600" b="1">
              <a:solidFill>
                <a:schemeClr val="lt1"/>
              </a:solidFill>
              <a:latin typeface="Raleway"/>
              <a:ea typeface="Raleway"/>
              <a:cs typeface="Raleway"/>
              <a:sym typeface="Raleway"/>
            </a:endParaRPr>
          </a:p>
        </p:txBody>
      </p:sp>
      <p:sp>
        <p:nvSpPr>
          <p:cNvPr id="62" name="Google Shape;62;p13"/>
          <p:cNvSpPr txBox="1">
            <a:spLocks noGrp="1"/>
          </p:cNvSpPr>
          <p:nvPr>
            <p:ph type="ctrTitle"/>
          </p:nvPr>
        </p:nvSpPr>
        <p:spPr>
          <a:xfrm>
            <a:off x="543250" y="2658425"/>
            <a:ext cx="9488400" cy="85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Playfair Display"/>
                <a:ea typeface="Playfair Display"/>
                <a:cs typeface="Playfair Display"/>
                <a:sym typeface="Playfair Display"/>
              </a:rPr>
              <a:t>Design Workshop Project(ETR6L4)</a:t>
            </a:r>
            <a:endParaRPr sz="2800">
              <a:latin typeface="Playfair Display"/>
              <a:ea typeface="Playfair Display"/>
              <a:cs typeface="Playfair Display"/>
              <a:sym typeface="Playfair Display"/>
            </a:endParaRPr>
          </a:p>
        </p:txBody>
      </p:sp>
      <p:sp>
        <p:nvSpPr>
          <p:cNvPr id="63" name="Google Shape;63;p13"/>
          <p:cNvSpPr txBox="1">
            <a:spLocks noGrp="1"/>
          </p:cNvSpPr>
          <p:nvPr>
            <p:ph type="ctrTitle"/>
          </p:nvPr>
        </p:nvSpPr>
        <p:spPr>
          <a:xfrm>
            <a:off x="600030" y="3629350"/>
            <a:ext cx="9488400" cy="107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Playfair Display"/>
                <a:ea typeface="Playfair Display"/>
                <a:cs typeface="Playfair Display"/>
                <a:sym typeface="Playfair Display"/>
              </a:rPr>
              <a:t>Project Name - Bi-Directional Visitor Counter</a:t>
            </a:r>
            <a:endParaRPr sz="28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490250" y="526350"/>
            <a:ext cx="80991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Simulation</a:t>
            </a:r>
            <a:endParaRPr b="1">
              <a:latin typeface="Playfair Display"/>
              <a:ea typeface="Playfair Display"/>
              <a:cs typeface="Playfair Display"/>
              <a:sym typeface="Playfair Display"/>
            </a:endParaRPr>
          </a:p>
        </p:txBody>
      </p:sp>
      <p:pic>
        <p:nvPicPr>
          <p:cNvPr id="127" name="Google Shape;127;p23"/>
          <p:cNvPicPr preferRelativeResize="0"/>
          <p:nvPr/>
        </p:nvPicPr>
        <p:blipFill>
          <a:blip r:embed="rId3">
            <a:alphaModFix/>
          </a:blip>
          <a:stretch>
            <a:fillRect/>
          </a:stretch>
        </p:blipFill>
        <p:spPr>
          <a:xfrm>
            <a:off x="1007825" y="1310550"/>
            <a:ext cx="7128340" cy="3606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Working</a:t>
            </a:r>
            <a:endParaRPr>
              <a:latin typeface="Playfair Display"/>
              <a:ea typeface="Playfair Display"/>
              <a:cs typeface="Playfair Display"/>
              <a:sym typeface="Playfair Display"/>
            </a:endParaRPr>
          </a:p>
        </p:txBody>
      </p:sp>
      <p:sp>
        <p:nvSpPr>
          <p:cNvPr id="133" name="Google Shape;133;p24"/>
          <p:cNvSpPr txBox="1">
            <a:spLocks noGrp="1"/>
          </p:cNvSpPr>
          <p:nvPr>
            <p:ph type="body" idx="1"/>
          </p:nvPr>
        </p:nvSpPr>
        <p:spPr>
          <a:xfrm>
            <a:off x="311700" y="1171675"/>
            <a:ext cx="8206800" cy="33972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Raleway"/>
              <a:buChar char="●"/>
            </a:pPr>
            <a:r>
              <a:rPr lang="en" sz="1600">
                <a:latin typeface="Raleway"/>
                <a:ea typeface="Raleway"/>
                <a:cs typeface="Raleway"/>
                <a:sym typeface="Raleway"/>
              </a:rPr>
              <a:t>The IR sensor continuously senses the presence of any obstacles (a person in our case ).</a:t>
            </a:r>
            <a:endParaRPr sz="160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 sz="1600">
                <a:latin typeface="Raleway"/>
                <a:ea typeface="Raleway"/>
                <a:cs typeface="Raleway"/>
                <a:sym typeface="Raleway"/>
              </a:rPr>
              <a:t>If sensor 1 senses a person, it informs the controller that a persons entered so that controller can increment the count. At the same time it gives a delay of 1 sec so that the person can cross the sensor 2 and the count is maintained correctly.</a:t>
            </a:r>
            <a:endParaRPr sz="160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 sz="1600">
                <a:latin typeface="Raleway"/>
                <a:ea typeface="Raleway"/>
                <a:cs typeface="Raleway"/>
                <a:sym typeface="Raleway"/>
              </a:rPr>
              <a:t>When a person exits, the sensor 2 informs the controller to decrement the count. Similarly it also provides a delay of 1 sec to maintain count properly.</a:t>
            </a:r>
            <a:endParaRPr sz="160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 sz="1600">
                <a:latin typeface="Raleway"/>
                <a:ea typeface="Raleway"/>
                <a:cs typeface="Raleway"/>
                <a:sym typeface="Raleway"/>
              </a:rPr>
              <a:t>The count is displayed on LCD by the controller.</a:t>
            </a:r>
            <a:endParaRPr sz="160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 sz="1600">
                <a:latin typeface="Raleway"/>
                <a:ea typeface="Raleway"/>
                <a:cs typeface="Raleway"/>
                <a:sym typeface="Raleway"/>
              </a:rPr>
              <a:t>If there is at least 1 person is inside the hall, an LED will glow otherwise it is off.</a:t>
            </a:r>
            <a:endParaRPr sz="1600">
              <a:latin typeface="Raleway"/>
              <a:ea typeface="Raleway"/>
              <a:cs typeface="Raleway"/>
              <a:sym typeface="Raleway"/>
            </a:endParaRPr>
          </a:p>
          <a:p>
            <a:pPr marL="914400" lvl="0" indent="0" algn="l" rtl="0">
              <a:lnSpc>
                <a:spcPct val="100000"/>
              </a:lnSpc>
              <a:spcBef>
                <a:spcPts val="1600"/>
              </a:spcBef>
              <a:spcAft>
                <a:spcPts val="1600"/>
              </a:spcAft>
              <a:buNone/>
            </a:pPr>
            <a:endParaRPr sz="16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83850" y="-609000"/>
            <a:ext cx="9144000" cy="13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900">
                <a:latin typeface="Playfair Display"/>
                <a:ea typeface="Playfair Display"/>
                <a:cs typeface="Playfair Display"/>
                <a:sym typeface="Playfair Display"/>
              </a:rPr>
              <a:t>     Advantages                 Limitations</a:t>
            </a:r>
            <a:endParaRPr sz="3900">
              <a:latin typeface="Playfair Display"/>
              <a:ea typeface="Playfair Display"/>
              <a:cs typeface="Playfair Display"/>
              <a:sym typeface="Playfair Display"/>
            </a:endParaRPr>
          </a:p>
        </p:txBody>
      </p:sp>
      <p:sp>
        <p:nvSpPr>
          <p:cNvPr id="139" name="Google Shape;139;p25"/>
          <p:cNvSpPr txBox="1">
            <a:spLocks noGrp="1"/>
          </p:cNvSpPr>
          <p:nvPr>
            <p:ph type="body" idx="2"/>
          </p:nvPr>
        </p:nvSpPr>
        <p:spPr>
          <a:xfrm>
            <a:off x="4997825" y="1119675"/>
            <a:ext cx="3837000" cy="44427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It is used only when one person cuts the rays of the sensor hence cannot be used when two or more persons cross the door simultaneously Arduino UNO</a:t>
            </a:r>
            <a:endParaRPr/>
          </a:p>
          <a:p>
            <a:pPr marL="457200" lvl="0" indent="-342900" algn="l" rtl="0">
              <a:spcBef>
                <a:spcPts val="1600"/>
              </a:spcBef>
              <a:spcAft>
                <a:spcPts val="0"/>
              </a:spcAft>
              <a:buSzPts val="1800"/>
              <a:buChar char="●"/>
            </a:pPr>
            <a:r>
              <a:rPr lang="en"/>
              <a:t>When anybody is inside the room and we need to switch off the power then we’ve to do it manually. So, in this case we fail to automatically control the light 16x2 LCD Display</a:t>
            </a:r>
            <a:endParaRPr/>
          </a:p>
          <a:p>
            <a:pPr marL="0" lvl="0" indent="0" algn="l" rtl="0">
              <a:spcBef>
                <a:spcPts val="1600"/>
              </a:spcBef>
              <a:spcAft>
                <a:spcPts val="1600"/>
              </a:spcAft>
              <a:buNone/>
            </a:pPr>
            <a:endParaRPr/>
          </a:p>
        </p:txBody>
      </p:sp>
      <p:sp>
        <p:nvSpPr>
          <p:cNvPr id="140" name="Google Shape;140;p25"/>
          <p:cNvSpPr txBox="1"/>
          <p:nvPr/>
        </p:nvSpPr>
        <p:spPr>
          <a:xfrm>
            <a:off x="396550" y="1119675"/>
            <a:ext cx="38370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Old Standard TT"/>
              <a:buChar char="●"/>
            </a:pPr>
            <a:r>
              <a:rPr lang="en" sz="1800">
                <a:latin typeface="Old Standard TT"/>
                <a:ea typeface="Old Standard TT"/>
                <a:cs typeface="Old Standard TT"/>
                <a:sym typeface="Old Standard TT"/>
              </a:rPr>
              <a:t>Can be used for automatic room light control. </a:t>
            </a:r>
            <a:endParaRPr sz="1800">
              <a:latin typeface="Old Standard TT"/>
              <a:ea typeface="Old Standard TT"/>
              <a:cs typeface="Old Standard TT"/>
              <a:sym typeface="Old Standard TT"/>
            </a:endParaRPr>
          </a:p>
          <a:p>
            <a:pPr marL="0" lvl="0" indent="0" algn="l" rtl="0">
              <a:spcBef>
                <a:spcPts val="0"/>
              </a:spcBef>
              <a:spcAft>
                <a:spcPts val="0"/>
              </a:spcAft>
              <a:buNone/>
            </a:pPr>
            <a:endParaRPr sz="180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sz="1800">
                <a:latin typeface="Old Standard TT"/>
                <a:ea typeface="Old Standard TT"/>
                <a:cs typeface="Old Standard TT"/>
                <a:sym typeface="Old Standard TT"/>
              </a:rPr>
              <a:t>It will help to save electricity. When no one is there in room the appliances will be off. </a:t>
            </a:r>
            <a:endParaRPr sz="1800">
              <a:latin typeface="Old Standard TT"/>
              <a:ea typeface="Old Standard TT"/>
              <a:cs typeface="Old Standard TT"/>
              <a:sym typeface="Old Standard TT"/>
            </a:endParaRPr>
          </a:p>
          <a:p>
            <a:pPr marL="0" lvl="0" indent="0" algn="l" rtl="0">
              <a:spcBef>
                <a:spcPts val="0"/>
              </a:spcBef>
              <a:spcAft>
                <a:spcPts val="0"/>
              </a:spcAft>
              <a:buNone/>
            </a:pPr>
            <a:endParaRPr sz="1800">
              <a:latin typeface="Old Standard TT"/>
              <a:ea typeface="Old Standard TT"/>
              <a:cs typeface="Old Standard TT"/>
              <a:sym typeface="Old Standard TT"/>
            </a:endParaRPr>
          </a:p>
          <a:p>
            <a:pPr marL="457200" lvl="0" indent="-342900" algn="l" rtl="0">
              <a:spcBef>
                <a:spcPts val="0"/>
              </a:spcBef>
              <a:spcAft>
                <a:spcPts val="0"/>
              </a:spcAft>
              <a:buSzPts val="1800"/>
              <a:buFont typeface="Old Standard TT"/>
              <a:buChar char="●"/>
            </a:pPr>
            <a:r>
              <a:rPr lang="en" sz="1800">
                <a:latin typeface="Old Standard TT"/>
                <a:ea typeface="Old Standard TT"/>
                <a:cs typeface="Old Standard TT"/>
                <a:sym typeface="Old Standard TT"/>
              </a:rPr>
              <a:t>In School/companies it will help to check if somebody is there in the zone or not. If the data on display unit is zero the security guards can shut the gate easily.</a:t>
            </a:r>
            <a:endParaRPr sz="18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a:t>
            </a:r>
            <a:endParaRPr/>
          </a:p>
        </p:txBody>
      </p:sp>
      <p:sp>
        <p:nvSpPr>
          <p:cNvPr id="146" name="Google Shape;146;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circuit can be used domestically to get an indication of number of persons entering a party.</a:t>
            </a:r>
            <a:endParaRPr/>
          </a:p>
          <a:p>
            <a:pPr marL="457200" lvl="0" indent="-342900" algn="l" rtl="0">
              <a:spcBef>
                <a:spcPts val="0"/>
              </a:spcBef>
              <a:spcAft>
                <a:spcPts val="0"/>
              </a:spcAft>
              <a:buSzPts val="1800"/>
              <a:buChar char="●"/>
            </a:pPr>
            <a:r>
              <a:rPr lang="en"/>
              <a:t>It can be used at homes and other places to keep a check on the number of persons entering a secured place.</a:t>
            </a:r>
            <a:endParaRPr/>
          </a:p>
          <a:p>
            <a:pPr marL="457200" lvl="0" indent="-342900" algn="l" rtl="0">
              <a:spcBef>
                <a:spcPts val="0"/>
              </a:spcBef>
              <a:spcAft>
                <a:spcPts val="0"/>
              </a:spcAft>
              <a:buSzPts val="1800"/>
              <a:buChar char="●"/>
            </a:pPr>
            <a:r>
              <a:rPr lang="en"/>
              <a:t>It can also be used as home automation system to ensure energy saving by switching on the loads and fans only when needed.</a:t>
            </a:r>
            <a:endParaRPr/>
          </a:p>
          <a:p>
            <a:pPr marL="45720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0" y="2056050"/>
            <a:ext cx="9144000" cy="1031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500" b="1">
                <a:latin typeface="Playfair Display"/>
                <a:ea typeface="Playfair Display"/>
                <a:cs typeface="Playfair Display"/>
                <a:sym typeface="Playfair Display"/>
              </a:rPr>
              <a:t>Thank You</a:t>
            </a:r>
            <a:endParaRPr sz="5500" b="1">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Contents</a:t>
            </a:r>
            <a:endParaRPr/>
          </a:p>
        </p:txBody>
      </p:sp>
      <p:sp>
        <p:nvSpPr>
          <p:cNvPr id="75" name="Google Shape;75;p15"/>
          <p:cNvSpPr txBox="1">
            <a:spLocks noGrp="1"/>
          </p:cNvSpPr>
          <p:nvPr>
            <p:ph type="body" idx="2"/>
          </p:nvPr>
        </p:nvSpPr>
        <p:spPr>
          <a:xfrm>
            <a:off x="4916175" y="781450"/>
            <a:ext cx="3837000" cy="37557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Aim of the Project</a:t>
            </a:r>
            <a:endParaRPr/>
          </a:p>
          <a:p>
            <a:pPr marL="457200" lvl="0" indent="-342900" algn="l" rtl="0">
              <a:spcBef>
                <a:spcPts val="1600"/>
              </a:spcBef>
              <a:spcAft>
                <a:spcPts val="0"/>
              </a:spcAft>
              <a:buSzPts val="1800"/>
              <a:buChar char="●"/>
            </a:pPr>
            <a:r>
              <a:rPr lang="en"/>
              <a:t>Components Required</a:t>
            </a:r>
            <a:endParaRPr/>
          </a:p>
          <a:p>
            <a:pPr marL="457200" lvl="0" indent="-342900" algn="l" rtl="0">
              <a:spcBef>
                <a:spcPts val="1600"/>
              </a:spcBef>
              <a:spcAft>
                <a:spcPts val="0"/>
              </a:spcAft>
              <a:buSzPts val="1800"/>
              <a:buChar char="●"/>
            </a:pPr>
            <a:r>
              <a:rPr lang="en"/>
              <a:t>Introduction</a:t>
            </a:r>
            <a:endParaRPr/>
          </a:p>
          <a:p>
            <a:pPr marL="457200" lvl="0" indent="-342900" algn="l" rtl="0">
              <a:spcBef>
                <a:spcPts val="1600"/>
              </a:spcBef>
              <a:spcAft>
                <a:spcPts val="0"/>
              </a:spcAft>
              <a:buSzPts val="1800"/>
              <a:buChar char="●"/>
            </a:pPr>
            <a:r>
              <a:rPr lang="en"/>
              <a:t>Block Diagram</a:t>
            </a:r>
            <a:endParaRPr/>
          </a:p>
          <a:p>
            <a:pPr marL="457200" lvl="0" indent="-342900" algn="l" rtl="0">
              <a:spcBef>
                <a:spcPts val="1600"/>
              </a:spcBef>
              <a:spcAft>
                <a:spcPts val="0"/>
              </a:spcAft>
              <a:buSzPts val="1800"/>
              <a:buChar char="●"/>
            </a:pPr>
            <a:r>
              <a:rPr lang="en"/>
              <a:t>Circuit Diagram</a:t>
            </a:r>
            <a:endParaRPr/>
          </a:p>
          <a:p>
            <a:pPr marL="457200" lvl="0" indent="-342900" algn="l" rtl="0">
              <a:spcBef>
                <a:spcPts val="1600"/>
              </a:spcBef>
              <a:spcAft>
                <a:spcPts val="0"/>
              </a:spcAft>
              <a:buSzPts val="1800"/>
              <a:buChar char="●"/>
            </a:pPr>
            <a:r>
              <a:rPr lang="en"/>
              <a:t>Simulation</a:t>
            </a:r>
            <a:endParaRPr/>
          </a:p>
          <a:p>
            <a:pPr marL="457200" lvl="0" indent="-342900" algn="l" rtl="0">
              <a:spcBef>
                <a:spcPts val="1600"/>
              </a:spcBef>
              <a:spcAft>
                <a:spcPts val="0"/>
              </a:spcAft>
              <a:buSzPts val="1800"/>
              <a:buChar char="●"/>
            </a:pPr>
            <a:r>
              <a:rPr lang="en"/>
              <a:t>code</a:t>
            </a:r>
            <a:endParaRPr/>
          </a:p>
          <a:p>
            <a:pPr marL="457200" lvl="0" indent="-342900" algn="l" rtl="0">
              <a:spcBef>
                <a:spcPts val="1600"/>
              </a:spcBef>
              <a:spcAft>
                <a:spcPts val="0"/>
              </a:spcAft>
              <a:buSzPts val="1800"/>
              <a:buChar char="●"/>
            </a:pPr>
            <a:r>
              <a:rPr lang="en"/>
              <a:t>Working</a:t>
            </a:r>
            <a:endParaRPr/>
          </a:p>
          <a:p>
            <a:pPr marL="457200" lvl="0" indent="-342900" algn="l" rtl="0">
              <a:spcBef>
                <a:spcPts val="1600"/>
              </a:spcBef>
              <a:spcAft>
                <a:spcPts val="0"/>
              </a:spcAft>
              <a:buSzPts val="1800"/>
              <a:buChar char="●"/>
            </a:pPr>
            <a:r>
              <a:rPr lang="en"/>
              <a:t>Advantages and Limitations</a:t>
            </a:r>
            <a:endParaRPr/>
          </a:p>
          <a:p>
            <a:pPr marL="457200" lvl="0" indent="-342900" algn="l" rtl="0">
              <a:spcBef>
                <a:spcPts val="1600"/>
              </a:spcBef>
              <a:spcAft>
                <a:spcPts val="1600"/>
              </a:spcAft>
              <a:buSzPts val="1800"/>
              <a:buChar char="●"/>
            </a:pPr>
            <a:r>
              <a:rPr lang="en"/>
              <a:t>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4425" y="-614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chemeClr val="lt2"/>
                </a:solidFill>
                <a:latin typeface="Raleway"/>
                <a:ea typeface="Raleway"/>
                <a:cs typeface="Raleway"/>
                <a:sym typeface="Raleway"/>
              </a:rPr>
              <a:t>Aim of the Project</a:t>
            </a:r>
            <a:endParaRPr sz="2800" b="1">
              <a:solidFill>
                <a:schemeClr val="lt2"/>
              </a:solidFill>
              <a:latin typeface="Raleway"/>
              <a:ea typeface="Raleway"/>
              <a:cs typeface="Raleway"/>
              <a:sym typeface="Raleway"/>
            </a:endParaRPr>
          </a:p>
        </p:txBody>
      </p:sp>
      <p:sp>
        <p:nvSpPr>
          <p:cNvPr id="81" name="Google Shape;81;p16"/>
          <p:cNvSpPr txBox="1"/>
          <p:nvPr/>
        </p:nvSpPr>
        <p:spPr>
          <a:xfrm>
            <a:off x="1597875" y="1819475"/>
            <a:ext cx="5855100" cy="278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82" name="Google Shape;82;p16"/>
          <p:cNvSpPr txBox="1"/>
          <p:nvPr/>
        </p:nvSpPr>
        <p:spPr>
          <a:xfrm>
            <a:off x="495725" y="1306250"/>
            <a:ext cx="7896000" cy="312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Raleway"/>
                <a:ea typeface="Raleway"/>
                <a:cs typeface="Raleway"/>
                <a:sym typeface="Raleway"/>
              </a:rPr>
              <a:t>The aim of our project is to make a controller which can sense if any person enters the room and it lights up the room automatically and also counts how many person are entering the room or going out of it.</a:t>
            </a:r>
            <a:endParaRPr sz="1500">
              <a:solidFill>
                <a:schemeClr val="lt1"/>
              </a:solidFill>
              <a:latin typeface="Raleway"/>
              <a:ea typeface="Raleway"/>
              <a:cs typeface="Raleway"/>
              <a:sym typeface="Raleway"/>
            </a:endParaRPr>
          </a:p>
          <a:p>
            <a:pPr marL="0" lvl="0" indent="0" algn="l" rtl="0">
              <a:spcBef>
                <a:spcPts val="0"/>
              </a:spcBef>
              <a:spcAft>
                <a:spcPts val="0"/>
              </a:spcAft>
              <a:buNone/>
            </a:pPr>
            <a:endParaRPr sz="1500">
              <a:solidFill>
                <a:schemeClr val="lt1"/>
              </a:solidFill>
              <a:latin typeface="Raleway"/>
              <a:ea typeface="Raleway"/>
              <a:cs typeface="Raleway"/>
              <a:sym typeface="Raleway"/>
            </a:endParaRPr>
          </a:p>
          <a:p>
            <a:pPr marL="0" lvl="0" indent="0" algn="l" rtl="0">
              <a:spcBef>
                <a:spcPts val="0"/>
              </a:spcBef>
              <a:spcAft>
                <a:spcPts val="0"/>
              </a:spcAft>
              <a:buNone/>
            </a:pPr>
            <a:endParaRPr sz="1500">
              <a:solidFill>
                <a:schemeClr val="lt1"/>
              </a:solidFill>
              <a:latin typeface="Raleway"/>
              <a:ea typeface="Raleway"/>
              <a:cs typeface="Raleway"/>
              <a:sym typeface="Raleway"/>
            </a:endParaRPr>
          </a:p>
          <a:p>
            <a:pPr marL="0" lvl="0" indent="0" algn="l" rtl="0">
              <a:spcBef>
                <a:spcPts val="0"/>
              </a:spcBef>
              <a:spcAft>
                <a:spcPts val="0"/>
              </a:spcAft>
              <a:buNone/>
            </a:pPr>
            <a:r>
              <a:rPr lang="en" sz="1450">
                <a:solidFill>
                  <a:schemeClr val="lt1"/>
                </a:solidFill>
                <a:highlight>
                  <a:schemeClr val="dk1"/>
                </a:highlight>
                <a:latin typeface="Raleway"/>
                <a:ea typeface="Raleway"/>
                <a:cs typeface="Raleway"/>
                <a:sym typeface="Raleway"/>
              </a:rPr>
              <a:t>A bidirectional visitor counter using </a:t>
            </a:r>
            <a:r>
              <a:rPr lang="en" sz="1450" u="sng">
                <a:solidFill>
                  <a:schemeClr val="lt1"/>
                </a:solidFill>
                <a:highlight>
                  <a:schemeClr val="dk1"/>
                </a:highlight>
                <a:latin typeface="Raleway"/>
                <a:ea typeface="Raleway"/>
                <a:cs typeface="Raleway"/>
                <a:sym typeface="Raleway"/>
                <a:hlinkClick r:id="rId3">
                  <a:extLst>
                    <a:ext uri="{A12FA001-AC4F-418D-AE19-62706E023703}">
                      <ahyp:hlinkClr xmlns:ahyp="http://schemas.microsoft.com/office/drawing/2018/hyperlinkcolor" val="tx"/>
                    </a:ext>
                  </a:extLst>
                </a:hlinkClick>
              </a:rPr>
              <a:t>Arduino</a:t>
            </a:r>
            <a:r>
              <a:rPr lang="en" sz="1450">
                <a:solidFill>
                  <a:schemeClr val="lt1"/>
                </a:solidFill>
                <a:highlight>
                  <a:schemeClr val="dk1"/>
                </a:highlight>
                <a:latin typeface="Raleway"/>
                <a:ea typeface="Raleway"/>
                <a:cs typeface="Raleway"/>
                <a:sym typeface="Raleway"/>
              </a:rPr>
              <a:t> is a reliable circuit that takes over the task of counting a number of Persons/ Visitors in the Room very accurately. if somebody enters into the Room then the Counter is incremented by one and also leaves it would be decremented. The total number of persons inside the Room is Shows on the 16X2 LCD module. </a:t>
            </a:r>
            <a:endParaRPr sz="1450">
              <a:solidFill>
                <a:schemeClr val="lt1"/>
              </a:solidFill>
              <a:highlight>
                <a:schemeClr val="dk1"/>
              </a:highlight>
              <a:latin typeface="Raleway"/>
              <a:ea typeface="Raleway"/>
              <a:cs typeface="Raleway"/>
              <a:sym typeface="Raleway"/>
            </a:endParaRPr>
          </a:p>
          <a:p>
            <a:pPr marL="0" lvl="0" indent="0" algn="l" rtl="0">
              <a:spcBef>
                <a:spcPts val="0"/>
              </a:spcBef>
              <a:spcAft>
                <a:spcPts val="0"/>
              </a:spcAft>
              <a:buNone/>
            </a:pPr>
            <a:endParaRPr sz="1450">
              <a:solidFill>
                <a:schemeClr val="lt1"/>
              </a:solidFill>
              <a:highlight>
                <a:schemeClr val="dk1"/>
              </a:highlight>
              <a:latin typeface="Raleway"/>
              <a:ea typeface="Raleway"/>
              <a:cs typeface="Raleway"/>
              <a:sym typeface="Raleway"/>
            </a:endParaRPr>
          </a:p>
          <a:p>
            <a:pPr marL="0" lvl="0" indent="0" algn="l" rtl="0">
              <a:spcBef>
                <a:spcPts val="0"/>
              </a:spcBef>
              <a:spcAft>
                <a:spcPts val="0"/>
              </a:spcAft>
              <a:buNone/>
            </a:pPr>
            <a:r>
              <a:rPr lang="en" sz="1450">
                <a:solidFill>
                  <a:schemeClr val="lt1"/>
                </a:solidFill>
                <a:highlight>
                  <a:schemeClr val="dk1"/>
                </a:highlight>
                <a:latin typeface="Raleway"/>
                <a:ea typeface="Raleway"/>
                <a:cs typeface="Raleway"/>
                <a:sym typeface="Raleway"/>
              </a:rPr>
              <a:t>It is made to prevent unwanted electric power waste in schools, colleges, offices and houses. This whole process is operated automatically by its sensors.</a:t>
            </a:r>
            <a:endParaRPr sz="1450">
              <a:solidFill>
                <a:schemeClr val="lt1"/>
              </a:solidFill>
              <a:highlight>
                <a:schemeClr val="dk1"/>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Components Required</a:t>
            </a:r>
            <a:endParaRPr/>
          </a:p>
        </p:txBody>
      </p:sp>
      <p:sp>
        <p:nvSpPr>
          <p:cNvPr id="88" name="Google Shape;88;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Hardware Components</a:t>
            </a:r>
            <a:endParaRPr/>
          </a:p>
          <a:p>
            <a:pPr marL="457200" lvl="0" indent="-342900" algn="l" rtl="0">
              <a:spcBef>
                <a:spcPts val="1600"/>
              </a:spcBef>
              <a:spcAft>
                <a:spcPts val="0"/>
              </a:spcAft>
              <a:buSzPts val="1800"/>
              <a:buChar char="●"/>
            </a:pPr>
            <a:r>
              <a:rPr lang="en"/>
              <a:t>Arduino UNO</a:t>
            </a:r>
            <a:endParaRPr/>
          </a:p>
          <a:p>
            <a:pPr marL="457200" lvl="0" indent="-342900" algn="l" rtl="0">
              <a:spcBef>
                <a:spcPts val="1600"/>
              </a:spcBef>
              <a:spcAft>
                <a:spcPts val="0"/>
              </a:spcAft>
              <a:buSzPts val="1800"/>
              <a:buChar char="●"/>
            </a:pPr>
            <a:r>
              <a:rPr lang="en"/>
              <a:t>IR Sensor Module</a:t>
            </a:r>
            <a:endParaRPr/>
          </a:p>
          <a:p>
            <a:pPr marL="457200" lvl="0" indent="-342900" algn="l" rtl="0">
              <a:spcBef>
                <a:spcPts val="1600"/>
              </a:spcBef>
              <a:spcAft>
                <a:spcPts val="0"/>
              </a:spcAft>
              <a:buSzPts val="1800"/>
              <a:buChar char="●"/>
            </a:pPr>
            <a:r>
              <a:rPr lang="en"/>
              <a:t>16x2 LCD Display</a:t>
            </a:r>
            <a:endParaRPr/>
          </a:p>
          <a:p>
            <a:pPr marL="457200" lvl="0" indent="-342900" algn="l" rtl="0">
              <a:spcBef>
                <a:spcPts val="1600"/>
              </a:spcBef>
              <a:spcAft>
                <a:spcPts val="1600"/>
              </a:spcAft>
              <a:buSzPts val="1800"/>
              <a:buChar char="●"/>
            </a:pPr>
            <a:r>
              <a:rPr lang="en"/>
              <a:t>Relay Module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4" name="Google Shape;94;p18"/>
          <p:cNvSpPr txBox="1">
            <a:spLocks noGrp="1"/>
          </p:cNvSpPr>
          <p:nvPr>
            <p:ph type="body" idx="1"/>
          </p:nvPr>
        </p:nvSpPr>
        <p:spPr>
          <a:xfrm>
            <a:off x="311700" y="1171675"/>
            <a:ext cx="8206800" cy="3397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Raleway"/>
              <a:buChar char="●"/>
            </a:pPr>
            <a:r>
              <a:rPr lang="en" sz="1600">
                <a:latin typeface="Raleway"/>
                <a:ea typeface="Raleway"/>
                <a:cs typeface="Raleway"/>
                <a:sym typeface="Raleway"/>
              </a:rPr>
              <a:t>In today’s world, there is a continuous need for automatic appliances.</a:t>
            </a:r>
            <a:endParaRPr sz="1600">
              <a:latin typeface="Raleway"/>
              <a:ea typeface="Raleway"/>
              <a:cs typeface="Raleway"/>
              <a:sym typeface="Raleway"/>
            </a:endParaRPr>
          </a:p>
          <a:p>
            <a:pPr marL="457200" lvl="0" indent="-330200" algn="l" rtl="0">
              <a:lnSpc>
                <a:spcPct val="150000"/>
              </a:lnSpc>
              <a:spcBef>
                <a:spcPts val="0"/>
              </a:spcBef>
              <a:spcAft>
                <a:spcPts val="0"/>
              </a:spcAft>
              <a:buSzPts val="1600"/>
              <a:buFont typeface="Raleway"/>
              <a:buChar char="●"/>
            </a:pPr>
            <a:r>
              <a:rPr lang="en" sz="1600">
                <a:latin typeface="Raleway"/>
                <a:ea typeface="Raleway"/>
                <a:cs typeface="Raleway"/>
                <a:sym typeface="Raleway"/>
              </a:rPr>
              <a:t>The objective of this project is to make a controller based model to count number of persons visiting particular room and accordingly light up the room automatically.</a:t>
            </a:r>
            <a:endParaRPr sz="1600">
              <a:latin typeface="Raleway"/>
              <a:ea typeface="Raleway"/>
              <a:cs typeface="Raleway"/>
              <a:sym typeface="Raleway"/>
            </a:endParaRPr>
          </a:p>
          <a:p>
            <a:pPr marL="457200" lvl="0" indent="-330200" algn="l" rtl="0">
              <a:lnSpc>
                <a:spcPct val="150000"/>
              </a:lnSpc>
              <a:spcBef>
                <a:spcPts val="0"/>
              </a:spcBef>
              <a:spcAft>
                <a:spcPts val="0"/>
              </a:spcAft>
              <a:buSzPts val="1600"/>
              <a:buFont typeface="Raleway"/>
              <a:buChar char="●"/>
            </a:pPr>
            <a:r>
              <a:rPr lang="en" sz="1600">
                <a:latin typeface="Raleway"/>
                <a:ea typeface="Raleway"/>
                <a:cs typeface="Raleway"/>
                <a:sym typeface="Raleway"/>
              </a:rPr>
              <a:t>Here we are using sensor and controller to count the no of persons in the room and display it on LCD.</a:t>
            </a:r>
            <a:endParaRPr sz="1600">
              <a:latin typeface="Raleway"/>
              <a:ea typeface="Raleway"/>
              <a:cs typeface="Raleway"/>
              <a:sym typeface="Raleway"/>
            </a:endParaRPr>
          </a:p>
          <a:p>
            <a:pPr marL="457200" lvl="0" indent="-330200" algn="l" rtl="0">
              <a:lnSpc>
                <a:spcPct val="150000"/>
              </a:lnSpc>
              <a:spcBef>
                <a:spcPts val="0"/>
              </a:spcBef>
              <a:spcAft>
                <a:spcPts val="0"/>
              </a:spcAft>
              <a:buSzPts val="1600"/>
              <a:buFont typeface="Raleway"/>
              <a:buChar char="●"/>
            </a:pPr>
            <a:r>
              <a:rPr lang="en" sz="1600">
                <a:latin typeface="Raleway"/>
                <a:ea typeface="Raleway"/>
                <a:cs typeface="Raleway"/>
                <a:sym typeface="Raleway"/>
              </a:rPr>
              <a:t>If there is at least 1 person in the room, the lights will be on else it will remain off</a:t>
            </a:r>
            <a:endParaRPr sz="1600">
              <a:latin typeface="Raleway"/>
              <a:ea typeface="Raleway"/>
              <a:cs typeface="Raleway"/>
              <a:sym typeface="Raleway"/>
            </a:endParaRPr>
          </a:p>
          <a:p>
            <a:pPr marL="457200" lvl="0" indent="0" algn="l" rtl="0">
              <a:lnSpc>
                <a:spcPct val="150000"/>
              </a:lnSpc>
              <a:spcBef>
                <a:spcPts val="1600"/>
              </a:spcBef>
              <a:spcAft>
                <a:spcPts val="1600"/>
              </a:spcAft>
              <a:buNone/>
            </a:pPr>
            <a:endParaRPr sz="16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1469075" y="-404375"/>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solidFill>
                  <a:schemeClr val="lt2"/>
                </a:solidFill>
                <a:latin typeface="Playfair Display"/>
                <a:ea typeface="Playfair Display"/>
                <a:cs typeface="Playfair Display"/>
                <a:sym typeface="Playfair Display"/>
              </a:rPr>
              <a:t>Block Diagram</a:t>
            </a:r>
            <a:endParaRPr sz="4300">
              <a:solidFill>
                <a:schemeClr val="lt2"/>
              </a:solidFill>
              <a:latin typeface="Playfair Display"/>
              <a:ea typeface="Playfair Display"/>
              <a:cs typeface="Playfair Display"/>
              <a:sym typeface="Playfair Display"/>
            </a:endParaRPr>
          </a:p>
        </p:txBody>
      </p:sp>
      <p:pic>
        <p:nvPicPr>
          <p:cNvPr id="100" name="Google Shape;100;p19"/>
          <p:cNvPicPr preferRelativeResize="0"/>
          <p:nvPr/>
        </p:nvPicPr>
        <p:blipFill>
          <a:blip r:embed="rId3">
            <a:alphaModFix/>
          </a:blip>
          <a:stretch>
            <a:fillRect/>
          </a:stretch>
        </p:blipFill>
        <p:spPr>
          <a:xfrm>
            <a:off x="1970600" y="1340025"/>
            <a:ext cx="5609477" cy="3720275"/>
          </a:xfrm>
          <a:prstGeom prst="rect">
            <a:avLst/>
          </a:prstGeom>
          <a:noFill/>
          <a:ln>
            <a:noFill/>
          </a:ln>
        </p:spPr>
      </p:pic>
      <p:sp>
        <p:nvSpPr>
          <p:cNvPr id="101" name="Google Shape;101;p19"/>
          <p:cNvSpPr/>
          <p:nvPr/>
        </p:nvSpPr>
        <p:spPr>
          <a:xfrm>
            <a:off x="6184100" y="3825425"/>
            <a:ext cx="436200" cy="19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p:nvPr/>
        </p:nvSpPr>
        <p:spPr>
          <a:xfrm>
            <a:off x="6055250" y="3825425"/>
            <a:ext cx="1110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Relay Module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449250" y="-7116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solidFill>
                  <a:schemeClr val="lt2"/>
                </a:solidFill>
                <a:latin typeface="Playfair Display"/>
                <a:ea typeface="Playfair Display"/>
                <a:cs typeface="Playfair Display"/>
                <a:sym typeface="Playfair Display"/>
              </a:rPr>
              <a:t>Arduino Code</a:t>
            </a:r>
            <a:endParaRPr sz="4300">
              <a:solidFill>
                <a:schemeClr val="lt2"/>
              </a:solidFill>
              <a:latin typeface="Playfair Display"/>
              <a:ea typeface="Playfair Display"/>
              <a:cs typeface="Playfair Display"/>
              <a:sym typeface="Playfair Display"/>
            </a:endParaRPr>
          </a:p>
        </p:txBody>
      </p:sp>
      <p:sp>
        <p:nvSpPr>
          <p:cNvPr id="108" name="Google Shape;108;p20"/>
          <p:cNvSpPr txBox="1"/>
          <p:nvPr/>
        </p:nvSpPr>
        <p:spPr>
          <a:xfrm>
            <a:off x="1575775" y="852325"/>
            <a:ext cx="3092100" cy="412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#include&lt;LiquidCrystal.h&gt;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LiquidCrystal lcd(13,12,11,10,9,8);</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#define in 7 // Analog pin A0 has a IR Module attached to it.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#define out 6 // Analog pin A1 has a IR Module attached to it.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#define relay 2 // Digital pin D2 has a Relay attached to it.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int count=0;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void IN()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count++; // increment the value</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lcd.clear();</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lcd.print("Person In Room:");</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lcd.setCursor(0,1);</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lcd.print(count);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delay(2000);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void OUT()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count--; // increment the value</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if(count&lt;0)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count = 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lcd.clear(); // Clear the LCD Value</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lcd.print("Person In Room:");</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lcd.setCursor(0,1); // set the cursor positon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lcd.print(count); // Display count value</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delay(2000);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800">
              <a:solidFill>
                <a:schemeClr val="lt1"/>
              </a:solidFill>
              <a:latin typeface="Old Standard TT"/>
              <a:ea typeface="Old Standard TT"/>
              <a:cs typeface="Old Standard TT"/>
              <a:sym typeface="Old Standard TT"/>
            </a:endParaRPr>
          </a:p>
        </p:txBody>
      </p:sp>
      <p:sp>
        <p:nvSpPr>
          <p:cNvPr id="109" name="Google Shape;109;p20"/>
          <p:cNvSpPr txBox="1"/>
          <p:nvPr/>
        </p:nvSpPr>
        <p:spPr>
          <a:xfrm>
            <a:off x="5295935" y="186850"/>
            <a:ext cx="30921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void setup()</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lcd.begin(16,2);</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lcd.print("Visitor Counter");</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delay(2000);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pinMode(in, INPUT); // Assign the IR is Input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pinMode(out, INPUT);//Assign the IR is Input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pinMode(relay, OUTPUT); //Assign the Relay is output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lcd.clear();</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lcd.print("Person In Room:");</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lcd.setCursor(0,1);</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lcd.print(count);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void loop()</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if(digitalRead(in))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IN();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if(digitalRead(out))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OUT();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if(count&lt;=0)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lcd.clear();</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digitalWrite(relay, LOW); // relay is in ON conditon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lcd.clear();</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lcd.print("Nobody In Room");</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lcd.setCursor(0,1);</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lcd.print("Light Is Off");</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delay(2000);</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else</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digitalWrite(relay, HIGH); // relay is OFF condition</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  </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n" sz="800">
                <a:solidFill>
                  <a:schemeClr val="lt1"/>
                </a:solidFill>
                <a:latin typeface="Old Standard TT"/>
                <a:ea typeface="Old Standard TT"/>
                <a:cs typeface="Old Standard TT"/>
                <a:sym typeface="Old Standard TT"/>
              </a:rPr>
              <a:t>}</a:t>
            </a:r>
            <a:endParaRPr sz="800">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sz="800">
              <a:solidFill>
                <a:schemeClr val="l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90250" y="526350"/>
            <a:ext cx="80991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Schematic Diagram</a:t>
            </a:r>
            <a:endParaRPr b="1">
              <a:latin typeface="Playfair Display"/>
              <a:ea typeface="Playfair Display"/>
              <a:cs typeface="Playfair Display"/>
              <a:sym typeface="Playfair Display"/>
            </a:endParaRPr>
          </a:p>
        </p:txBody>
      </p:sp>
      <p:pic>
        <p:nvPicPr>
          <p:cNvPr id="115" name="Google Shape;115;p21"/>
          <p:cNvPicPr preferRelativeResize="0"/>
          <p:nvPr/>
        </p:nvPicPr>
        <p:blipFill>
          <a:blip r:embed="rId3">
            <a:alphaModFix/>
          </a:blip>
          <a:stretch>
            <a:fillRect/>
          </a:stretch>
        </p:blipFill>
        <p:spPr>
          <a:xfrm>
            <a:off x="1083300" y="1353050"/>
            <a:ext cx="6912990" cy="360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90250" y="526350"/>
            <a:ext cx="80991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Simulation </a:t>
            </a:r>
            <a:endParaRPr b="1">
              <a:latin typeface="Playfair Display"/>
              <a:ea typeface="Playfair Display"/>
              <a:cs typeface="Playfair Display"/>
              <a:sym typeface="Playfair Display"/>
            </a:endParaRPr>
          </a:p>
        </p:txBody>
      </p:sp>
      <p:pic>
        <p:nvPicPr>
          <p:cNvPr id="121" name="Google Shape;121;p22"/>
          <p:cNvPicPr preferRelativeResize="0"/>
          <p:nvPr/>
        </p:nvPicPr>
        <p:blipFill>
          <a:blip r:embed="rId3">
            <a:alphaModFix/>
          </a:blip>
          <a:stretch>
            <a:fillRect/>
          </a:stretch>
        </p:blipFill>
        <p:spPr>
          <a:xfrm>
            <a:off x="1332938" y="1363675"/>
            <a:ext cx="6413736" cy="360615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126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Raleway</vt:lpstr>
      <vt:lpstr>Playfair Display</vt:lpstr>
      <vt:lpstr>Old Standard TT</vt:lpstr>
      <vt:lpstr>Arial</vt:lpstr>
      <vt:lpstr>Paperback</vt:lpstr>
      <vt:lpstr>Department of Electronics and Telecommunication</vt:lpstr>
      <vt:lpstr>Contents</vt:lpstr>
      <vt:lpstr>Aim of the Project</vt:lpstr>
      <vt:lpstr>Components Required</vt:lpstr>
      <vt:lpstr>Introduction</vt:lpstr>
      <vt:lpstr>Block Diagram</vt:lpstr>
      <vt:lpstr>Arduino Code</vt:lpstr>
      <vt:lpstr>Schematic Diagram</vt:lpstr>
      <vt:lpstr>Simulation </vt:lpstr>
      <vt:lpstr>Simulation</vt:lpstr>
      <vt:lpstr>Working</vt:lpstr>
      <vt:lpstr>     Advantages                 Limitations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Telecommunication</dc:title>
  <cp:lastModifiedBy>Pranav</cp:lastModifiedBy>
  <cp:revision>1</cp:revision>
  <dcterms:modified xsi:type="dcterms:W3CDTF">2021-07-03T06:05:21Z</dcterms:modified>
</cp:coreProperties>
</file>