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272" r:id="rId3"/>
    <p:sldId id="282" r:id="rId4"/>
    <p:sldId id="280" r:id="rId5"/>
    <p:sldId id="281" r:id="rId6"/>
    <p:sldId id="288" r:id="rId7"/>
    <p:sldId id="289" r:id="rId8"/>
    <p:sldId id="290" r:id="rId9"/>
    <p:sldId id="291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B8C"/>
    <a:srgbClr val="EDEAEA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B4267-DADA-4666-9D74-5907F8E32109}" v="47" dt="2025-05-04T06:11:09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36"/>
  </p:normalViewPr>
  <p:slideViewPr>
    <p:cSldViewPr snapToGrid="0" snapToObjects="1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25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B02BC-D360-3D43-9A92-637FD3069957}" type="datetime1">
              <a:rPr lang="en-IN" smtClean="0"/>
              <a:t>04-05-2025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16CE5-9819-F54B-97D7-E535D1C3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432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C563441B-7BE4-2744-ABA0-4FD2AC8404CF}" type="datetime1">
              <a:rPr lang="en-IN" smtClean="0"/>
              <a:t>04-05-2025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6565659-16CB-FC4B-86AF-6ED0A960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595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8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150734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5754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8313"/>
            <a:ext cx="9144000" cy="147287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EDEAE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02388"/>
            <a:ext cx="6667016" cy="123053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6736460" y="5335929"/>
            <a:ext cx="0" cy="1354238"/>
          </a:xfrm>
          <a:prstGeom prst="line">
            <a:avLst/>
          </a:prstGeom>
          <a:ln>
            <a:solidFill>
              <a:srgbClr val="214B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7048981" y="5335588"/>
            <a:ext cx="4862031" cy="1354137"/>
          </a:xfrm>
        </p:spPr>
        <p:txBody>
          <a:bodyPr anchor="ctr"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lang="en-US" dirty="0"/>
              <a:t>Dr./Mr./Mrs. Name</a:t>
            </a:r>
          </a:p>
          <a:p>
            <a:pPr lvl="0"/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6746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500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500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0916" y="6311899"/>
            <a:ext cx="1523010" cy="365125"/>
          </a:xfrm>
        </p:spPr>
        <p:txBody>
          <a:bodyPr lIns="9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DEEB96-EEF2-A041-AEC4-04121E2F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399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7371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2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4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4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943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558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79773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58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9773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7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4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7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iiitdm.ac.in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08732"/>
            <a:ext cx="12192000" cy="749268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1107"/>
            <a:ext cx="10515600" cy="436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EDEEB96-EEF2-A041-AEC4-04121E2F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hlinkClick r:id="rId13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84361"/>
            <a:ext cx="3239999" cy="5980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3472405" y="6227180"/>
            <a:ext cx="0" cy="54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4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214B8C"/>
          </a:solidFill>
          <a:latin typeface="Bookman Old Style" charset="0"/>
          <a:ea typeface="Bookman Old Style" charset="0"/>
          <a:cs typeface="Bookman Old Styl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Fake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 Learning CS3008</a:t>
            </a:r>
          </a:p>
          <a:p>
            <a:r>
              <a:rPr lang="en-US" dirty="0"/>
              <a:t>Jan-May 2025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KMVR Madhava Krishna – CS22B1005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Sai Pranav – CS22B1027</a:t>
            </a:r>
          </a:p>
        </p:txBody>
      </p:sp>
    </p:spTree>
    <p:extLst>
      <p:ext uri="{BB962C8B-B14F-4D97-AF65-F5344CB8AC3E}">
        <p14:creationId xmlns:p14="http://schemas.microsoft.com/office/powerpoint/2010/main" val="212626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11B3-5C4A-5A11-9A5D-63D290C3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28" y="2613375"/>
            <a:ext cx="4532193" cy="943200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42050-557E-32CF-9124-D8246221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8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6422-83CD-2D79-169B-185CE30B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177560"/>
            <a:ext cx="10515600" cy="943200"/>
          </a:xfrm>
        </p:spPr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AAD69-632C-B369-CC0B-7EB091A0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A2A6876-A154-B1DA-2005-0819DE8F3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7258" y="1416595"/>
            <a:ext cx="1128497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Celeb-DF Stats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5168 training videos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742 real, 4426 fake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Balanced subset used for training and evaluation by dropping fake videos uniformly.</a:t>
            </a:r>
          </a:p>
        </p:txBody>
      </p:sp>
    </p:spTree>
    <p:extLst>
      <p:ext uri="{BB962C8B-B14F-4D97-AF65-F5344CB8AC3E}">
        <p14:creationId xmlns:p14="http://schemas.microsoft.com/office/powerpoint/2010/main" val="368504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47B0-9BCB-1B19-F149-DF8405F0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95150"/>
            <a:ext cx="10515600" cy="943200"/>
          </a:xfrm>
        </p:spPr>
        <p:txBody>
          <a:bodyPr/>
          <a:lstStyle/>
          <a:p>
            <a:r>
              <a:rPr lang="en-IN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78196-B886-8BEE-795B-BC0E02932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1038350"/>
            <a:ext cx="7015750" cy="519856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b="1" dirty="0"/>
              <a:t>Frame-Based Models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ResNet152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Vision Transformer (</a:t>
            </a:r>
            <a:r>
              <a:rPr lang="en-IN" dirty="0" err="1"/>
              <a:t>ViT</a:t>
            </a:r>
            <a:r>
              <a:rPr lang="en-IN" dirty="0"/>
              <a:t>-B/16)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XceptionNet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Temporal Model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Optical Flow + 3D CNN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4407B-64D4-015C-8830-8BB992D8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5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670E-E60A-6EA5-F704-C5D54ED9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77" y="204862"/>
            <a:ext cx="10515600" cy="943200"/>
          </a:xfrm>
        </p:spPr>
        <p:txBody>
          <a:bodyPr/>
          <a:lstStyle/>
          <a:p>
            <a:r>
              <a:rPr lang="en-IN" dirty="0"/>
              <a:t>Metrics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2C2D3-729C-A8D5-2853-661D29E4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A7E7B5-C59C-7804-D9AA-7284A2628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7663" y="1457447"/>
            <a:ext cx="3880208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 score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 AUC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 Curve</a:t>
            </a:r>
          </a:p>
        </p:txBody>
      </p:sp>
    </p:spTree>
    <p:extLst>
      <p:ext uri="{BB962C8B-B14F-4D97-AF65-F5344CB8AC3E}">
        <p14:creationId xmlns:p14="http://schemas.microsoft.com/office/powerpoint/2010/main" val="263209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9337-4BDD-9766-CEDB-74580724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73" y="37487"/>
            <a:ext cx="10515600" cy="943200"/>
          </a:xfrm>
        </p:spPr>
        <p:txBody>
          <a:bodyPr/>
          <a:lstStyle/>
          <a:p>
            <a:r>
              <a:rPr lang="en-IN" dirty="0"/>
              <a:t>Confusion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BD884-69DD-2248-F95D-8E13A06B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0CEC1-60AF-530D-B18E-C8D22AB6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2" y="1249269"/>
            <a:ext cx="2888577" cy="2493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88F265-C210-DF5A-E094-541C065FF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073" y="1358775"/>
            <a:ext cx="3043503" cy="2627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BFC7F1-CF44-2C59-A335-68709A545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249" y="1249269"/>
            <a:ext cx="3043502" cy="26301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6E51B0-C939-797E-8592-21B1FEA13F50}"/>
              </a:ext>
            </a:extLst>
          </p:cNvPr>
          <p:cNvSpPr txBox="1"/>
          <p:nvPr/>
        </p:nvSpPr>
        <p:spPr>
          <a:xfrm>
            <a:off x="497073" y="4100052"/>
            <a:ext cx="28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Fig1: Resnet152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B3185-3369-7530-32A1-82804428DB87}"/>
              </a:ext>
            </a:extLst>
          </p:cNvPr>
          <p:cNvSpPr txBox="1"/>
          <p:nvPr/>
        </p:nvSpPr>
        <p:spPr>
          <a:xfrm>
            <a:off x="4955870" y="3904110"/>
            <a:ext cx="28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Fig2: Vison Transformer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3866B5-7FDD-C195-CDE7-4FD1FDCCCA5B}"/>
              </a:ext>
            </a:extLst>
          </p:cNvPr>
          <p:cNvSpPr txBox="1"/>
          <p:nvPr/>
        </p:nvSpPr>
        <p:spPr>
          <a:xfrm>
            <a:off x="9129212" y="4013209"/>
            <a:ext cx="28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Fig3: </a:t>
            </a:r>
            <a:r>
              <a:rPr lang="en-IN" dirty="0" err="1"/>
              <a:t>XceptionNet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31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1FFD6-4C29-C72C-B871-B6DBA4FD9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7B62-18BE-A95C-9A54-D9434BB3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73" y="37487"/>
            <a:ext cx="10515600" cy="943200"/>
          </a:xfrm>
        </p:spPr>
        <p:txBody>
          <a:bodyPr/>
          <a:lstStyle/>
          <a:p>
            <a:r>
              <a:rPr lang="en-IN" dirty="0"/>
              <a:t>ROC Curves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61508-8F96-A848-2507-7A7765F7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DAE23-B528-B49D-4AFC-E1B5C5F90164}"/>
              </a:ext>
            </a:extLst>
          </p:cNvPr>
          <p:cNvSpPr txBox="1"/>
          <p:nvPr/>
        </p:nvSpPr>
        <p:spPr>
          <a:xfrm>
            <a:off x="497073" y="4100052"/>
            <a:ext cx="28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Fig1: Resnet152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09E4BC-5036-5CBC-B75F-30D106B4D840}"/>
              </a:ext>
            </a:extLst>
          </p:cNvPr>
          <p:cNvSpPr txBox="1"/>
          <p:nvPr/>
        </p:nvSpPr>
        <p:spPr>
          <a:xfrm>
            <a:off x="4698399" y="3925410"/>
            <a:ext cx="28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Fig2: Vison Transformer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049A76-EF83-42DB-1873-6EAABCA6E097}"/>
              </a:ext>
            </a:extLst>
          </p:cNvPr>
          <p:cNvSpPr txBox="1"/>
          <p:nvPr/>
        </p:nvSpPr>
        <p:spPr>
          <a:xfrm>
            <a:off x="9135493" y="3796153"/>
            <a:ext cx="28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Fig3: </a:t>
            </a:r>
            <a:r>
              <a:rPr lang="en-IN" dirty="0" err="1"/>
              <a:t>XceptionNet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CD130-96AE-19B3-4080-76981363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60" y="1373700"/>
            <a:ext cx="2774619" cy="2403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BBE12-641C-7406-B982-244754273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339" y="1453202"/>
            <a:ext cx="2774619" cy="2444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54E64-9859-862D-B2E4-82B720FC9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353" y="1453202"/>
            <a:ext cx="2697581" cy="23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8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FD9B3-8C20-A5C7-22BA-1D1A90BC9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6ECE-4713-85B2-DB52-53FBA575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73" y="37487"/>
            <a:ext cx="10515600" cy="943200"/>
          </a:xfrm>
        </p:spPr>
        <p:txBody>
          <a:bodyPr/>
          <a:lstStyle/>
          <a:p>
            <a:r>
              <a:rPr lang="en-IN" dirty="0"/>
              <a:t>Precision Vs Recall Curves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AC4A6-3F38-72DA-07BA-FD22FC7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8802CB-FD54-4E60-2E82-1992146DA74D}"/>
              </a:ext>
            </a:extLst>
          </p:cNvPr>
          <p:cNvSpPr txBox="1"/>
          <p:nvPr/>
        </p:nvSpPr>
        <p:spPr>
          <a:xfrm>
            <a:off x="497073" y="4100052"/>
            <a:ext cx="28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Fig1: Resnet152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9A6100-8C36-0632-69F4-243A851121DD}"/>
              </a:ext>
            </a:extLst>
          </p:cNvPr>
          <p:cNvSpPr txBox="1"/>
          <p:nvPr/>
        </p:nvSpPr>
        <p:spPr>
          <a:xfrm>
            <a:off x="4850213" y="4100052"/>
            <a:ext cx="28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Fig2: Vison Transformer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A8D17E-9C47-8296-F7B6-8F99C9F69FB3}"/>
              </a:ext>
            </a:extLst>
          </p:cNvPr>
          <p:cNvSpPr txBox="1"/>
          <p:nvPr/>
        </p:nvSpPr>
        <p:spPr>
          <a:xfrm>
            <a:off x="9005350" y="4100052"/>
            <a:ext cx="288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Fig3: </a:t>
            </a:r>
            <a:r>
              <a:rPr lang="en-IN" dirty="0" err="1"/>
              <a:t>XceptionNet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505A6-D2FF-6FA9-1868-69868278B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3" y="1373819"/>
            <a:ext cx="2888576" cy="2548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BD09E7-7E68-FFFE-D912-618D4FF8F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585" y="1287363"/>
            <a:ext cx="2888576" cy="2506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F259E0-51A3-DC97-DB8D-2A859E7E0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756" y="1158176"/>
            <a:ext cx="2898719" cy="263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4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DA50B-6EF9-7A41-1BFF-DD1D7ABB5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2428-B93D-3CFB-4D36-1048411E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73" y="37487"/>
            <a:ext cx="10515600" cy="94320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CBA42-FA4D-51B7-0485-21D48542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ED7CA-8673-29F2-C891-D4CE7EE6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27" y="1589364"/>
            <a:ext cx="9921257" cy="21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68D53-065D-BC73-E731-C88CE38E9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EFEF-72F4-1132-3126-25F6E7C8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73" y="178437"/>
            <a:ext cx="10515600" cy="9432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B729F-70A0-5E16-187D-8B546D90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9EA6A-E1C1-9F7D-F4FC-4C59E95774FB}"/>
              </a:ext>
            </a:extLst>
          </p:cNvPr>
          <p:cNvSpPr txBox="1"/>
          <p:nvPr/>
        </p:nvSpPr>
        <p:spPr>
          <a:xfrm>
            <a:off x="609600" y="1196997"/>
            <a:ext cx="11085327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ResNet152 achieved the best performance across all metrics, with 94.1% accuracy and AUC of 0.98.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XceptionNet</a:t>
            </a:r>
            <a:r>
              <a:rPr lang="en-US" sz="2800" dirty="0"/>
              <a:t> followed closely with 93.9% accuracy and solid precision.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ViT</a:t>
            </a:r>
            <a:r>
              <a:rPr lang="en-US" sz="2800" dirty="0"/>
              <a:t>-B/16, while effective, showed slightly lower precision and higher EER.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Conclusion:CNN-based</a:t>
            </a:r>
            <a:r>
              <a:rPr lang="en-US" sz="2800" dirty="0"/>
              <a:t> architectures, particularly ResNet152 and </a:t>
            </a:r>
            <a:r>
              <a:rPr lang="en-US" sz="2800" dirty="0" err="1"/>
              <a:t>XceptionNet</a:t>
            </a:r>
            <a:r>
              <a:rPr lang="en-US" sz="2800" dirty="0"/>
              <a:t>, are highly effective in frame-level deepfake detection.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3436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192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Cambria</vt:lpstr>
      <vt:lpstr>Source Sans Pro</vt:lpstr>
      <vt:lpstr>Times New Roman</vt:lpstr>
      <vt:lpstr>Office Theme</vt:lpstr>
      <vt:lpstr>Deep Fake Detection</vt:lpstr>
      <vt:lpstr>Dataset</vt:lpstr>
      <vt:lpstr>Model Architectures</vt:lpstr>
      <vt:lpstr>Metrics Used</vt:lpstr>
      <vt:lpstr>Confusion Matrices</vt:lpstr>
      <vt:lpstr>ROC Curves</vt:lpstr>
      <vt:lpstr>Precision Vs Recall Curves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SaiPranav Madupu</cp:lastModifiedBy>
  <cp:revision>54</cp:revision>
  <dcterms:created xsi:type="dcterms:W3CDTF">2016-10-19T11:41:44Z</dcterms:created>
  <dcterms:modified xsi:type="dcterms:W3CDTF">2025-05-04T06:16:29Z</dcterms:modified>
</cp:coreProperties>
</file>