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</p:sldMasterIdLst>
  <p:notesMasterIdLst>
    <p:notesMasterId r:id="rId49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2C917-8088-4F92-8933-A32D7213F87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A589-6C16-407E-83B2-CFB15CDE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240B0EA-BE55-4FCF-9447-B77DE376AE53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5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177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9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FC19B76-38D6-40E0-AB3A-A42F59540E4D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855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496AA4F-C5FB-4C82-B18E-2F41B6D5CAB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4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5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1160AE4-F2E0-4F77-90D0-2EEF8098794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31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8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7747043-0109-44DA-A977-EF1EE24B803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82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1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A616B14-E37A-42B8-AD5E-B3D3426E0028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1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4C0DABA-34C9-4CB4-9455-E2345078DB28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25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4BB2BD5-A600-48B8-9439-2B385B9E30DA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63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AC89434-C6B1-479E-B666-5225093AE9CD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45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17882D-2FD8-48FE-A767-B69219AE4168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1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ACBC4FC-E23B-4BDD-9FED-C94CB38E383C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9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F5D9AD8-1E6B-4B53-8885-8E409A64919B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58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9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9AAB799-4AAF-4421-B902-0513E964012A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778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37FE05F-0125-44E9-AE3A-477DFF540A90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008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1479A31-31E1-479E-B4DB-00F30901FFB0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81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8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C0068D-C2DF-4313-832C-D5608952C309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086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1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9A268E6-08A9-48F8-B0AB-FE4EF6E50FB9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909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49A81B8-6448-4A2B-8CBE-59FCAB2DDAAB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821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9DD39CC-69D4-410F-8488-4ACCBB74BDC0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38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0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56C51BD-BB77-45C8-84EB-FE36C2532DD1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254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3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3929B2C-FB9F-4805-BFA4-C9C03B2B9217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247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F014AA1-0342-4FBE-B74B-8DA96E95F8F7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90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8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ACCAB4D-8EF5-4B9C-9DBE-EF29CE6F6302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548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843FACA-4060-46DC-86E0-84AC8FC549D7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728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30D6B2C-93FB-4EFB-97D4-A208782364F7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179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98D079A-9D44-46CD-A59C-E2BAB0CB9032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245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8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8A7AC29-D0A6-4E2C-BC0E-AD785A5DE9DA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1885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6A0A5EE-D678-4133-A813-0BCCDB39E263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300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4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E71B3AA-E7ED-47AD-8658-AFD355DEA52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448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7CA2169-4D17-4C9F-843A-9C1331593B5F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295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0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AFB4505-CE50-4D5B-842E-9B62DA26FD01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069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3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196E902-DC21-49B1-A977-CB33751DF69D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84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6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1241D25-3910-42F3-8FAA-65F4DEBB8016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50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1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81E434-AC40-4572-A76F-3EF60ED270B6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141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8026F9A-5B53-48FF-833D-ADE1B43C803C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405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2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87A5B2A-25CF-4CC3-A978-A4CF530313D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941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EC97884-E15D-4B9A-8B11-5923681FC4FE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2300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17C319C-9F22-4447-8EA3-38878E8C3D38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8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4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ADC5D57-0C7D-4323-ADFF-EDCEBFC1F690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36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1564571-5819-47C8-927B-E6F8F7705E0B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49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0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FDB5AF5-418E-4C99-961F-E5571A7E721B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15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BB202E7-C3CC-4AA1-8B17-EE61CD40F488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65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6" name="Slide Number Placeholder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EB88D23-26A9-4AD3-A46D-71226F9B6365}" type="slidenum"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7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0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55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61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158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8230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86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2158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8230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06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9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25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82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950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6822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10400" y="11520"/>
            <a:ext cx="1086864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455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0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607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43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48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455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13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158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230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86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2158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230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183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0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818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774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53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00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12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710400" y="11520"/>
            <a:ext cx="1086864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550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919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60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304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47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741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2158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823040" y="127296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86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2158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7823040" y="3742200"/>
            <a:ext cx="34348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877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3467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947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82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10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35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8599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91418" y="12084"/>
            <a:ext cx="10889829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528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562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75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03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8290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562" y="375377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854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562" y="375377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21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03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562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504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214017" y="1327243"/>
            <a:ext cx="7761904" cy="4645352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214017" y="1327243"/>
            <a:ext cx="7761904" cy="4645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6650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9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568903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5228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508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8288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699340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91418" y="12084"/>
            <a:ext cx="10889829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0415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562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4027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03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3642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562" y="375377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984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562" y="3753773"/>
            <a:ext cx="10971684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306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03" y="132724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03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562" y="3753773"/>
            <a:ext cx="5354133" cy="221555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10400" y="11520"/>
            <a:ext cx="1086864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 smtClean="0">
                <a:latin typeface="Arial"/>
              </a:rPr>
              <a:t>Click to edit Master subtitle style</a:t>
            </a: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1750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362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2214017" y="1327243"/>
            <a:ext cx="7761904" cy="4645352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214017" y="1327243"/>
            <a:ext cx="7761904" cy="4645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6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4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472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75360" y="374220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2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75360" y="1272960"/>
            <a:ext cx="520608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8640" y="3742200"/>
            <a:ext cx="10668960" cy="225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79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/>
          <p:nvPr/>
        </p:nvPicPr>
        <p:blipFill>
          <a:blip r:embed="rId14"/>
          <a:stretch/>
        </p:blipFill>
        <p:spPr>
          <a:xfrm>
            <a:off x="0" y="0"/>
            <a:ext cx="12189600" cy="691236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33760" y="4046760"/>
            <a:ext cx="5640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9680" rIns="81720" bIns="40680"/>
          <a:lstStyle/>
          <a:p>
            <a:pPr>
              <a:lnSpc>
                <a:spcPct val="97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Trebuchet MS"/>
                <a:ea typeface="Droid Sans Fallback"/>
              </a:rPr>
              <a:t>Team Emertxe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913920" y="2130120"/>
            <a:ext cx="10363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7000"/>
              </a:lnSpc>
            </a:pPr>
            <a:r>
              <a:rPr lang="en-US" sz="4000" b="0" strike="noStrike" spc="-1" smtClean="0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Trebuche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086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fld id="{89905F70-C801-4076-8BC6-4B56BA25DB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70240" y="6247440"/>
            <a:ext cx="3862560" cy="47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398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fld id="{5E474418-1199-44C2-A180-85FF7FBB49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rebuche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00" b="0" strike="noStrike" spc="-1">
                <a:solidFill>
                  <a:srgbClr val="000000"/>
                </a:solidFill>
                <a:latin typeface="Trebuche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0" strike="noStrike" spc="-1">
                <a:solidFill>
                  <a:srgbClr val="000000"/>
                </a:solidFill>
                <a:latin typeface="Trebuche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00" b="0" strike="noStrike" spc="-1">
                <a:solidFill>
                  <a:srgbClr val="000000"/>
                </a:solidFill>
                <a:latin typeface="Trebuche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43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0" y="6166800"/>
            <a:ext cx="460320" cy="614520"/>
          </a:xfrm>
          <a:prstGeom prst="rect">
            <a:avLst/>
          </a:prstGeom>
          <a:ln>
            <a:noFill/>
          </a:ln>
        </p:spPr>
      </p:pic>
      <p:pic>
        <p:nvPicPr>
          <p:cNvPr id="44" name="Picture 7"/>
          <p:cNvPicPr/>
          <p:nvPr/>
        </p:nvPicPr>
        <p:blipFill>
          <a:blip r:embed="rId15"/>
          <a:stretch/>
        </p:blipFill>
        <p:spPr>
          <a:xfrm>
            <a:off x="10218240" y="6123600"/>
            <a:ext cx="1802400" cy="627480"/>
          </a:xfrm>
          <a:prstGeom prst="rect">
            <a:avLst/>
          </a:prstGeom>
          <a:ln>
            <a:noFill/>
          </a:ln>
        </p:spPr>
      </p:pic>
      <p:pic>
        <p:nvPicPr>
          <p:cNvPr id="45" name="Picture 8"/>
          <p:cNvPicPr/>
          <p:nvPr/>
        </p:nvPicPr>
        <p:blipFill>
          <a:blip r:embed="rId16"/>
          <a:stretch/>
        </p:blipFill>
        <p:spPr>
          <a:xfrm>
            <a:off x="30720" y="141120"/>
            <a:ext cx="581280" cy="849240"/>
          </a:xfrm>
          <a:prstGeom prst="rect">
            <a:avLst/>
          </a:prstGeom>
          <a:ln>
            <a:noFill/>
          </a:ln>
        </p:spPr>
      </p:pic>
      <p:pic>
        <p:nvPicPr>
          <p:cNvPr id="46" name="Picture 9"/>
          <p:cNvPicPr/>
          <p:nvPr/>
        </p:nvPicPr>
        <p:blipFill>
          <a:blip r:embed="rId17"/>
          <a:stretch/>
        </p:blipFill>
        <p:spPr>
          <a:xfrm>
            <a:off x="8824320" y="149760"/>
            <a:ext cx="3317280" cy="85788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3920" y="2130120"/>
            <a:ext cx="10363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7000"/>
              </a:lnSpc>
            </a:pPr>
            <a:r>
              <a:rPr lang="en-US" sz="36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/>
          </p:nvPr>
        </p:nvSpPr>
        <p:spPr>
          <a:xfrm>
            <a:off x="6086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/>
          </p:nvPr>
        </p:nvSpPr>
        <p:spPr>
          <a:xfrm>
            <a:off x="4170240" y="6247440"/>
            <a:ext cx="3862560" cy="47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87398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5539C1C-B3F6-49DD-B341-5369E87EECBB}" type="slidenum">
              <a:rPr lang="en-IN" sz="1300" b="0" strike="noStrike" spc="-1">
                <a:solidFill>
                  <a:srgbClr val="000000"/>
                </a:solidFill>
                <a:latin typeface="Trebuchet MS"/>
                <a:ea typeface="Droid Sans Fallback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0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117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"/>
          <p:cNvPicPr/>
          <p:nvPr/>
        </p:nvPicPr>
        <p:blipFill>
          <a:blip r:embed="rId14"/>
          <a:stretch/>
        </p:blipFill>
        <p:spPr>
          <a:xfrm>
            <a:off x="0" y="6166800"/>
            <a:ext cx="460320" cy="614520"/>
          </a:xfrm>
          <a:prstGeom prst="rect">
            <a:avLst/>
          </a:prstGeom>
          <a:ln>
            <a:noFill/>
          </a:ln>
        </p:spPr>
      </p:pic>
      <p:pic>
        <p:nvPicPr>
          <p:cNvPr id="89" name="Picture 7"/>
          <p:cNvPicPr/>
          <p:nvPr/>
        </p:nvPicPr>
        <p:blipFill>
          <a:blip r:embed="rId15"/>
          <a:stretch/>
        </p:blipFill>
        <p:spPr>
          <a:xfrm>
            <a:off x="10218240" y="6123600"/>
            <a:ext cx="1802400" cy="627480"/>
          </a:xfrm>
          <a:prstGeom prst="rect">
            <a:avLst/>
          </a:prstGeom>
          <a:ln>
            <a:noFill/>
          </a:ln>
        </p:spPr>
      </p:pic>
      <p:pic>
        <p:nvPicPr>
          <p:cNvPr id="90" name="Picture 8"/>
          <p:cNvPicPr/>
          <p:nvPr/>
        </p:nvPicPr>
        <p:blipFill>
          <a:blip r:embed="rId16"/>
          <a:stretch/>
        </p:blipFill>
        <p:spPr>
          <a:xfrm>
            <a:off x="30720" y="141120"/>
            <a:ext cx="581280" cy="849240"/>
          </a:xfrm>
          <a:prstGeom prst="rect">
            <a:avLst/>
          </a:prstGeom>
          <a:ln>
            <a:noFill/>
          </a:ln>
        </p:spPr>
      </p:pic>
      <p:pic>
        <p:nvPicPr>
          <p:cNvPr id="91" name="Picture 9"/>
          <p:cNvPicPr/>
          <p:nvPr/>
        </p:nvPicPr>
        <p:blipFill>
          <a:blip r:embed="rId17"/>
          <a:stretch/>
        </p:blipFill>
        <p:spPr>
          <a:xfrm>
            <a:off x="8824320" y="149760"/>
            <a:ext cx="3317280" cy="857880"/>
          </a:xfrm>
          <a:prstGeom prst="rect">
            <a:avLst/>
          </a:prstGeom>
          <a:ln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10400" y="11520"/>
            <a:ext cx="108686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7000"/>
              </a:lnSpc>
            </a:pPr>
            <a:r>
              <a:rPr lang="en-US" sz="3600" b="0" strike="noStrike" spc="-1" smtClean="0">
                <a:solidFill>
                  <a:srgbClr val="000000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8640" y="1272960"/>
            <a:ext cx="10668960" cy="4727520"/>
          </a:xfrm>
          <a:prstGeom prst="rect">
            <a:avLst/>
          </a:prstGeom>
        </p:spPr>
        <p:txBody>
          <a:bodyPr lIns="0" tIns="11160" rIns="0" bIns="0"/>
          <a:lstStyle/>
          <a:p>
            <a:pPr marL="311040" lvl="0" indent="-310680">
              <a:lnSpc>
                <a:spcPct val="97000"/>
              </a:lnSpc>
              <a:spcAft>
                <a:spcPts val="1293"/>
              </a:spcAft>
            </a:pPr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Edit Master text styles</a:t>
            </a:r>
          </a:p>
          <a:p>
            <a:pPr marL="311040" lvl="1" indent="-310680">
              <a:lnSpc>
                <a:spcPct val="97000"/>
              </a:lnSpc>
              <a:spcAft>
                <a:spcPts val="1293"/>
              </a:spcAft>
            </a:pPr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Second level</a:t>
            </a:r>
          </a:p>
          <a:p>
            <a:pPr marL="311040" lvl="2" indent="-310680">
              <a:lnSpc>
                <a:spcPct val="97000"/>
              </a:lnSpc>
              <a:spcAft>
                <a:spcPts val="1293"/>
              </a:spcAft>
            </a:pPr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Third level</a:t>
            </a:r>
          </a:p>
          <a:p>
            <a:pPr marL="311040" lvl="3" indent="-310680">
              <a:lnSpc>
                <a:spcPct val="97000"/>
              </a:lnSpc>
              <a:spcAft>
                <a:spcPts val="1293"/>
              </a:spcAft>
            </a:pPr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Fourth level</a:t>
            </a:r>
          </a:p>
          <a:p>
            <a:pPr marL="311040" lvl="4" indent="-310680">
              <a:lnSpc>
                <a:spcPct val="97000"/>
              </a:lnSpc>
              <a:spcAft>
                <a:spcPts val="1293"/>
              </a:spcAft>
            </a:pPr>
            <a:r>
              <a:rPr lang="en-US" sz="2900" b="0" strike="noStrike" spc="-1" smtClean="0">
                <a:solidFill>
                  <a:srgbClr val="000000"/>
                </a:solidFill>
                <a:latin typeface="Trebuchet MS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/>
          </p:nvPr>
        </p:nvSpPr>
        <p:spPr>
          <a:xfrm>
            <a:off x="6086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/>
          </p:nvPr>
        </p:nvSpPr>
        <p:spPr>
          <a:xfrm>
            <a:off x="4170240" y="6247440"/>
            <a:ext cx="3862560" cy="47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/>
          </p:nvPr>
        </p:nvSpPr>
        <p:spPr>
          <a:xfrm>
            <a:off x="8739840" y="6247440"/>
            <a:ext cx="2837280" cy="4705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3BB52F4-8744-451E-80CB-5E489727D8DB}" type="slidenum">
              <a:rPr lang="en-IN" sz="1300" b="0" strike="noStrike" spc="-1">
                <a:solidFill>
                  <a:srgbClr val="000000"/>
                </a:solidFill>
                <a:latin typeface="Trebuchet MS"/>
                <a:ea typeface="Droid Sans Fallback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2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16545" y="4425886"/>
            <a:ext cx="11188514" cy="170249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562" y="4714914"/>
            <a:ext cx="967549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6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275712" y="5557831"/>
            <a:ext cx="435" cy="32658547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fld id="{89905F70-C801-4076-8BC6-4B56BA25DB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40687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fld id="{5E474418-1199-44C2-A180-85FF7FBB4921}" type="slidenum">
              <a:rPr lang="en-US" smtClean="0"/>
              <a:t>‹#›</a:t>
            </a:fld>
            <a:endParaRPr lang="en-US"/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609998" y="4649924"/>
            <a:ext cx="9343282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6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65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91418" y="12083"/>
            <a:ext cx="1088982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562" y="1327243"/>
            <a:ext cx="10971684" cy="4645352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740687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C097510-249A-4CF1-9DB0-274023E804BE}" type="slidenum">
              <a:rPr lang="en-US" sz="127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27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5" name="Picture 7"/>
          <p:cNvPicPr/>
          <p:nvPr/>
        </p:nvPicPr>
        <p:blipFill>
          <a:blip r:embed="rId14"/>
          <a:stretch/>
        </p:blipFill>
        <p:spPr>
          <a:xfrm>
            <a:off x="435" y="6166260"/>
            <a:ext cx="461526" cy="615287"/>
          </a:xfrm>
          <a:prstGeom prst="rect">
            <a:avLst/>
          </a:prstGeom>
          <a:ln>
            <a:noFill/>
          </a:ln>
        </p:spPr>
      </p:pic>
      <p:pic>
        <p:nvPicPr>
          <p:cNvPr id="86" name="Picture 8"/>
          <p:cNvPicPr/>
          <p:nvPr/>
        </p:nvPicPr>
        <p:blipFill>
          <a:blip r:embed="rId15"/>
          <a:stretch/>
        </p:blipFill>
        <p:spPr>
          <a:xfrm>
            <a:off x="10218440" y="6123151"/>
            <a:ext cx="1802127" cy="627371"/>
          </a:xfrm>
          <a:prstGeom prst="rect">
            <a:avLst/>
          </a:prstGeom>
          <a:ln>
            <a:noFill/>
          </a:ln>
        </p:spPr>
      </p:pic>
      <p:pic>
        <p:nvPicPr>
          <p:cNvPr id="87" name="Picture 1"/>
          <p:cNvPicPr/>
          <p:nvPr/>
        </p:nvPicPr>
        <p:blipFill>
          <a:blip r:embed="rId16"/>
          <a:stretch/>
        </p:blipFill>
        <p:spPr>
          <a:xfrm>
            <a:off x="-13062" y="140758"/>
            <a:ext cx="580826" cy="849449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17"/>
          <a:stretch/>
        </p:blipFill>
        <p:spPr>
          <a:xfrm>
            <a:off x="8823848" y="149903"/>
            <a:ext cx="3317760" cy="8585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7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PlaceHolder 1"/>
          <p:cNvSpPr>
            <a:spLocks noGrp="1"/>
          </p:cNvSpPr>
          <p:nvPr>
            <p:ph type="title" idx="4294967295"/>
          </p:nvPr>
        </p:nvSpPr>
        <p:spPr>
          <a:xfrm>
            <a:off x="581025" y="2322513"/>
            <a:ext cx="10507663" cy="1138237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86" spc="-1" dirty="0">
                <a:solidFill>
                  <a:srgbClr val="FFFFFF"/>
                </a:solidFill>
                <a:latin typeface="Arial"/>
                <a:ea typeface="DejaVu Sans"/>
              </a:rPr>
              <a:t>Data Structures</a:t>
            </a:r>
            <a:r>
              <a:rPr sz="4838" dirty="0"/>
              <a:t/>
            </a:r>
            <a:br>
              <a:rPr sz="4838" dirty="0"/>
            </a:br>
            <a:r>
              <a:rPr lang="en-US" sz="4838" spc="-1" dirty="0">
                <a:solidFill>
                  <a:srgbClr val="FFFFFF"/>
                </a:solidFill>
                <a:latin typeface="Arial"/>
                <a:ea typeface="DejaVu Sans"/>
              </a:rPr>
              <a:t>Inverted Search</a:t>
            </a:r>
            <a:endParaRPr lang="en-US" sz="4838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4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7" name="TextBox 2"/>
          <p:cNvSpPr txBox="1"/>
          <p:nvPr/>
        </p:nvSpPr>
        <p:spPr>
          <a:xfrm>
            <a:off x="234016" y="1206020"/>
            <a:ext cx="2813902" cy="72840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Forward Indexing</a:t>
            </a:r>
            <a:endParaRPr lang="en-US" sz="2177" spc="-1">
              <a:latin typeface="Arial"/>
            </a:endParaRPr>
          </a:p>
        </p:txBody>
      </p:sp>
      <p:sp>
        <p:nvSpPr>
          <p:cNvPr id="4448" name="TextBox 3"/>
          <p:cNvSpPr txBox="1"/>
          <p:nvPr/>
        </p:nvSpPr>
        <p:spPr>
          <a:xfrm>
            <a:off x="479574" y="1698007"/>
            <a:ext cx="10757090" cy="1001389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Aft>
                <a:spcPts val="7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Scan the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document,prepare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a list of unique words</a:t>
            </a:r>
            <a:endParaRPr lang="en-US" sz="2177" spc="-1" dirty="0">
              <a:latin typeface="Arial"/>
            </a:endParaRPr>
          </a:p>
          <a:p>
            <a:pPr>
              <a:spcAft>
                <a:spcPts val="7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Map all the words to a document as an index</a:t>
            </a:r>
            <a:endParaRPr lang="en-US" sz="2177" spc="-1" dirty="0">
              <a:latin typeface="Arial"/>
            </a:endParaRPr>
          </a:p>
        </p:txBody>
      </p:sp>
      <p:sp>
        <p:nvSpPr>
          <p:cNvPr id="4449" name="Freeform 4"/>
          <p:cNvSpPr/>
          <p:nvPr/>
        </p:nvSpPr>
        <p:spPr>
          <a:xfrm>
            <a:off x="9665791" y="3047704"/>
            <a:ext cx="1741545" cy="1306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t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 Hello</a:t>
            </a: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 Are You</a:t>
            </a:r>
            <a:endParaRPr lang="en-US" sz="1935" spc="-1">
              <a:latin typeface="Arial"/>
            </a:endParaRPr>
          </a:p>
        </p:txBody>
      </p:sp>
      <p:sp>
        <p:nvSpPr>
          <p:cNvPr id="4450" name="Freeform 5"/>
          <p:cNvSpPr/>
          <p:nvPr/>
        </p:nvSpPr>
        <p:spPr>
          <a:xfrm>
            <a:off x="9709329" y="4963404"/>
            <a:ext cx="1741545" cy="1306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t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 Am Good</a:t>
            </a: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  How</a:t>
            </a:r>
            <a:endParaRPr lang="en-US" sz="1935" spc="-1">
              <a:latin typeface="Arial"/>
            </a:endParaRPr>
          </a:p>
        </p:txBody>
      </p:sp>
      <p:sp>
        <p:nvSpPr>
          <p:cNvPr id="4451" name="TextBox 6"/>
          <p:cNvSpPr txBox="1"/>
          <p:nvPr/>
        </p:nvSpPr>
        <p:spPr>
          <a:xfrm>
            <a:off x="10101177" y="2655856"/>
            <a:ext cx="1059222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 dirty="0">
              <a:latin typeface="Arial"/>
            </a:endParaRPr>
          </a:p>
        </p:txBody>
      </p:sp>
      <p:sp>
        <p:nvSpPr>
          <p:cNvPr id="4452" name="TextBox 7"/>
          <p:cNvSpPr txBox="1"/>
          <p:nvPr/>
        </p:nvSpPr>
        <p:spPr>
          <a:xfrm>
            <a:off x="10101612" y="4615095"/>
            <a:ext cx="1058787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 dirty="0">
              <a:latin typeface="Arial"/>
            </a:endParaRPr>
          </a:p>
        </p:txBody>
      </p:sp>
      <p:sp>
        <p:nvSpPr>
          <p:cNvPr id="4453" name="TextBox 8"/>
          <p:cNvSpPr txBox="1"/>
          <p:nvPr/>
        </p:nvSpPr>
        <p:spPr>
          <a:xfrm>
            <a:off x="2960841" y="3047704"/>
            <a:ext cx="1011330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 dirty="0">
              <a:latin typeface="Arial"/>
            </a:endParaRPr>
          </a:p>
        </p:txBody>
      </p:sp>
      <p:sp>
        <p:nvSpPr>
          <p:cNvPr id="4454" name="TextBox 9"/>
          <p:cNvSpPr txBox="1"/>
          <p:nvPr/>
        </p:nvSpPr>
        <p:spPr>
          <a:xfrm>
            <a:off x="5660672" y="3047704"/>
            <a:ext cx="1048555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 dirty="0">
              <a:latin typeface="Arial"/>
            </a:endParaRPr>
          </a:p>
        </p:txBody>
      </p:sp>
      <p:sp>
        <p:nvSpPr>
          <p:cNvPr id="4455" name="Freeform 10"/>
          <p:cNvSpPr/>
          <p:nvPr/>
        </p:nvSpPr>
        <p:spPr>
          <a:xfrm>
            <a:off x="2765353" y="4309018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2177" spc="-1">
              <a:latin typeface="Arial"/>
            </a:endParaRPr>
          </a:p>
        </p:txBody>
      </p:sp>
      <p:sp>
        <p:nvSpPr>
          <p:cNvPr id="4456" name="Freeform 11"/>
          <p:cNvSpPr/>
          <p:nvPr/>
        </p:nvSpPr>
        <p:spPr>
          <a:xfrm>
            <a:off x="2765353" y="4657328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2177" spc="-1">
              <a:latin typeface="Arial"/>
            </a:endParaRPr>
          </a:p>
        </p:txBody>
      </p:sp>
      <p:sp>
        <p:nvSpPr>
          <p:cNvPr id="4457" name="Freeform 12"/>
          <p:cNvSpPr/>
          <p:nvPr/>
        </p:nvSpPr>
        <p:spPr>
          <a:xfrm>
            <a:off x="2765353" y="5005637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2177" spc="-1">
              <a:latin typeface="Arial"/>
            </a:endParaRPr>
          </a:p>
        </p:txBody>
      </p:sp>
      <p:sp>
        <p:nvSpPr>
          <p:cNvPr id="4458" name="Freeform 13"/>
          <p:cNvSpPr/>
          <p:nvPr/>
        </p:nvSpPr>
        <p:spPr>
          <a:xfrm>
            <a:off x="2765353" y="5353946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2177" spc="-1">
              <a:latin typeface="Arial"/>
            </a:endParaRPr>
          </a:p>
        </p:txBody>
      </p:sp>
      <p:sp>
        <p:nvSpPr>
          <p:cNvPr id="4459" name="Freeform 14"/>
          <p:cNvSpPr/>
          <p:nvPr/>
        </p:nvSpPr>
        <p:spPr>
          <a:xfrm>
            <a:off x="2765353" y="5702255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lang="en-US" sz="2177" spc="-1">
              <a:latin typeface="Arial"/>
            </a:endParaRPr>
          </a:p>
        </p:txBody>
      </p:sp>
      <p:sp>
        <p:nvSpPr>
          <p:cNvPr id="4460" name="Freeform 15"/>
          <p:cNvSpPr/>
          <p:nvPr/>
        </p:nvSpPr>
        <p:spPr>
          <a:xfrm>
            <a:off x="5464748" y="4352557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2177" spc="-1">
              <a:latin typeface="Arial"/>
            </a:endParaRPr>
          </a:p>
        </p:txBody>
      </p:sp>
      <p:sp>
        <p:nvSpPr>
          <p:cNvPr id="4461" name="Freeform 16"/>
          <p:cNvSpPr/>
          <p:nvPr/>
        </p:nvSpPr>
        <p:spPr>
          <a:xfrm>
            <a:off x="5464748" y="4700866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2177" spc="-1">
              <a:latin typeface="Arial"/>
            </a:endParaRPr>
          </a:p>
        </p:txBody>
      </p:sp>
      <p:sp>
        <p:nvSpPr>
          <p:cNvPr id="4462" name="Freeform 17"/>
          <p:cNvSpPr/>
          <p:nvPr/>
        </p:nvSpPr>
        <p:spPr>
          <a:xfrm>
            <a:off x="5464748" y="5049175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lang="en-US" sz="2177" spc="-1">
              <a:latin typeface="Arial"/>
            </a:endParaRPr>
          </a:p>
        </p:txBody>
      </p:sp>
      <p:sp>
        <p:nvSpPr>
          <p:cNvPr id="4463" name="Freeform 18"/>
          <p:cNvSpPr/>
          <p:nvPr/>
        </p:nvSpPr>
        <p:spPr>
          <a:xfrm>
            <a:off x="5464748" y="5397484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2177" spc="-1">
              <a:latin typeface="Arial"/>
            </a:endParaRPr>
          </a:p>
        </p:txBody>
      </p:sp>
      <p:sp>
        <p:nvSpPr>
          <p:cNvPr id="4464" name="Freeform 19"/>
          <p:cNvSpPr/>
          <p:nvPr/>
        </p:nvSpPr>
        <p:spPr>
          <a:xfrm>
            <a:off x="5464748" y="5745793"/>
            <a:ext cx="1393236" cy="364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2177" spc="-1">
              <a:latin typeface="Arial"/>
            </a:endParaRPr>
          </a:p>
        </p:txBody>
      </p:sp>
      <p:sp>
        <p:nvSpPr>
          <p:cNvPr id="4465" name="Freeform 20"/>
          <p:cNvSpPr/>
          <p:nvPr/>
        </p:nvSpPr>
        <p:spPr>
          <a:xfrm>
            <a:off x="174368" y="3091243"/>
            <a:ext cx="156739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Documents</a:t>
            </a:r>
            <a:endParaRPr lang="en-US" sz="2177" spc="-1">
              <a:latin typeface="Arial"/>
            </a:endParaRPr>
          </a:p>
        </p:txBody>
      </p:sp>
      <p:sp>
        <p:nvSpPr>
          <p:cNvPr id="4466" name="Freeform 21"/>
          <p:cNvSpPr/>
          <p:nvPr/>
        </p:nvSpPr>
        <p:spPr>
          <a:xfrm>
            <a:off x="1828836" y="3308936"/>
            <a:ext cx="1044492" cy="435"/>
          </a:xfrm>
          <a:custGeom>
            <a:avLst/>
            <a:gdLst/>
            <a:ahLst/>
            <a:cxnLst/>
            <a:rect l="l" t="t" r="r" b="b"/>
            <a:pathLst>
              <a:path w="863639" h="3" fill="none">
                <a:moveTo>
                  <a:pt x="0" y="0"/>
                </a:moveTo>
                <a:lnTo>
                  <a:pt x="863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7" name="Freeform 22"/>
          <p:cNvSpPr/>
          <p:nvPr/>
        </p:nvSpPr>
        <p:spPr>
          <a:xfrm>
            <a:off x="3309150" y="3466546"/>
            <a:ext cx="435" cy="625650"/>
          </a:xfrm>
          <a:custGeom>
            <a:avLst/>
            <a:gdLst/>
            <a:ahLst/>
            <a:cxnLst/>
            <a:rect l="l" t="t" r="r" b="b"/>
            <a:pathLst>
              <a:path w="3" h="517319" fill="none">
                <a:moveTo>
                  <a:pt x="0" y="0"/>
                </a:moveTo>
                <a:lnTo>
                  <a:pt x="0" y="517319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8" name="Freeform 23"/>
          <p:cNvSpPr/>
          <p:nvPr/>
        </p:nvSpPr>
        <p:spPr>
          <a:xfrm>
            <a:off x="6052084" y="3466546"/>
            <a:ext cx="435" cy="625650"/>
          </a:xfrm>
          <a:custGeom>
            <a:avLst/>
            <a:gdLst/>
            <a:ahLst/>
            <a:cxnLst/>
            <a:rect l="l" t="t" r="r" b="b"/>
            <a:pathLst>
              <a:path w="3" h="517319" fill="none">
                <a:moveTo>
                  <a:pt x="0" y="0"/>
                </a:moveTo>
                <a:lnTo>
                  <a:pt x="0" y="517319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9" name="Title 5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0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"/>
                            </p:stCondLst>
                            <p:childTnLst>
                              <p:par>
                                <p:cTn id="36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1"/>
                            </p:stCondLst>
                            <p:childTnLst>
                              <p:par>
                                <p:cTn id="39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3"/>
                            </p:stCondLst>
                            <p:childTnLst>
                              <p:par>
                                <p:cTn id="42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3"/>
                            </p:stCondLst>
                            <p:childTnLst>
                              <p:par>
                                <p:cTn id="45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"/>
                            </p:stCondLst>
                            <p:childTnLst>
                              <p:par>
                                <p:cTn id="6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1"/>
                            </p:stCondLst>
                            <p:childTnLst>
                              <p:par>
                                <p:cTn id="63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3"/>
                            </p:stCondLst>
                            <p:childTnLst>
                              <p:par>
                                <p:cTn id="66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3"/>
                            </p:stCondLst>
                            <p:childTnLst>
                              <p:par>
                                <p:cTn id="69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TextBox 2"/>
          <p:cNvSpPr txBox="1"/>
          <p:nvPr/>
        </p:nvSpPr>
        <p:spPr>
          <a:xfrm>
            <a:off x="608013" y="1907428"/>
            <a:ext cx="11249512" cy="19213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 dirty="0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words to documents or set of documents i.e. </a:t>
            </a:r>
            <a:endParaRPr lang="en-US" sz="1935" spc="-1" dirty="0">
              <a:latin typeface="Arial"/>
            </a:endParaRPr>
          </a:p>
          <a:p>
            <a:pPr>
              <a:spcAft>
                <a:spcPts val="1196"/>
              </a:spcAft>
            </a:pPr>
            <a:r>
              <a:rPr lang="en-IN" sz="1935" spc="-1" dirty="0">
                <a:solidFill>
                  <a:srgbClr val="000000"/>
                </a:solidFill>
                <a:latin typeface="Arial"/>
                <a:ea typeface="DejaVu Sans"/>
              </a:rPr>
              <a:t>directs you from word to document.</a:t>
            </a:r>
            <a:endParaRPr lang="en-US" sz="1935" spc="-1" dirty="0">
              <a:latin typeface="Arial"/>
            </a:endParaRPr>
          </a:p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b="1" spc="-1" dirty="0">
                <a:solidFill>
                  <a:srgbClr val="000000"/>
                </a:solidFill>
                <a:latin typeface="Arial"/>
                <a:ea typeface="DejaVu Sans"/>
              </a:rPr>
              <a:t>Real life example of Inverted index:</a:t>
            </a:r>
            <a:endParaRPr lang="en-US" sz="1935" spc="-1" dirty="0">
              <a:latin typeface="Arial"/>
            </a:endParaRPr>
          </a:p>
          <a:p>
            <a:pPr lvl="1"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 dirty="0">
                <a:solidFill>
                  <a:srgbClr val="000000"/>
                </a:solidFill>
                <a:latin typeface="Arial"/>
                <a:ea typeface="DejaVu Sans"/>
              </a:rPr>
              <a:t>Index at the back of the book.</a:t>
            </a:r>
            <a:endParaRPr lang="en-US" sz="1935" spc="-1" dirty="0">
              <a:latin typeface="Arial"/>
            </a:endParaRPr>
          </a:p>
          <a:p>
            <a:pPr>
              <a:spcAft>
                <a:spcPts val="1196"/>
              </a:spcAft>
            </a:pPr>
            <a:endParaRPr lang="en-US" sz="1209" spc="-1" dirty="0">
              <a:latin typeface="Arial"/>
            </a:endParaRPr>
          </a:p>
        </p:txBody>
      </p:sp>
      <p:sp>
        <p:nvSpPr>
          <p:cNvPr id="4471" name="TextBox 3"/>
          <p:cNvSpPr txBox="1"/>
          <p:nvPr/>
        </p:nvSpPr>
        <p:spPr>
          <a:xfrm>
            <a:off x="608013" y="1293533"/>
            <a:ext cx="2960627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 dirty="0">
                <a:solidFill>
                  <a:srgbClr val="000000"/>
                </a:solidFill>
                <a:latin typeface="Arial"/>
                <a:ea typeface="DejaVu Sans"/>
              </a:rPr>
              <a:t>Inverted Indexing</a:t>
            </a:r>
            <a:endParaRPr lang="en-US" sz="2419" spc="-1" dirty="0">
              <a:latin typeface="Arial"/>
            </a:endParaRPr>
          </a:p>
        </p:txBody>
      </p:sp>
      <p:sp>
        <p:nvSpPr>
          <p:cNvPr id="4472" name="TextBox 4"/>
          <p:cNvSpPr txBox="1"/>
          <p:nvPr/>
        </p:nvSpPr>
        <p:spPr>
          <a:xfrm>
            <a:off x="608013" y="3990751"/>
            <a:ext cx="2961498" cy="516804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 dirty="0">
                <a:solidFill>
                  <a:srgbClr val="000000"/>
                </a:solidFill>
                <a:latin typeface="Arial"/>
                <a:ea typeface="DejaVu Sans"/>
              </a:rPr>
              <a:t>Forward Indexing</a:t>
            </a:r>
            <a:endParaRPr lang="en-US" sz="2419" spc="-1" dirty="0">
              <a:latin typeface="Arial"/>
            </a:endParaRPr>
          </a:p>
        </p:txBody>
      </p:sp>
      <p:sp>
        <p:nvSpPr>
          <p:cNvPr id="4473" name="TextBox 5"/>
          <p:cNvSpPr txBox="1"/>
          <p:nvPr/>
        </p:nvSpPr>
        <p:spPr>
          <a:xfrm>
            <a:off x="608013" y="4604646"/>
            <a:ext cx="10995247" cy="156695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 dirty="0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documents to words i.e. directs you from document to word</a:t>
            </a:r>
            <a:r>
              <a:rPr lang="en-IN" sz="1209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9" spc="-1" dirty="0">
              <a:latin typeface="Arial"/>
            </a:endParaRPr>
          </a:p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b="1" spc="-1" dirty="0">
                <a:solidFill>
                  <a:srgbClr val="000000"/>
                </a:solidFill>
                <a:latin typeface="Arial"/>
                <a:ea typeface="DejaVu Sans"/>
              </a:rPr>
              <a:t>Real life examples of Forward index:</a:t>
            </a:r>
            <a:endParaRPr lang="en-US" sz="1935" spc="-1" dirty="0">
              <a:latin typeface="Arial"/>
            </a:endParaRPr>
          </a:p>
          <a:p>
            <a:pPr lvl="1"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 dirty="0">
                <a:solidFill>
                  <a:srgbClr val="000000"/>
                </a:solidFill>
                <a:latin typeface="Arial"/>
                <a:ea typeface="DejaVu Sans"/>
              </a:rPr>
              <a:t>Table of contents in book</a:t>
            </a:r>
            <a:endParaRPr lang="en-US" sz="1935" spc="-1" dirty="0">
              <a:latin typeface="Arial"/>
            </a:endParaRPr>
          </a:p>
        </p:txBody>
      </p:sp>
      <p:sp>
        <p:nvSpPr>
          <p:cNvPr id="4474" name="Title 6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8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TextBox 2"/>
          <p:cNvSpPr txBox="1"/>
          <p:nvPr/>
        </p:nvSpPr>
        <p:spPr>
          <a:xfrm>
            <a:off x="593210" y="1959238"/>
            <a:ext cx="11249512" cy="19213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words to documents or set of documents i.e. </a:t>
            </a:r>
            <a:endParaRPr lang="en-US" sz="1935" spc="-1">
              <a:latin typeface="Arial"/>
            </a:endParaRPr>
          </a:p>
          <a:p>
            <a:pPr>
              <a:spcAft>
                <a:spcPts val="1196"/>
              </a:spcAft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directs you from word to document.</a:t>
            </a:r>
            <a:endParaRPr lang="en-US" sz="1935" spc="-1">
              <a:latin typeface="Arial"/>
            </a:endParaRPr>
          </a:p>
          <a:p>
            <a:pPr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b="1" spc="-1">
                <a:solidFill>
                  <a:srgbClr val="000000"/>
                </a:solidFill>
                <a:latin typeface="Arial"/>
                <a:ea typeface="DejaVu Sans"/>
              </a:rPr>
              <a:t>Real life example of Inverted index:</a:t>
            </a:r>
            <a:endParaRPr lang="en-US" sz="1935" spc="-1">
              <a:latin typeface="Arial"/>
            </a:endParaRPr>
          </a:p>
          <a:p>
            <a:pPr lvl="1"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Index at the back of the book.</a:t>
            </a:r>
            <a:endParaRPr lang="en-US" sz="1935" spc="-1">
              <a:latin typeface="Arial"/>
            </a:endParaRPr>
          </a:p>
          <a:p>
            <a:pPr>
              <a:spcAft>
                <a:spcPts val="1196"/>
              </a:spcAft>
            </a:pPr>
            <a:endParaRPr lang="en-US" sz="1209" spc="-1">
              <a:latin typeface="Arial"/>
            </a:endParaRPr>
          </a:p>
        </p:txBody>
      </p:sp>
      <p:sp>
        <p:nvSpPr>
          <p:cNvPr id="4476" name="TextBox 3"/>
          <p:cNvSpPr txBox="1"/>
          <p:nvPr/>
        </p:nvSpPr>
        <p:spPr>
          <a:xfrm>
            <a:off x="609755" y="1480314"/>
            <a:ext cx="2960627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Inverted Indexing</a:t>
            </a:r>
            <a:endParaRPr lang="en-US" sz="2419" spc="-1">
              <a:latin typeface="Arial"/>
            </a:endParaRPr>
          </a:p>
        </p:txBody>
      </p:sp>
      <p:pic>
        <p:nvPicPr>
          <p:cNvPr id="4477" name="Picture 4476"/>
          <p:cNvPicPr/>
          <p:nvPr/>
        </p:nvPicPr>
        <p:blipFill>
          <a:blip r:embed="rId3"/>
          <a:stretch/>
        </p:blipFill>
        <p:spPr>
          <a:xfrm>
            <a:off x="5849630" y="2830011"/>
            <a:ext cx="5818938" cy="3265398"/>
          </a:xfrm>
          <a:prstGeom prst="rect">
            <a:avLst/>
          </a:prstGeom>
          <a:ln w="0">
            <a:solidFill>
              <a:srgbClr val="ED1C24"/>
            </a:solidFill>
          </a:ln>
        </p:spPr>
      </p:pic>
      <p:sp>
        <p:nvSpPr>
          <p:cNvPr id="4478" name="Title 7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3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TextBox 2"/>
          <p:cNvSpPr txBox="1"/>
          <p:nvPr/>
        </p:nvSpPr>
        <p:spPr>
          <a:xfrm>
            <a:off x="566216" y="1480314"/>
            <a:ext cx="2960627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Forward Indexing</a:t>
            </a:r>
            <a:endParaRPr lang="en-US" sz="2419" spc="-1">
              <a:latin typeface="Arial"/>
            </a:endParaRPr>
          </a:p>
        </p:txBody>
      </p:sp>
      <p:pic>
        <p:nvPicPr>
          <p:cNvPr id="4480" name="Picture 4479"/>
          <p:cNvPicPr/>
          <p:nvPr/>
        </p:nvPicPr>
        <p:blipFill>
          <a:blip r:embed="rId3"/>
          <a:stretch/>
        </p:blipFill>
        <p:spPr>
          <a:xfrm>
            <a:off x="5834391" y="2873550"/>
            <a:ext cx="5759290" cy="3259738"/>
          </a:xfrm>
          <a:prstGeom prst="rect">
            <a:avLst/>
          </a:prstGeom>
          <a:ln w="0">
            <a:solidFill>
              <a:srgbClr val="ED1C24"/>
            </a:solidFill>
          </a:ln>
        </p:spPr>
      </p:pic>
      <p:sp>
        <p:nvSpPr>
          <p:cNvPr id="4481" name="TextBox 4"/>
          <p:cNvSpPr txBox="1"/>
          <p:nvPr/>
        </p:nvSpPr>
        <p:spPr>
          <a:xfrm>
            <a:off x="586244" y="1959674"/>
            <a:ext cx="10995247" cy="156695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Bef>
                <a:spcPts val="1440"/>
              </a:spcBef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documents to words i.e. directs you from document to word</a:t>
            </a:r>
            <a:r>
              <a:rPr lang="en-IN" sz="1209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9" spc="-1">
              <a:latin typeface="Arial"/>
            </a:endParaRPr>
          </a:p>
          <a:p>
            <a:pPr>
              <a:spcBef>
                <a:spcPts val="1440"/>
              </a:spcBef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b="1" spc="-1">
                <a:solidFill>
                  <a:srgbClr val="000000"/>
                </a:solidFill>
                <a:latin typeface="Arial"/>
                <a:ea typeface="DejaVu Sans"/>
              </a:rPr>
              <a:t>Real life examples of Forward index:</a:t>
            </a:r>
            <a:endParaRPr lang="en-US" sz="1935" spc="-1">
              <a:latin typeface="Arial"/>
            </a:endParaRPr>
          </a:p>
          <a:p>
            <a:pPr lvl="1">
              <a:spcBef>
                <a:spcPts val="1440"/>
              </a:spcBef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Table of contents in book</a:t>
            </a:r>
            <a:endParaRPr lang="en-US" sz="1935" spc="-1">
              <a:latin typeface="Arial"/>
            </a:endParaRPr>
          </a:p>
        </p:txBody>
      </p:sp>
      <p:sp>
        <p:nvSpPr>
          <p:cNvPr id="4482" name="Title 8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4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3" name="TextBox 2"/>
          <p:cNvSpPr txBox="1"/>
          <p:nvPr/>
        </p:nvSpPr>
        <p:spPr>
          <a:xfrm>
            <a:off x="435601" y="2121638"/>
            <a:ext cx="6008331" cy="127437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It is easy to develop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It is used in document retrieval system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Search engines</a:t>
            </a:r>
            <a:endParaRPr lang="en-US" sz="2177" spc="-1">
              <a:latin typeface="Arial"/>
            </a:endParaRPr>
          </a:p>
        </p:txBody>
      </p:sp>
      <p:sp>
        <p:nvSpPr>
          <p:cNvPr id="4484" name="TextBox 3"/>
          <p:cNvSpPr txBox="1"/>
          <p:nvPr/>
        </p:nvSpPr>
        <p:spPr>
          <a:xfrm>
            <a:off x="310209" y="1393236"/>
            <a:ext cx="4914641" cy="72840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Advantages of inverted Index:</a:t>
            </a:r>
            <a:endParaRPr lang="en-US" sz="2419" spc="-1">
              <a:latin typeface="Arial"/>
            </a:endParaRPr>
          </a:p>
        </p:txBody>
      </p:sp>
      <p:pic>
        <p:nvPicPr>
          <p:cNvPr id="4485" name="Picture 4484"/>
          <p:cNvPicPr/>
          <p:nvPr/>
        </p:nvPicPr>
        <p:blipFill>
          <a:blip r:embed="rId3"/>
          <a:stretch/>
        </p:blipFill>
        <p:spPr>
          <a:xfrm>
            <a:off x="7227627" y="656998"/>
            <a:ext cx="2873550" cy="2477784"/>
          </a:xfrm>
          <a:prstGeom prst="rect">
            <a:avLst/>
          </a:prstGeom>
          <a:ln w="12600">
            <a:noFill/>
          </a:ln>
        </p:spPr>
      </p:pic>
      <p:pic>
        <p:nvPicPr>
          <p:cNvPr id="4486" name="Picture 4485"/>
          <p:cNvPicPr/>
          <p:nvPr/>
        </p:nvPicPr>
        <p:blipFill>
          <a:blip r:embed="rId4"/>
          <a:stretch/>
        </p:blipFill>
        <p:spPr>
          <a:xfrm>
            <a:off x="1393450" y="3570168"/>
            <a:ext cx="3662905" cy="2351086"/>
          </a:xfrm>
          <a:prstGeom prst="rect">
            <a:avLst/>
          </a:prstGeom>
          <a:ln w="12600">
            <a:noFill/>
          </a:ln>
        </p:spPr>
      </p:pic>
      <p:pic>
        <p:nvPicPr>
          <p:cNvPr id="4487" name="Picture 4486"/>
          <p:cNvPicPr/>
          <p:nvPr/>
        </p:nvPicPr>
        <p:blipFill>
          <a:blip r:embed="rId5"/>
          <a:stretch/>
        </p:blipFill>
        <p:spPr>
          <a:xfrm>
            <a:off x="6430435" y="3396014"/>
            <a:ext cx="4628592" cy="2531336"/>
          </a:xfrm>
          <a:prstGeom prst="rect">
            <a:avLst/>
          </a:prstGeom>
          <a:ln w="12600">
            <a:noFill/>
          </a:ln>
        </p:spPr>
      </p:pic>
      <p:sp>
        <p:nvSpPr>
          <p:cNvPr id="4488" name="Freeform 7"/>
          <p:cNvSpPr/>
          <p:nvPr/>
        </p:nvSpPr>
        <p:spPr>
          <a:xfrm>
            <a:off x="5311927" y="4615095"/>
            <a:ext cx="1219082" cy="348309"/>
          </a:xfrm>
          <a:custGeom>
            <a:avLst/>
            <a:gdLst/>
            <a:ahLst/>
            <a:cxnLst/>
            <a:rect l="0" t="0" r="r" b="b"/>
            <a:pathLst>
              <a:path w="2802" h="802">
                <a:moveTo>
                  <a:pt x="0" y="200"/>
                </a:moveTo>
                <a:lnTo>
                  <a:pt x="2100" y="200"/>
                </a:lnTo>
                <a:lnTo>
                  <a:pt x="2100" y="0"/>
                </a:lnTo>
                <a:lnTo>
                  <a:pt x="2801" y="400"/>
                </a:lnTo>
                <a:lnTo>
                  <a:pt x="2100" y="801"/>
                </a:lnTo>
                <a:lnTo>
                  <a:pt x="21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9" name="Title 9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TextBox 2"/>
          <p:cNvSpPr txBox="1"/>
          <p:nvPr/>
        </p:nvSpPr>
        <p:spPr>
          <a:xfrm>
            <a:off x="870987" y="1915700"/>
            <a:ext cx="4528018" cy="305510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Bef>
                <a:spcPts val="1371"/>
              </a:spcBef>
              <a:spcAft>
                <a:spcPts val="137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Create Database</a:t>
            </a:r>
            <a:endParaRPr lang="en-US" sz="2177" spc="-1">
              <a:latin typeface="Arial"/>
            </a:endParaRPr>
          </a:p>
          <a:p>
            <a:pPr>
              <a:spcBef>
                <a:spcPts val="1710"/>
              </a:spcBef>
              <a:spcAft>
                <a:spcPts val="171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Display Database</a:t>
            </a:r>
            <a:endParaRPr lang="en-US" sz="2177" spc="-1">
              <a:latin typeface="Arial"/>
            </a:endParaRPr>
          </a:p>
          <a:p>
            <a:pPr>
              <a:spcBef>
                <a:spcPts val="1710"/>
              </a:spcBef>
              <a:spcAft>
                <a:spcPts val="171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Search Database</a:t>
            </a:r>
            <a:endParaRPr lang="en-US" sz="2177" spc="-1">
              <a:latin typeface="Arial"/>
            </a:endParaRPr>
          </a:p>
          <a:p>
            <a:pPr>
              <a:spcBef>
                <a:spcPts val="1710"/>
              </a:spcBef>
              <a:spcAft>
                <a:spcPts val="171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Update Database</a:t>
            </a:r>
            <a:endParaRPr lang="en-US" sz="2177" spc="-1">
              <a:latin typeface="Arial"/>
            </a:endParaRPr>
          </a:p>
          <a:p>
            <a:pPr>
              <a:spcBef>
                <a:spcPts val="1710"/>
              </a:spcBef>
              <a:spcAft>
                <a:spcPts val="1710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Save Database</a:t>
            </a:r>
            <a:endParaRPr lang="en-US" sz="2177" spc="-1">
              <a:latin typeface="Arial"/>
            </a:endParaRPr>
          </a:p>
        </p:txBody>
      </p:sp>
      <p:sp>
        <p:nvSpPr>
          <p:cNvPr id="4491" name="TextBox 3"/>
          <p:cNvSpPr txBox="1"/>
          <p:nvPr/>
        </p:nvSpPr>
        <p:spPr>
          <a:xfrm>
            <a:off x="261446" y="1289179"/>
            <a:ext cx="1947483" cy="452366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Operations:</a:t>
            </a:r>
            <a:endParaRPr lang="en-US" sz="2419" spc="-1">
              <a:latin typeface="Arial"/>
            </a:endParaRPr>
          </a:p>
        </p:txBody>
      </p:sp>
      <p:sp>
        <p:nvSpPr>
          <p:cNvPr id="4492" name="Title 10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4494" name="TextBox 2"/>
          <p:cNvSpPr txBox="1"/>
          <p:nvPr/>
        </p:nvSpPr>
        <p:spPr>
          <a:xfrm>
            <a:off x="608811" y="4852816"/>
            <a:ext cx="8220022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Create Database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4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PlaceHolder 1"/>
          <p:cNvSpPr>
            <a:spLocks noGrp="1"/>
          </p:cNvSpPr>
          <p:nvPr>
            <p:ph type="title" idx="4294967295"/>
          </p:nvPr>
        </p:nvSpPr>
        <p:spPr>
          <a:xfrm>
            <a:off x="650202" y="71385"/>
            <a:ext cx="8493125" cy="1130300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 dirty="0"/>
              <a:t/>
            </a:r>
            <a:br>
              <a:rPr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  <p:sp>
        <p:nvSpPr>
          <p:cNvPr id="4496" name="TextBox 2"/>
          <p:cNvSpPr txBox="1"/>
          <p:nvPr/>
        </p:nvSpPr>
        <p:spPr>
          <a:xfrm>
            <a:off x="261446" y="1289179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497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498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499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500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501" name="TextBox 7"/>
          <p:cNvSpPr txBox="1"/>
          <p:nvPr/>
        </p:nvSpPr>
        <p:spPr>
          <a:xfrm>
            <a:off x="958064" y="2089855"/>
            <a:ext cx="2270911" cy="72840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1. Main node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2. Sub node</a:t>
            </a:r>
            <a:endParaRPr lang="en-US" sz="2177" spc="-1" dirty="0">
              <a:latin typeface="Arial"/>
            </a:endParaRPr>
          </a:p>
        </p:txBody>
      </p:sp>
      <p:sp>
        <p:nvSpPr>
          <p:cNvPr id="4502" name="Freeform 8"/>
          <p:cNvSpPr/>
          <p:nvPr/>
        </p:nvSpPr>
        <p:spPr>
          <a:xfrm>
            <a:off x="522678" y="3134782"/>
            <a:ext cx="1654468" cy="6095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 count</a:t>
            </a:r>
            <a:endParaRPr lang="en-US" sz="2177" spc="-1">
              <a:latin typeface="Arial"/>
            </a:endParaRPr>
          </a:p>
        </p:txBody>
      </p:sp>
      <p:sp>
        <p:nvSpPr>
          <p:cNvPr id="4503" name="Freeform 9"/>
          <p:cNvSpPr/>
          <p:nvPr/>
        </p:nvSpPr>
        <p:spPr>
          <a:xfrm>
            <a:off x="2177146" y="3134782"/>
            <a:ext cx="1654468" cy="6095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word</a:t>
            </a:r>
            <a:endParaRPr lang="en-US" sz="2177" spc="-1">
              <a:latin typeface="Arial"/>
            </a:endParaRPr>
          </a:p>
        </p:txBody>
      </p:sp>
      <p:sp>
        <p:nvSpPr>
          <p:cNvPr id="4504" name="Freeform 10"/>
          <p:cNvSpPr/>
          <p:nvPr/>
        </p:nvSpPr>
        <p:spPr>
          <a:xfrm>
            <a:off x="2177146" y="3744322"/>
            <a:ext cx="1654468" cy="6095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Link for</a:t>
            </a:r>
            <a:endParaRPr lang="en-US" sz="2177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next node</a:t>
            </a:r>
            <a:endParaRPr lang="en-US" sz="2177" spc="-1">
              <a:latin typeface="Arial"/>
            </a:endParaRPr>
          </a:p>
        </p:txBody>
      </p:sp>
      <p:sp>
        <p:nvSpPr>
          <p:cNvPr id="4505" name="Freeform 11"/>
          <p:cNvSpPr/>
          <p:nvPr/>
        </p:nvSpPr>
        <p:spPr>
          <a:xfrm>
            <a:off x="522678" y="3744322"/>
            <a:ext cx="1654468" cy="6095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Sub node</a:t>
            </a:r>
            <a:endParaRPr lang="en-US" sz="2177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link</a:t>
            </a:r>
            <a:endParaRPr lang="en-US" sz="2177" spc="-1">
              <a:latin typeface="Arial"/>
            </a:endParaRPr>
          </a:p>
        </p:txBody>
      </p:sp>
      <p:sp>
        <p:nvSpPr>
          <p:cNvPr id="4506" name="TextBox 12"/>
          <p:cNvSpPr txBox="1"/>
          <p:nvPr/>
        </p:nvSpPr>
        <p:spPr>
          <a:xfrm>
            <a:off x="1219295" y="4789250"/>
            <a:ext cx="1505131" cy="419277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Main node</a:t>
            </a:r>
            <a:endParaRPr lang="en-US" sz="2177" spc="-1">
              <a:latin typeface="Arial"/>
            </a:endParaRPr>
          </a:p>
        </p:txBody>
      </p:sp>
      <p:sp>
        <p:nvSpPr>
          <p:cNvPr id="4507" name="Freeform 13"/>
          <p:cNvSpPr/>
          <p:nvPr/>
        </p:nvSpPr>
        <p:spPr>
          <a:xfrm>
            <a:off x="4615309" y="2830011"/>
            <a:ext cx="1393236" cy="52246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056" spc="-1">
                <a:solidFill>
                  <a:srgbClr val="000000"/>
                </a:solidFill>
                <a:latin typeface="Arial"/>
                <a:ea typeface="DejaVu Sans"/>
              </a:rPr>
              <a:t>word</a:t>
            </a:r>
            <a:endParaRPr lang="en-US" sz="2056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056" spc="-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lang="en-US" sz="2056" spc="-1">
              <a:latin typeface="Arial"/>
            </a:endParaRPr>
          </a:p>
        </p:txBody>
      </p:sp>
      <p:sp>
        <p:nvSpPr>
          <p:cNvPr id="4508" name="Freeform 14"/>
          <p:cNvSpPr/>
          <p:nvPr/>
        </p:nvSpPr>
        <p:spPr>
          <a:xfrm>
            <a:off x="4615309" y="3352475"/>
            <a:ext cx="1393236" cy="52246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 name</a:t>
            </a:r>
            <a:endParaRPr lang="en-US" sz="2177" spc="-1">
              <a:latin typeface="Arial"/>
            </a:endParaRPr>
          </a:p>
        </p:txBody>
      </p:sp>
      <p:sp>
        <p:nvSpPr>
          <p:cNvPr id="4509" name="Freeform 15"/>
          <p:cNvSpPr/>
          <p:nvPr/>
        </p:nvSpPr>
        <p:spPr>
          <a:xfrm>
            <a:off x="4615309" y="3874938"/>
            <a:ext cx="1393236" cy="52246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link</a:t>
            </a:r>
            <a:endParaRPr lang="en-US" sz="2177" spc="-1">
              <a:latin typeface="Arial"/>
            </a:endParaRPr>
          </a:p>
        </p:txBody>
      </p:sp>
      <p:sp>
        <p:nvSpPr>
          <p:cNvPr id="4510" name="TextBox 16"/>
          <p:cNvSpPr txBox="1"/>
          <p:nvPr/>
        </p:nvSpPr>
        <p:spPr>
          <a:xfrm>
            <a:off x="4623146" y="4827564"/>
            <a:ext cx="1398026" cy="419277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Sub node</a:t>
            </a:r>
            <a:endParaRPr lang="en-US" sz="2177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6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513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514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515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516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517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518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519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520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521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522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523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524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525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6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7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8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9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0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31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532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533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4" name="Freeform 24"/>
          <p:cNvSpPr/>
          <p:nvPr/>
        </p:nvSpPr>
        <p:spPr>
          <a:xfrm>
            <a:off x="1132218" y="4092632"/>
            <a:ext cx="783260" cy="435"/>
          </a:xfrm>
          <a:custGeom>
            <a:avLst/>
            <a:gdLst/>
            <a:ahLst/>
            <a:cxnLst/>
            <a:rect l="l" t="t" r="r" b="b"/>
            <a:pathLst>
              <a:path w="647640" h="3" fill="none">
                <a:moveTo>
                  <a:pt x="0" y="0"/>
                </a:moveTo>
                <a:lnTo>
                  <a:pt x="647640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5" name="Freeform 25"/>
          <p:cNvSpPr/>
          <p:nvPr/>
        </p:nvSpPr>
        <p:spPr>
          <a:xfrm>
            <a:off x="2097906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36" name="Freeform 26"/>
          <p:cNvSpPr/>
          <p:nvPr/>
        </p:nvSpPr>
        <p:spPr>
          <a:xfrm>
            <a:off x="2097906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537" name="Freeform 27"/>
          <p:cNvSpPr/>
          <p:nvPr/>
        </p:nvSpPr>
        <p:spPr>
          <a:xfrm>
            <a:off x="2097906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538" name="Freeform 28"/>
          <p:cNvSpPr/>
          <p:nvPr/>
        </p:nvSpPr>
        <p:spPr>
          <a:xfrm>
            <a:off x="2351300" y="4353863"/>
            <a:ext cx="435" cy="434951"/>
          </a:xfrm>
          <a:custGeom>
            <a:avLst/>
            <a:gdLst/>
            <a:ahLst/>
            <a:cxnLst/>
            <a:rect l="l" t="t" r="r" b="b"/>
            <a:pathLst>
              <a:path w="3" h="359640" fill="none">
                <a:moveTo>
                  <a:pt x="0" y="0"/>
                </a:moveTo>
                <a:lnTo>
                  <a:pt x="0" y="35964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9" name="TextBox 29"/>
          <p:cNvSpPr txBox="1"/>
          <p:nvPr/>
        </p:nvSpPr>
        <p:spPr>
          <a:xfrm>
            <a:off x="6008546" y="783695"/>
            <a:ext cx="2878279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31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1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542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543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544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545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546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547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548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549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550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551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552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553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554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5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6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7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8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9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60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561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2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3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4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65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566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567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8" name="Freeform 29"/>
          <p:cNvSpPr/>
          <p:nvPr/>
        </p:nvSpPr>
        <p:spPr>
          <a:xfrm>
            <a:off x="3134996" y="4266786"/>
            <a:ext cx="652644" cy="435"/>
          </a:xfrm>
          <a:custGeom>
            <a:avLst/>
            <a:gdLst/>
            <a:ahLst/>
            <a:cxnLst/>
            <a:rect l="l" t="t" r="r" b="b"/>
            <a:pathLst>
              <a:path w="539640" h="3" fill="none">
                <a:moveTo>
                  <a:pt x="0" y="0"/>
                </a:moveTo>
                <a:lnTo>
                  <a:pt x="539640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9" name="Freeform 30"/>
          <p:cNvSpPr/>
          <p:nvPr/>
        </p:nvSpPr>
        <p:spPr>
          <a:xfrm>
            <a:off x="2097906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70" name="Freeform 31"/>
          <p:cNvSpPr/>
          <p:nvPr/>
        </p:nvSpPr>
        <p:spPr>
          <a:xfrm>
            <a:off x="2097906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571" name="Freeform 32"/>
          <p:cNvSpPr/>
          <p:nvPr/>
        </p:nvSpPr>
        <p:spPr>
          <a:xfrm>
            <a:off x="2097906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572" name="Freeform 33"/>
          <p:cNvSpPr/>
          <p:nvPr/>
        </p:nvSpPr>
        <p:spPr>
          <a:xfrm>
            <a:off x="4057144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73" name="Freeform 34"/>
          <p:cNvSpPr/>
          <p:nvPr/>
        </p:nvSpPr>
        <p:spPr>
          <a:xfrm>
            <a:off x="4057144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574" name="Freeform 35"/>
          <p:cNvSpPr/>
          <p:nvPr/>
        </p:nvSpPr>
        <p:spPr>
          <a:xfrm>
            <a:off x="4057144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575" name="Freeform 36"/>
          <p:cNvSpPr/>
          <p:nvPr/>
        </p:nvSpPr>
        <p:spPr>
          <a:xfrm>
            <a:off x="4267000" y="4353863"/>
            <a:ext cx="435" cy="434951"/>
          </a:xfrm>
          <a:custGeom>
            <a:avLst/>
            <a:gdLst/>
            <a:ahLst/>
            <a:cxnLst/>
            <a:rect l="l" t="t" r="r" b="b"/>
            <a:pathLst>
              <a:path w="3" h="359640" fill="none">
                <a:moveTo>
                  <a:pt x="0" y="0"/>
                </a:moveTo>
                <a:lnTo>
                  <a:pt x="0" y="35964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6" name="Straight Connector 37"/>
          <p:cNvSpPr/>
          <p:nvPr/>
        </p:nvSpPr>
        <p:spPr>
          <a:xfrm>
            <a:off x="2307762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7" name="TextBox 38"/>
          <p:cNvSpPr txBox="1"/>
          <p:nvPr/>
        </p:nvSpPr>
        <p:spPr>
          <a:xfrm>
            <a:off x="6008981" y="783695"/>
            <a:ext cx="2877844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40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3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1" name="PlaceHolder 1"/>
          <p:cNvSpPr>
            <a:spLocks noGrp="1"/>
          </p:cNvSpPr>
          <p:nvPr>
            <p:ph type="title" idx="4294967295"/>
          </p:nvPr>
        </p:nvSpPr>
        <p:spPr>
          <a:xfrm>
            <a:off x="219075" y="5072063"/>
            <a:ext cx="11972925" cy="603250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354" spc="-1">
                <a:solidFill>
                  <a:srgbClr val="FFFFFF"/>
                </a:solidFill>
                <a:latin typeface="Arial"/>
                <a:ea typeface="DejaVu Sans"/>
              </a:rPr>
              <a:t>	Project1 – 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3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580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581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582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583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584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585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586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587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588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589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590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591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592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3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4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5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6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7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598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599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0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1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2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03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604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5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6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7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08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609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610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1" name="Freeform 34"/>
          <p:cNvSpPr/>
          <p:nvPr/>
        </p:nvSpPr>
        <p:spPr>
          <a:xfrm>
            <a:off x="5094234" y="4266786"/>
            <a:ext cx="652644" cy="435"/>
          </a:xfrm>
          <a:custGeom>
            <a:avLst/>
            <a:gdLst/>
            <a:ahLst/>
            <a:cxnLst/>
            <a:rect l="l" t="t" r="r" b="b"/>
            <a:pathLst>
              <a:path w="539640" h="3" fill="none">
                <a:moveTo>
                  <a:pt x="0" y="0"/>
                </a:moveTo>
                <a:lnTo>
                  <a:pt x="539640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2" name="Freeform 35"/>
          <p:cNvSpPr/>
          <p:nvPr/>
        </p:nvSpPr>
        <p:spPr>
          <a:xfrm>
            <a:off x="2097906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13" name="Freeform 36"/>
          <p:cNvSpPr/>
          <p:nvPr/>
        </p:nvSpPr>
        <p:spPr>
          <a:xfrm>
            <a:off x="2097906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14" name="Freeform 37"/>
          <p:cNvSpPr/>
          <p:nvPr/>
        </p:nvSpPr>
        <p:spPr>
          <a:xfrm>
            <a:off x="2097906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15" name="Freeform 38"/>
          <p:cNvSpPr/>
          <p:nvPr/>
        </p:nvSpPr>
        <p:spPr>
          <a:xfrm>
            <a:off x="4013605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16" name="Freeform 39"/>
          <p:cNvSpPr/>
          <p:nvPr/>
        </p:nvSpPr>
        <p:spPr>
          <a:xfrm>
            <a:off x="4013605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17" name="Freeform 40"/>
          <p:cNvSpPr/>
          <p:nvPr/>
        </p:nvSpPr>
        <p:spPr>
          <a:xfrm>
            <a:off x="4013605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18" name="Freeform 41"/>
          <p:cNvSpPr/>
          <p:nvPr/>
        </p:nvSpPr>
        <p:spPr>
          <a:xfrm>
            <a:off x="6059921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19" name="Freeform 42"/>
          <p:cNvSpPr/>
          <p:nvPr/>
        </p:nvSpPr>
        <p:spPr>
          <a:xfrm>
            <a:off x="6059921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20" name="Freeform 43"/>
          <p:cNvSpPr/>
          <p:nvPr/>
        </p:nvSpPr>
        <p:spPr>
          <a:xfrm>
            <a:off x="6059921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21" name="Straight Connector 44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2" name="Straight Connector 45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3" name="Freeform 46"/>
          <p:cNvSpPr/>
          <p:nvPr/>
        </p:nvSpPr>
        <p:spPr>
          <a:xfrm>
            <a:off x="6313316" y="4353863"/>
            <a:ext cx="435" cy="434951"/>
          </a:xfrm>
          <a:custGeom>
            <a:avLst/>
            <a:gdLst/>
            <a:ahLst/>
            <a:cxnLst/>
            <a:rect l="l" t="t" r="r" b="b"/>
            <a:pathLst>
              <a:path w="3" h="359640" fill="none">
                <a:moveTo>
                  <a:pt x="0" y="0"/>
                </a:moveTo>
                <a:lnTo>
                  <a:pt x="0" y="35964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4" name="TextBox 47"/>
          <p:cNvSpPr txBox="1"/>
          <p:nvPr/>
        </p:nvSpPr>
        <p:spPr>
          <a:xfrm>
            <a:off x="6008981" y="783695"/>
            <a:ext cx="2715919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49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6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627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628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629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630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631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632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633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634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635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636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637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638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639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0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1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2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3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4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45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646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7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8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9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50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651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2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3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4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55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656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657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8" name="Straight Connector 34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9" name="Freeform 35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60" name="Freeform 36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661" name="Freeform 37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662" name="Freeform 38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3" name="Freeform 39"/>
          <p:cNvSpPr/>
          <p:nvPr/>
        </p:nvSpPr>
        <p:spPr>
          <a:xfrm>
            <a:off x="1132218" y="2002777"/>
            <a:ext cx="783260" cy="435"/>
          </a:xfrm>
          <a:custGeom>
            <a:avLst/>
            <a:gdLst/>
            <a:ahLst/>
            <a:cxnLst/>
            <a:rect l="l" t="t" r="r" b="b"/>
            <a:pathLst>
              <a:path w="647640" h="3" fill="none">
                <a:moveTo>
                  <a:pt x="0" y="0"/>
                </a:moveTo>
                <a:lnTo>
                  <a:pt x="647640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4" name="Freeform 40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65" name="Freeform 41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66" name="Freeform 42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67" name="Freeform 43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68" name="Freeform 44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69" name="Freeform 45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70" name="Freeform 46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71" name="Freeform 47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72" name="Freeform 48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73" name="Freeform 49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674" name="Freeform 50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675" name="Freeform 51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676" name="Straight Connector 52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7" name="Straight Connector 53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8" name="Straight Connector 54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9" name="Freeform 55"/>
          <p:cNvSpPr/>
          <p:nvPr/>
        </p:nvSpPr>
        <p:spPr>
          <a:xfrm>
            <a:off x="2307762" y="2264009"/>
            <a:ext cx="435" cy="347874"/>
          </a:xfrm>
          <a:custGeom>
            <a:avLst/>
            <a:gdLst/>
            <a:ahLst/>
            <a:cxnLst/>
            <a:rect l="l" t="t" r="r" b="b"/>
            <a:pathLst>
              <a:path w="3" h="287640" fill="none">
                <a:moveTo>
                  <a:pt x="0" y="0"/>
                </a:moveTo>
                <a:lnTo>
                  <a:pt x="0" y="28764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0" name="TextBox 56"/>
          <p:cNvSpPr txBox="1"/>
          <p:nvPr/>
        </p:nvSpPr>
        <p:spPr>
          <a:xfrm>
            <a:off x="6008981" y="783695"/>
            <a:ext cx="2698960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‘a’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0</a:t>
            </a:r>
            <a:endParaRPr lang="en-US" sz="2177" spc="-1" dirty="0">
              <a:latin typeface="Arial"/>
            </a:endParaRPr>
          </a:p>
        </p:txBody>
      </p:sp>
      <p:sp>
        <p:nvSpPr>
          <p:cNvPr id="58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7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683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684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685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686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687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688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689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690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691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692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693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694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695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6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7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8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9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0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01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702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3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4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5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706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707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8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9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0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11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712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713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4" name="Straight Connector 34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5" name="Freeform 35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16" name="Freeform 36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717" name="Freeform 37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718" name="Freeform 38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9" name="Straight Connector 39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0" name="Freeform 40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21" name="Freeform 41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22" name="Freeform 42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3" name="Freeform 43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24" name="Freeform 44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25" name="Freeform 45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726" name="Freeform 46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27" name="Freeform 47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28" name="Freeform 48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729" name="Freeform 49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30" name="Freeform 50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31" name="Freeform 51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732" name="Straight Connector 52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3" name="Straight Connector 53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4" name="Straight Connector 54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5" name="Straight Connector 55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6" name="Freeform 56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37" name="Freeform 57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738" name="Freeform 58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739" name="Elbow Connector 59"/>
          <p:cNvCxnSpPr>
            <a:stCxn id="4722" idx="3"/>
            <a:endCxn id="4737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4740" name="TextBox 60"/>
          <p:cNvSpPr txBox="1"/>
          <p:nvPr/>
        </p:nvSpPr>
        <p:spPr>
          <a:xfrm>
            <a:off x="6008981" y="783695"/>
            <a:ext cx="2698960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62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743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</p:txBody>
      </p:sp>
      <p:sp>
        <p:nvSpPr>
          <p:cNvPr id="4744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745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746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747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748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749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750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751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752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753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754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755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6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7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8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9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0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761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762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3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4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5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766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767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8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9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0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71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772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773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4" name="Straight Connector 34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5" name="Freeform 35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76" name="Freeform 36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777" name="Freeform 37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778" name="Freeform 38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9" name="Straight Connector 39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0" name="Freeform 40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81" name="Freeform 41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82" name="Freeform 42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3" name="Freeform 43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84" name="Freeform 44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85" name="Freeform 45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6" name="Freeform 46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87" name="Freeform 47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88" name="Freeform 48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789" name="Freeform 49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90" name="Freeform 50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791" name="Freeform 51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792" name="Straight Connector 52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3" name="Straight Connector 53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4" name="Straight Connector 54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5" name="Straight Connector 55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6" name="Freeform 56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797" name="Freeform 57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798" name="Freeform 58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799" name="Elbow Connector 59"/>
          <p:cNvCxnSpPr>
            <a:stCxn id="4782" idx="3"/>
            <a:endCxn id="4797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4800" name="Freeform 60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01" name="Freeform 61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802" name="Freeform 62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803" name="Elbow Connector 63"/>
          <p:cNvCxnSpPr>
            <a:stCxn id="4785" idx="2"/>
            <a:endCxn id="4801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4804" name="TextBox 64"/>
          <p:cNvSpPr txBox="1"/>
          <p:nvPr/>
        </p:nvSpPr>
        <p:spPr>
          <a:xfrm>
            <a:off x="6008981" y="783695"/>
            <a:ext cx="2698960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66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807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 hi</a:t>
            </a:r>
            <a:endParaRPr lang="en-US" sz="2177" spc="-1">
              <a:latin typeface="Arial"/>
            </a:endParaRPr>
          </a:p>
        </p:txBody>
      </p:sp>
      <p:sp>
        <p:nvSpPr>
          <p:cNvPr id="4808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809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810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811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812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813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814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815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816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817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818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819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0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1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2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3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4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825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826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7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8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9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830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831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2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3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4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35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836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837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8" name="Straight Connector 34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9" name="Freeform 35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40" name="Freeform 36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841" name="Freeform 37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842" name="Freeform 38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3" name="Straight Connector 39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4" name="Freeform 40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45" name="Freeform 41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846" name="Freeform 42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7" name="Freeform 43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48" name="Freeform 44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849" name="Freeform 45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0" name="Freeform 46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51" name="Freeform 47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852" name="Freeform 48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853" name="Freeform 49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54" name="Freeform 50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855" name="Freeform 51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856" name="Straight Connector 52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7" name="Straight Connector 53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8" name="Straight Connector 54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9" name="Straight Connector 55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0" name="Freeform 56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61" name="Freeform 57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862" name="Freeform 58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863" name="Elbow Connector 59"/>
          <p:cNvCxnSpPr>
            <a:stCxn id="4846" idx="3"/>
            <a:endCxn id="4861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4864" name="Freeform 60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65" name="Freeform 61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866" name="Freeform 62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867" name="Elbow Connector 63"/>
          <p:cNvCxnSpPr>
            <a:stCxn id="4849" idx="2"/>
            <a:endCxn id="4865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6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3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TextBox 2"/>
          <p:cNvSpPr txBox="1"/>
          <p:nvPr/>
        </p:nvSpPr>
        <p:spPr>
          <a:xfrm>
            <a:off x="174368" y="1071921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870" name="Freeform 3"/>
          <p:cNvSpPr/>
          <p:nvPr/>
        </p:nvSpPr>
        <p:spPr>
          <a:xfrm>
            <a:off x="9143327" y="60954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 hello how are you</a:t>
            </a:r>
            <a:endParaRPr lang="en-US" sz="2177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 hi</a:t>
            </a:r>
            <a:endParaRPr lang="en-US" sz="2177" spc="-1">
              <a:latin typeface="Arial"/>
            </a:endParaRPr>
          </a:p>
        </p:txBody>
      </p:sp>
      <p:sp>
        <p:nvSpPr>
          <p:cNvPr id="4871" name="Freeform 4"/>
          <p:cNvSpPr/>
          <p:nvPr/>
        </p:nvSpPr>
        <p:spPr>
          <a:xfrm>
            <a:off x="9143327" y="1959238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 hi i am fine</a:t>
            </a:r>
            <a:endParaRPr lang="en-US" sz="2177" spc="-1">
              <a:latin typeface="Arial"/>
            </a:endParaRPr>
          </a:p>
        </p:txBody>
      </p:sp>
      <p:sp>
        <p:nvSpPr>
          <p:cNvPr id="4872" name="TextBox 5"/>
          <p:cNvSpPr txBox="1"/>
          <p:nvPr/>
        </p:nvSpPr>
        <p:spPr>
          <a:xfrm>
            <a:off x="9883484" y="217693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2177" spc="-1">
              <a:latin typeface="Arial"/>
            </a:endParaRPr>
          </a:p>
        </p:txBody>
      </p:sp>
      <p:sp>
        <p:nvSpPr>
          <p:cNvPr id="4873" name="TextBox 6"/>
          <p:cNvSpPr txBox="1"/>
          <p:nvPr/>
        </p:nvSpPr>
        <p:spPr>
          <a:xfrm>
            <a:off x="9883919" y="1610929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2177" spc="-1">
              <a:latin typeface="Arial"/>
            </a:endParaRPr>
          </a:p>
        </p:txBody>
      </p:sp>
      <p:sp>
        <p:nvSpPr>
          <p:cNvPr id="4874" name="Freeform 7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875" name="Freeform 8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876" name="Freeform 9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877" name="Freeform 10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878" name="Freeform 11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879" name="Freeform 12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880" name="Freeform 13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881" name="Freeform 14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882" name="Freeform 15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3" name="Freeform 16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4" name="Straight Connector 17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5" name="Straight Connector 18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6" name="Straight Connector 19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7" name="Freeform 20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888" name="Freeform 21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889" name="Freeform 22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0" name="Freeform 23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1" name="Straight Connector 24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2" name="Freeform 25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893" name="Freeform 26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894" name="Freeform 27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5" name="Freeform 28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6" name="Straight Connector 29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7" name="Freeform 30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898" name="Freeform 31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899" name="Freeform 32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900" name="Freeform 33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1" name="Straight Connector 34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2" name="Freeform 35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03" name="Freeform 36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904" name="Freeform 37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905" name="Freeform 38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6" name="Straight Connector 39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7" name="Freeform 40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08" name="Freeform 41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909" name="Freeform 42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0" name="Freeform 43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911" name="Freeform 44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912" name="Freeform 45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3" name="Freeform 46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14" name="Freeform 47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915" name="Freeform 48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916" name="Freeform 49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17" name="Freeform 50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4918" name="Freeform 51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4919" name="Straight Connector 52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0" name="Straight Connector 53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1" name="Straight Connector 54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2" name="Straight Connector 55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3" name="Freeform 56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24" name="Freeform 57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925" name="Freeform 58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926" name="Elbow Connector 59"/>
          <p:cNvCxnSpPr>
            <a:stCxn id="4909" idx="3"/>
            <a:endCxn id="4924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4927" name="Freeform 60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28" name="Freeform 61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4929" name="Freeform 62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4930" name="Elbow Connector 63"/>
          <p:cNvCxnSpPr>
            <a:stCxn id="4912" idx="2"/>
            <a:endCxn id="4928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6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2" name="TextBox 2"/>
          <p:cNvSpPr txBox="1"/>
          <p:nvPr/>
        </p:nvSpPr>
        <p:spPr>
          <a:xfrm>
            <a:off x="174368" y="1158998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933" name="TextBox 3"/>
          <p:cNvSpPr txBox="1"/>
          <p:nvPr/>
        </p:nvSpPr>
        <p:spPr>
          <a:xfrm>
            <a:off x="696832" y="2002777"/>
            <a:ext cx="2059813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Create nodes:</a:t>
            </a:r>
            <a:endParaRPr lang="en-US" sz="2177" spc="-1">
              <a:latin typeface="Arial"/>
            </a:endParaRPr>
          </a:p>
        </p:txBody>
      </p:sp>
      <p:sp>
        <p:nvSpPr>
          <p:cNvPr id="4934" name="TextBox 4"/>
          <p:cNvSpPr txBox="1"/>
          <p:nvPr/>
        </p:nvSpPr>
        <p:spPr>
          <a:xfrm>
            <a:off x="784345" y="2568779"/>
            <a:ext cx="1650550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Sub node :</a:t>
            </a:r>
            <a:endParaRPr lang="en-US" sz="2177" spc="-1">
              <a:latin typeface="Arial"/>
            </a:endParaRPr>
          </a:p>
        </p:txBody>
      </p:sp>
      <p:sp>
        <p:nvSpPr>
          <p:cNvPr id="4935" name="TextBox 5"/>
          <p:cNvSpPr txBox="1"/>
          <p:nvPr/>
        </p:nvSpPr>
        <p:spPr>
          <a:xfrm>
            <a:off x="1306373" y="3221859"/>
            <a:ext cx="5697756" cy="196664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typedef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sub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int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word_count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char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f_name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[FNAME_SIZE];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sub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subnode_t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</p:txBody>
      </p:sp>
      <p:sp>
        <p:nvSpPr>
          <p:cNvPr id="4936" name="TextBox 6"/>
          <p:cNvSpPr txBox="1"/>
          <p:nvPr/>
        </p:nvSpPr>
        <p:spPr>
          <a:xfrm>
            <a:off x="6923292" y="3221859"/>
            <a:ext cx="5038871" cy="227620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typedef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int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file_count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char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word[WORD_SIZE];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subnode_t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</p:txBody>
      </p:sp>
      <p:sp>
        <p:nvSpPr>
          <p:cNvPr id="4937" name="TextBox 7"/>
          <p:cNvSpPr txBox="1"/>
          <p:nvPr/>
        </p:nvSpPr>
        <p:spPr>
          <a:xfrm>
            <a:off x="6706034" y="2568779"/>
            <a:ext cx="1757655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Main node :</a:t>
            </a:r>
            <a:endParaRPr lang="en-US" sz="2177" spc="-1">
              <a:latin typeface="Arial"/>
            </a:endParaRPr>
          </a:p>
        </p:txBody>
      </p:sp>
      <p:sp>
        <p:nvSpPr>
          <p:cNvPr id="9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5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9" name="TextBox 2"/>
          <p:cNvSpPr txBox="1"/>
          <p:nvPr/>
        </p:nvSpPr>
        <p:spPr>
          <a:xfrm>
            <a:off x="609755" y="1741546"/>
            <a:ext cx="9868684" cy="377864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 dirty="0">
                <a:solidFill>
                  <a:srgbClr val="000000"/>
                </a:solidFill>
                <a:latin typeface="Arial"/>
                <a:ea typeface="DejaVu Sans"/>
              </a:rPr>
              <a:t>Rules: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1  If Words are same and Filenames are also same  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	-&gt; </a:t>
            </a:r>
            <a:r>
              <a:rPr lang="en-IN" sz="2177" spc="-1" dirty="0">
                <a:solidFill>
                  <a:srgbClr val="ED1C24"/>
                </a:solidFill>
                <a:latin typeface="Arial"/>
                <a:ea typeface="DejaVu Sans"/>
              </a:rPr>
              <a:t>In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crement word count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2. If words are same  and Filenames are different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	-&gt; </a:t>
            </a:r>
            <a:r>
              <a:rPr lang="en-IN" sz="2177" spc="-1" dirty="0">
                <a:solidFill>
                  <a:srgbClr val="ED1C24"/>
                </a:solidFill>
                <a:latin typeface="Arial"/>
                <a:ea typeface="DejaVu Sans"/>
              </a:rPr>
              <a:t>In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crement 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file count 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and  allocate memory for table link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3. If word are different  and Filenames are different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	-&gt; 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Allocate the entire block(main and sub)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4.If words are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different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and filenames are same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IN" sz="2177" spc="-1" dirty="0">
                <a:solidFill>
                  <a:srgbClr val="111111"/>
                </a:solidFill>
                <a:latin typeface="Arial"/>
                <a:ea typeface="DejaVu Sans"/>
              </a:rPr>
              <a:t>-&gt;</a:t>
            </a:r>
            <a:r>
              <a:rPr lang="en-IN" sz="2177" spc="-1" dirty="0">
                <a:solidFill>
                  <a:srgbClr val="CE181E"/>
                </a:solidFill>
                <a:latin typeface="Arial"/>
                <a:ea typeface="DejaVu Sans"/>
              </a:rPr>
              <a:t> Allocate the entire block(main and sub)</a:t>
            </a:r>
            <a:endParaRPr lang="en-US" sz="2177" spc="-1" dirty="0">
              <a:latin typeface="Arial"/>
            </a:endParaRPr>
          </a:p>
        </p:txBody>
      </p:sp>
      <p:sp>
        <p:nvSpPr>
          <p:cNvPr id="4940" name="TextBox 3"/>
          <p:cNvSpPr txBox="1"/>
          <p:nvPr/>
        </p:nvSpPr>
        <p:spPr>
          <a:xfrm>
            <a:off x="174368" y="1158998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TextBox 2"/>
          <p:cNvSpPr txBox="1"/>
          <p:nvPr/>
        </p:nvSpPr>
        <p:spPr>
          <a:xfrm>
            <a:off x="174368" y="1158998"/>
            <a:ext cx="2786473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Create Database:</a:t>
            </a:r>
            <a:endParaRPr lang="en-US" sz="2419" spc="-1">
              <a:latin typeface="Arial"/>
            </a:endParaRPr>
          </a:p>
        </p:txBody>
      </p:sp>
      <p:sp>
        <p:nvSpPr>
          <p:cNvPr id="4943" name="TextBox 3"/>
          <p:cNvSpPr txBox="1"/>
          <p:nvPr/>
        </p:nvSpPr>
        <p:spPr>
          <a:xfrm>
            <a:off x="696832" y="2002777"/>
            <a:ext cx="2059813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Create nodes:</a:t>
            </a:r>
            <a:endParaRPr lang="en-US" sz="2177" spc="-1">
              <a:latin typeface="Arial"/>
            </a:endParaRPr>
          </a:p>
        </p:txBody>
      </p:sp>
      <p:sp>
        <p:nvSpPr>
          <p:cNvPr id="4944" name="TextBox 4"/>
          <p:cNvSpPr txBox="1"/>
          <p:nvPr/>
        </p:nvSpPr>
        <p:spPr>
          <a:xfrm>
            <a:off x="784345" y="2568779"/>
            <a:ext cx="1650550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Sub node :</a:t>
            </a:r>
            <a:endParaRPr lang="en-US" sz="2177" spc="-1">
              <a:latin typeface="Arial"/>
            </a:endParaRPr>
          </a:p>
        </p:txBody>
      </p:sp>
      <p:sp>
        <p:nvSpPr>
          <p:cNvPr id="4945" name="TextBox 5"/>
          <p:cNvSpPr txBox="1"/>
          <p:nvPr/>
        </p:nvSpPr>
        <p:spPr>
          <a:xfrm>
            <a:off x="1306373" y="3221859"/>
            <a:ext cx="5399661" cy="196664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typedef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sub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int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word_count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char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f_name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[FNAME_SIZE];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sub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subnode_t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</p:txBody>
      </p:sp>
      <p:sp>
        <p:nvSpPr>
          <p:cNvPr id="4946" name="TextBox 6"/>
          <p:cNvSpPr txBox="1"/>
          <p:nvPr/>
        </p:nvSpPr>
        <p:spPr>
          <a:xfrm>
            <a:off x="6923292" y="3221859"/>
            <a:ext cx="5342989" cy="227620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typedef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int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file_count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char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word[WORD_SIZE];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sub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mainnode_t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</p:txBody>
      </p:sp>
      <p:sp>
        <p:nvSpPr>
          <p:cNvPr id="4947" name="TextBox 7"/>
          <p:cNvSpPr txBox="1"/>
          <p:nvPr/>
        </p:nvSpPr>
        <p:spPr>
          <a:xfrm>
            <a:off x="6706034" y="2568779"/>
            <a:ext cx="1757655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Main node :</a:t>
            </a:r>
            <a:endParaRPr lang="en-US" sz="2177" spc="-1">
              <a:latin typeface="Arial"/>
            </a:endParaRPr>
          </a:p>
        </p:txBody>
      </p:sp>
      <p:sp>
        <p:nvSpPr>
          <p:cNvPr id="4948" name="TextBox 8"/>
          <p:cNvSpPr txBox="1"/>
          <p:nvPr/>
        </p:nvSpPr>
        <p:spPr>
          <a:xfrm>
            <a:off x="6923292" y="783696"/>
            <a:ext cx="5038871" cy="165708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typedef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file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>
                <a:solidFill>
                  <a:srgbClr val="62A73B"/>
                </a:solidFill>
                <a:latin typeface="Arial"/>
                <a:ea typeface="DejaVu Sans"/>
              </a:rPr>
              <a:t>char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filename[WORD_SIZE];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177" spc="-1" dirty="0" err="1">
                <a:solidFill>
                  <a:srgbClr val="62A73B"/>
                </a:solidFill>
                <a:latin typeface="Arial"/>
                <a:ea typeface="DejaVu Sans"/>
              </a:rPr>
              <a:t>struct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file *link;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filenames_t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177" spc="-1" dirty="0">
              <a:latin typeface="Arial"/>
            </a:endParaRPr>
          </a:p>
        </p:txBody>
      </p:sp>
      <p:sp>
        <p:nvSpPr>
          <p:cNvPr id="4949" name="TextBox 9"/>
          <p:cNvSpPr txBox="1"/>
          <p:nvPr/>
        </p:nvSpPr>
        <p:spPr>
          <a:xfrm>
            <a:off x="6706034" y="261232"/>
            <a:ext cx="2092902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f_name node :</a:t>
            </a:r>
            <a:endParaRPr lang="en-US" sz="2177" spc="-1">
              <a:latin typeface="Arial"/>
            </a:endParaRPr>
          </a:p>
        </p:txBody>
      </p:sp>
      <p:sp>
        <p:nvSpPr>
          <p:cNvPr id="12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5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4951" name="TextBox 2"/>
          <p:cNvSpPr txBox="1"/>
          <p:nvPr/>
        </p:nvSpPr>
        <p:spPr>
          <a:xfrm>
            <a:off x="737831" y="4889679"/>
            <a:ext cx="9325903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Display Database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5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TextBox 1"/>
          <p:cNvSpPr txBox="1"/>
          <p:nvPr/>
        </p:nvSpPr>
        <p:spPr>
          <a:xfrm>
            <a:off x="608013" y="1638794"/>
            <a:ext cx="1656210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What ?</a:t>
            </a:r>
            <a:endParaRPr lang="en-US" sz="2903" spc="-1">
              <a:latin typeface="Arial"/>
            </a:endParaRPr>
          </a:p>
        </p:txBody>
      </p:sp>
      <p:sp>
        <p:nvSpPr>
          <p:cNvPr id="4393" name="PlaceHolder 1"/>
          <p:cNvSpPr>
            <a:spLocks noGrp="1"/>
          </p:cNvSpPr>
          <p:nvPr>
            <p:ph type="title" idx="4294967295"/>
          </p:nvPr>
        </p:nvSpPr>
        <p:spPr>
          <a:xfrm>
            <a:off x="608013" y="76200"/>
            <a:ext cx="8491538" cy="1130300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 dirty="0"/>
              <a:t/>
            </a:r>
            <a:br>
              <a:rPr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3" name="TextBox 2"/>
          <p:cNvSpPr txBox="1"/>
          <p:nvPr/>
        </p:nvSpPr>
        <p:spPr>
          <a:xfrm>
            <a:off x="609755" y="1915700"/>
            <a:ext cx="9404345" cy="191570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Printing Pattern: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1. Search for the index which is not empty.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2. Display the index number and details as follows.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	-&gt; [ind_no] &lt;word&gt; &lt;file_count&gt; &lt;filename&gt; &lt;word_count&gt;</a:t>
            </a:r>
            <a:endParaRPr lang="en-US" sz="2177" spc="-1">
              <a:latin typeface="Arial"/>
            </a:endParaRPr>
          </a:p>
        </p:txBody>
      </p:sp>
      <p:sp>
        <p:nvSpPr>
          <p:cNvPr id="4954" name="TextBox 3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Display Database:</a:t>
            </a:r>
            <a:endParaRPr lang="en-US" sz="2419" spc="-1"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/>
              <a:t/>
            </a:r>
            <a:br>
              <a:rPr lang="en-US"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5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" name="TextBox 2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Display Database:</a:t>
            </a:r>
            <a:endParaRPr lang="en-US" sz="2419" spc="-1">
              <a:latin typeface="Arial"/>
            </a:endParaRPr>
          </a:p>
        </p:txBody>
      </p:sp>
      <p:sp>
        <p:nvSpPr>
          <p:cNvPr id="4957" name="TextBox 3"/>
          <p:cNvSpPr txBox="1"/>
          <p:nvPr/>
        </p:nvSpPr>
        <p:spPr>
          <a:xfrm>
            <a:off x="870986" y="2176932"/>
            <a:ext cx="9579806" cy="134752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[0]  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[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]	1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file(s) : file : File1.txt : 1 time(s)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[7]  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[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]	2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file(s) : file : File1.txt : 2 time(s) : File2.txt : 1 time(s)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     	[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hello]	2 file(s) : file : File1.txt : 1 time(s) : File2.txt : 1 time(s)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      	[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how]	1 file(s) : file : File1.txt : 1 time(s)</a:t>
            </a:r>
            <a:endParaRPr lang="en-US" sz="2177" spc="-1" dirty="0"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3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4959" name="TextBox 2"/>
          <p:cNvSpPr txBox="1"/>
          <p:nvPr/>
        </p:nvSpPr>
        <p:spPr>
          <a:xfrm>
            <a:off x="783910" y="4871248"/>
            <a:ext cx="7934335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Search Database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3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1" name="TextBox 2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Search Database:</a:t>
            </a:r>
            <a:endParaRPr lang="en-US" sz="2419" spc="-1">
              <a:latin typeface="Arial"/>
            </a:endParaRPr>
          </a:p>
        </p:txBody>
      </p:sp>
      <p:sp>
        <p:nvSpPr>
          <p:cNvPr id="4962" name="TextBox 3"/>
          <p:cNvSpPr txBox="1"/>
          <p:nvPr/>
        </p:nvSpPr>
        <p:spPr>
          <a:xfrm>
            <a:off x="870986" y="2176932"/>
            <a:ext cx="8353758" cy="134752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Read the word to be searched in Database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Example the word is </a:t>
            </a:r>
            <a:r>
              <a:rPr lang="en-IN" sz="2177" spc="-1">
                <a:solidFill>
                  <a:srgbClr val="CE181E"/>
                </a:solidFill>
                <a:latin typeface="Arial"/>
                <a:ea typeface="DejaVu Sans"/>
              </a:rPr>
              <a:t>hi</a:t>
            </a:r>
            <a:endParaRPr lang="en-US" sz="2177" spc="-1"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2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4" name="TextBox 2"/>
          <p:cNvSpPr txBox="1"/>
          <p:nvPr/>
        </p:nvSpPr>
        <p:spPr>
          <a:xfrm>
            <a:off x="174368" y="1071921"/>
            <a:ext cx="3134782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Search Database:</a:t>
            </a:r>
            <a:endParaRPr lang="en-US" sz="2419" spc="-1">
              <a:latin typeface="Arial"/>
            </a:endParaRPr>
          </a:p>
        </p:txBody>
      </p:sp>
      <p:sp>
        <p:nvSpPr>
          <p:cNvPr id="4965" name="Freeform 3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4966" name="Freeform 4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4967" name="Freeform 5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4968" name="Freeform 6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4969" name="Freeform 7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4970" name="Freeform 8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4971" name="Freeform 9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4972" name="Freeform 10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4973" name="Freeform 11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4" name="Freeform 12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5" name="Straight Connector 13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6" name="Straight Connector 14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7" name="Straight Connector 15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8" name="Freeform 16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979" name="Freeform 17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4980" name="Freeform 18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1" name="Freeform 19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2" name="Straight Connector 20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3" name="Freeform 21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4984" name="Freeform 22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4985" name="Freeform 23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6" name="Freeform 24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7" name="Straight Connector 25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8" name="Freeform 26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89" name="Freeform 27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4990" name="Freeform 28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991" name="Freeform 29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2" name="Straight Connector 30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3" name="Freeform 31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94" name="Freeform 32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4995" name="Freeform 33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4996" name="Freeform 34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7" name="Straight Connector 35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8" name="Freeform 36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4999" name="Freeform 37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00" name="Freeform 38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1" name="Freeform 39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002" name="Freeform 40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03" name="Freeform 41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4" name="Freeform 42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05" name="Freeform 43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06" name="Freeform 44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007" name="Freeform 45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08" name="Freeform 46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09" name="Freeform 47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010" name="Straight Connector 48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1" name="Straight Connector 49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2" name="Straight Connector 50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3" name="Straight Connector 51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4" name="Freeform 52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15" name="Freeform 53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016" name="Freeform 54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017" name="Elbow Connector 55"/>
          <p:cNvCxnSpPr>
            <a:stCxn id="5000" idx="3"/>
            <a:endCxn id="5015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018" name="Freeform 56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19" name="Freeform 57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020" name="Freeform 58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021" name="Elbow Connector 59"/>
          <p:cNvCxnSpPr>
            <a:stCxn id="5003" idx="2"/>
            <a:endCxn id="5019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022" name="TextBox 60"/>
          <p:cNvSpPr txBox="1"/>
          <p:nvPr/>
        </p:nvSpPr>
        <p:spPr>
          <a:xfrm>
            <a:off x="5921468" y="522464"/>
            <a:ext cx="2631982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5023" name="Straight Connector 61"/>
          <p:cNvSpPr/>
          <p:nvPr/>
        </p:nvSpPr>
        <p:spPr>
          <a:xfrm flipV="1">
            <a:off x="3134996" y="4615095"/>
            <a:ext cx="435" cy="609541"/>
          </a:xfrm>
          <a:custGeom>
            <a:avLst/>
            <a:gdLst/>
            <a:ahLst/>
            <a:cxnLst/>
            <a:rect l="l" t="t" r="r" b="b"/>
            <a:pathLst>
              <a:path w="21600" h="15130800">
                <a:moveTo>
                  <a:pt x="0" y="0"/>
                </a:moveTo>
                <a:lnTo>
                  <a:pt x="21600" y="1513080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4" name="TextBox 62"/>
          <p:cNvSpPr txBox="1"/>
          <p:nvPr/>
        </p:nvSpPr>
        <p:spPr>
          <a:xfrm>
            <a:off x="4445509" y="2058071"/>
            <a:ext cx="7479792" cy="107671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Word 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lang="en-US" sz="2177" spc="-1" dirty="0">
                <a:solidFill>
                  <a:srgbClr val="FF0000"/>
                </a:solidFill>
                <a:latin typeface="Arial"/>
                <a:ea typeface="DejaVu Sans"/>
              </a:rPr>
              <a:t>hi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’ is found at the database and it present in 2 files</a:t>
            </a:r>
          </a:p>
          <a:p>
            <a:pPr>
              <a:lnSpc>
                <a:spcPct val="100000"/>
              </a:lnSpc>
              <a:buNone/>
            </a:pPr>
            <a:r>
              <a:rPr lang="en-US" sz="2177" spc="-1" dirty="0" smtClean="0">
                <a:solidFill>
                  <a:srgbClr val="000000"/>
                </a:solidFill>
                <a:latin typeface="Arial"/>
                <a:ea typeface="DejaVu Sans"/>
              </a:rPr>
              <a:t>In file 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File1.txt </a:t>
            </a:r>
            <a:r>
              <a:rPr lang="en-US" sz="2177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2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 time(s)</a:t>
            </a:r>
          </a:p>
          <a:p>
            <a:pPr>
              <a:lnSpc>
                <a:spcPct val="100000"/>
              </a:lnSpc>
              <a:buNone/>
            </a:pP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In file File2.txt </a:t>
            </a:r>
            <a:r>
              <a:rPr lang="en-US" sz="2177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 time(s)</a:t>
            </a:r>
            <a:endParaRPr lang="en-US" sz="2177" spc="-1" dirty="0">
              <a:latin typeface="Arial"/>
            </a:endParaRPr>
          </a:p>
        </p:txBody>
      </p:sp>
      <p:sp>
        <p:nvSpPr>
          <p:cNvPr id="66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0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Freeform 2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5029" name="Freeform 3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5030" name="Freeform 4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5031" name="Freeform 5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5032" name="Freeform 6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5033" name="Freeform 7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5034" name="Freeform 8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5035" name="Freeform 9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5036" name="Freeform 10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7" name="Freeform 11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8" name="Straight Connector 12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9" name="Straight Connector 13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0" name="Straight Connector 14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1" name="Freeform 15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042" name="Freeform 16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5043" name="Freeform 17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4" name="Freeform 18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5" name="Straight Connector 19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6" name="Freeform 20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047" name="Freeform 21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5048" name="Freeform 22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9" name="Freeform 23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0" name="Straight Connector 24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1" name="Freeform 25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52" name="Freeform 26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5053" name="Freeform 27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054" name="Freeform 28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5" name="Straight Connector 29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6" name="Freeform 30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57" name="Freeform 31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5058" name="Freeform 32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059" name="Freeform 33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0" name="Straight Connector 34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1" name="Freeform 35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62" name="Freeform 36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63" name="Freeform 37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4" name="Freeform 38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065" name="Freeform 39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66" name="Freeform 40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7" name="Freeform 41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68" name="Freeform 42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69" name="Freeform 43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070" name="Freeform 44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71" name="Freeform 45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072" name="Freeform 46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073" name="Straight Connector 47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4" name="Straight Connector 48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5" name="Straight Connector 49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6" name="Straight Connector 50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7" name="Freeform 51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78" name="Freeform 52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079" name="Freeform 53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080" name="Elbow Connector 54"/>
          <p:cNvCxnSpPr>
            <a:stCxn id="5063" idx="3"/>
            <a:endCxn id="5078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081" name="Freeform 55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082" name="Freeform 56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083" name="Freeform 57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084" name="Elbow Connector 58"/>
          <p:cNvCxnSpPr>
            <a:stCxn id="5066" idx="2"/>
            <a:endCxn id="5082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085" name="TextBox 59"/>
          <p:cNvSpPr txBox="1"/>
          <p:nvPr/>
        </p:nvSpPr>
        <p:spPr>
          <a:xfrm>
            <a:off x="5921468" y="522464"/>
            <a:ext cx="2912300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5086" name="Freeform 60"/>
          <p:cNvSpPr/>
          <p:nvPr/>
        </p:nvSpPr>
        <p:spPr>
          <a:xfrm>
            <a:off x="3134996" y="4615095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0" name="TextBox 64"/>
          <p:cNvSpPr txBox="1"/>
          <p:nvPr/>
        </p:nvSpPr>
        <p:spPr>
          <a:xfrm>
            <a:off x="9317482" y="696618"/>
            <a:ext cx="2852216" cy="72840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Word to be searched: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CE181E"/>
                </a:solidFill>
                <a:latin typeface="Arial"/>
                <a:ea typeface="DejaVu Sans"/>
              </a:rPr>
              <a:t>hello</a:t>
            </a:r>
            <a:endParaRPr lang="en-US" sz="2177" spc="-1">
              <a:latin typeface="Arial"/>
            </a:endParaRPr>
          </a:p>
        </p:txBody>
      </p:sp>
      <p:sp>
        <p:nvSpPr>
          <p:cNvPr id="5091" name="Freeform 65"/>
          <p:cNvSpPr/>
          <p:nvPr/>
        </p:nvSpPr>
        <p:spPr>
          <a:xfrm>
            <a:off x="5050696" y="4625980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2" name="TextBox 66"/>
          <p:cNvSpPr txBox="1"/>
          <p:nvPr/>
        </p:nvSpPr>
        <p:spPr>
          <a:xfrm>
            <a:off x="174368" y="1071921"/>
            <a:ext cx="3134782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Search Database:</a:t>
            </a:r>
            <a:endParaRPr lang="en-US" sz="2419" spc="-1">
              <a:latin typeface="Arial"/>
            </a:endParaRPr>
          </a:p>
        </p:txBody>
      </p:sp>
      <p:sp>
        <p:nvSpPr>
          <p:cNvPr id="68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  <p:sp>
        <p:nvSpPr>
          <p:cNvPr id="69" name="TextBox 62"/>
          <p:cNvSpPr txBox="1"/>
          <p:nvPr/>
        </p:nvSpPr>
        <p:spPr>
          <a:xfrm>
            <a:off x="4445509" y="2058071"/>
            <a:ext cx="7622666" cy="107671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Word 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lang="en-US" sz="2177" spc="-1" dirty="0" smtClean="0">
                <a:solidFill>
                  <a:srgbClr val="FF0000"/>
                </a:solidFill>
                <a:latin typeface="Arial"/>
                <a:ea typeface="DejaVu Sans"/>
              </a:rPr>
              <a:t>hello</a:t>
            </a:r>
            <a:r>
              <a:rPr lang="en-US" sz="2177" spc="-1" dirty="0" smtClean="0">
                <a:solidFill>
                  <a:srgbClr val="000000"/>
                </a:solidFill>
                <a:latin typeface="Arial"/>
                <a:ea typeface="DejaVu Sans"/>
              </a:rPr>
              <a:t>’ 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is found at the database and it present in 2 files</a:t>
            </a:r>
          </a:p>
          <a:p>
            <a:pPr>
              <a:lnSpc>
                <a:spcPct val="100000"/>
              </a:lnSpc>
              <a:buNone/>
            </a:pP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In file File1.txt </a:t>
            </a:r>
            <a:r>
              <a:rPr lang="en-US" sz="2177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2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 time(s)</a:t>
            </a:r>
          </a:p>
          <a:p>
            <a:pPr>
              <a:lnSpc>
                <a:spcPct val="100000"/>
              </a:lnSpc>
              <a:buNone/>
            </a:pP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In file File2.txt </a:t>
            </a:r>
            <a:r>
              <a:rPr lang="en-US" sz="2177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 time(s)</a:t>
            </a:r>
            <a:endParaRPr lang="en-US" sz="2177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7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3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5094" name="TextBox 2"/>
          <p:cNvSpPr txBox="1"/>
          <p:nvPr/>
        </p:nvSpPr>
        <p:spPr>
          <a:xfrm>
            <a:off x="783909" y="4843601"/>
            <a:ext cx="7095709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Update Database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6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6" name="TextBox 2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Update Database:</a:t>
            </a:r>
            <a:endParaRPr lang="en-US" sz="2419" spc="-1">
              <a:latin typeface="Arial"/>
            </a:endParaRPr>
          </a:p>
        </p:txBody>
      </p:sp>
      <p:sp>
        <p:nvSpPr>
          <p:cNvPr id="5097" name="TextBox 3"/>
          <p:cNvSpPr txBox="1"/>
          <p:nvPr/>
        </p:nvSpPr>
        <p:spPr>
          <a:xfrm>
            <a:off x="870986" y="2176932"/>
            <a:ext cx="8353758" cy="134752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Read the file to be added in Database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Let’s say the file name is file3.txt</a:t>
            </a:r>
            <a:endParaRPr lang="en-US" sz="2177" spc="-1">
              <a:latin typeface="Arial"/>
            </a:endParaRPr>
          </a:p>
        </p:txBody>
      </p:sp>
      <p:sp>
        <p:nvSpPr>
          <p:cNvPr id="5098" name="Freeform 4"/>
          <p:cNvSpPr/>
          <p:nvPr/>
        </p:nvSpPr>
        <p:spPr>
          <a:xfrm>
            <a:off x="8882095" y="958721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 are you</a:t>
            </a:r>
            <a:endParaRPr lang="en-US" sz="2177" spc="-1">
              <a:latin typeface="Arial"/>
            </a:endParaRPr>
          </a:p>
        </p:txBody>
      </p:sp>
      <p:sp>
        <p:nvSpPr>
          <p:cNvPr id="5099" name="TextBox 5"/>
          <p:cNvSpPr txBox="1"/>
          <p:nvPr/>
        </p:nvSpPr>
        <p:spPr>
          <a:xfrm>
            <a:off x="9623123" y="610411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2177" spc="-1">
              <a:latin typeface="Arial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1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Freeform 2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5102" name="Freeform 3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5103" name="Freeform 4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5104" name="Freeform 5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5105" name="Freeform 6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5106" name="Freeform 7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5107" name="Freeform 8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5108" name="Freeform 9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5109" name="Freeform 10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0" name="Freeform 11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1" name="Straight Connector 12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2" name="Straight Connector 13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3" name="Straight Connector 14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4" name="Freeform 15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15" name="Freeform 16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5116" name="Freeform 17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7" name="Freeform 18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8" name="Straight Connector 19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9" name="Freeform 20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20" name="Freeform 21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5121" name="Freeform 22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2" name="Freeform 23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3" name="Straight Connector 24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4" name="Freeform 25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25" name="Freeform 26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5126" name="Freeform 27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127" name="Freeform 28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8" name="Straight Connector 29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9" name="Freeform 30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30" name="Freeform 31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5131" name="Freeform 32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132" name="Freeform 33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3" name="Straight Connector 34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4" name="Freeform 35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35" name="Freeform 36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136" name="Freeform 37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7" name="Freeform 38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38" name="Freeform 39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139" name="Freeform 40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0" name="Freeform 41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41" name="Freeform 42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142" name="Freeform 43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143" name="Freeform 44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44" name="Freeform 45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145" name="Freeform 46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146" name="Straight Connector 47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7" name="Straight Connector 48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8" name="Straight Connector 49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9" name="Straight Connector 50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0" name="Freeform 51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51" name="Freeform 52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152" name="Freeform 53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153" name="Elbow Connector 54"/>
          <p:cNvCxnSpPr>
            <a:stCxn id="5136" idx="3"/>
            <a:endCxn id="5151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154" name="Freeform 55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55" name="Freeform 56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156" name="Freeform 57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157" name="Elbow Connector 58"/>
          <p:cNvCxnSpPr>
            <a:stCxn id="5139" idx="2"/>
            <a:endCxn id="5155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158" name="TextBox 59"/>
          <p:cNvSpPr txBox="1"/>
          <p:nvPr/>
        </p:nvSpPr>
        <p:spPr>
          <a:xfrm>
            <a:off x="5921468" y="522464"/>
            <a:ext cx="2651032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‘h’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7</a:t>
            </a:r>
            <a:endParaRPr lang="en-US" sz="2177" spc="-1" dirty="0">
              <a:latin typeface="Arial"/>
            </a:endParaRPr>
          </a:p>
        </p:txBody>
      </p:sp>
      <p:sp>
        <p:nvSpPr>
          <p:cNvPr id="5159" name="Freeform 60"/>
          <p:cNvSpPr/>
          <p:nvPr/>
        </p:nvSpPr>
        <p:spPr>
          <a:xfrm>
            <a:off x="3134996" y="4615095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0" name="Freeform 61"/>
          <p:cNvSpPr/>
          <p:nvPr/>
        </p:nvSpPr>
        <p:spPr>
          <a:xfrm>
            <a:off x="5050696" y="4625980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1" name="Freeform 62"/>
          <p:cNvSpPr/>
          <p:nvPr/>
        </p:nvSpPr>
        <p:spPr>
          <a:xfrm>
            <a:off x="8882095" y="958285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 are you</a:t>
            </a:r>
            <a:endParaRPr lang="en-US" sz="2177" spc="-1">
              <a:latin typeface="Arial"/>
            </a:endParaRPr>
          </a:p>
        </p:txBody>
      </p:sp>
      <p:sp>
        <p:nvSpPr>
          <p:cNvPr id="5162" name="TextBox 63"/>
          <p:cNvSpPr txBox="1"/>
          <p:nvPr/>
        </p:nvSpPr>
        <p:spPr>
          <a:xfrm>
            <a:off x="9623123" y="609976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2177" spc="-1">
              <a:latin typeface="Arial"/>
            </a:endParaRPr>
          </a:p>
        </p:txBody>
      </p:sp>
      <p:sp>
        <p:nvSpPr>
          <p:cNvPr id="5163" name="Freeform 64"/>
          <p:cNvSpPr/>
          <p:nvPr/>
        </p:nvSpPr>
        <p:spPr>
          <a:xfrm>
            <a:off x="7097011" y="4636865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4" name="Freeform 65"/>
          <p:cNvSpPr/>
          <p:nvPr/>
        </p:nvSpPr>
        <p:spPr>
          <a:xfrm>
            <a:off x="7104848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165" name="Freeform 66"/>
          <p:cNvSpPr/>
          <p:nvPr/>
        </p:nvSpPr>
        <p:spPr>
          <a:xfrm>
            <a:off x="7104848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1814" spc="-1">
              <a:latin typeface="Arial"/>
            </a:endParaRPr>
          </a:p>
        </p:txBody>
      </p:sp>
      <p:sp>
        <p:nvSpPr>
          <p:cNvPr id="5166" name="Freeform 67"/>
          <p:cNvSpPr/>
          <p:nvPr/>
        </p:nvSpPr>
        <p:spPr>
          <a:xfrm>
            <a:off x="7104848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167" name="Elbow Connector 68"/>
          <p:cNvCxnSpPr>
            <a:stCxn id="5142" idx="2"/>
            <a:endCxn id="5165" idx="1"/>
          </p:cNvCxnSpPr>
          <p:nvPr/>
        </p:nvCxnSpPr>
        <p:spPr>
          <a:xfrm>
            <a:off x="6495307" y="5834177"/>
            <a:ext cx="609976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168" name="TextBox 69"/>
          <p:cNvSpPr txBox="1"/>
          <p:nvPr/>
        </p:nvSpPr>
        <p:spPr>
          <a:xfrm>
            <a:off x="5834391" y="3787861"/>
            <a:ext cx="371385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5169" name="TextBox 70"/>
          <p:cNvSpPr txBox="1"/>
          <p:nvPr/>
        </p:nvSpPr>
        <p:spPr>
          <a:xfrm>
            <a:off x="174368" y="1071921"/>
            <a:ext cx="3134782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Update Database:</a:t>
            </a:r>
            <a:endParaRPr lang="en-US" sz="2419" spc="-1">
              <a:latin typeface="Arial"/>
            </a:endParaRPr>
          </a:p>
        </p:txBody>
      </p:sp>
      <p:sp>
        <p:nvSpPr>
          <p:cNvPr id="72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9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" name="Freeform 2"/>
          <p:cNvSpPr/>
          <p:nvPr/>
        </p:nvSpPr>
        <p:spPr>
          <a:xfrm>
            <a:off x="435600" y="182862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2177" spc="-1">
              <a:latin typeface="Arial"/>
            </a:endParaRPr>
          </a:p>
        </p:txBody>
      </p:sp>
      <p:sp>
        <p:nvSpPr>
          <p:cNvPr id="5172" name="Freeform 3"/>
          <p:cNvSpPr/>
          <p:nvPr/>
        </p:nvSpPr>
        <p:spPr>
          <a:xfrm>
            <a:off x="435600" y="2176932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2177" spc="-1">
              <a:latin typeface="Arial"/>
            </a:endParaRPr>
          </a:p>
        </p:txBody>
      </p:sp>
      <p:sp>
        <p:nvSpPr>
          <p:cNvPr id="5173" name="Freeform 4"/>
          <p:cNvSpPr/>
          <p:nvPr/>
        </p:nvSpPr>
        <p:spPr>
          <a:xfrm>
            <a:off x="435600" y="252524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5174" name="Freeform 5"/>
          <p:cNvSpPr/>
          <p:nvPr/>
        </p:nvSpPr>
        <p:spPr>
          <a:xfrm>
            <a:off x="435600" y="28735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2177" spc="-1">
              <a:latin typeface="Arial"/>
            </a:endParaRPr>
          </a:p>
        </p:txBody>
      </p:sp>
      <p:sp>
        <p:nvSpPr>
          <p:cNvPr id="5175" name="Freeform 6"/>
          <p:cNvSpPr/>
          <p:nvPr/>
        </p:nvSpPr>
        <p:spPr>
          <a:xfrm>
            <a:off x="435600" y="32218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2177" spc="-1">
              <a:latin typeface="Arial"/>
            </a:endParaRPr>
          </a:p>
        </p:txBody>
      </p:sp>
      <p:sp>
        <p:nvSpPr>
          <p:cNvPr id="5176" name="Freeform 7"/>
          <p:cNvSpPr/>
          <p:nvPr/>
        </p:nvSpPr>
        <p:spPr>
          <a:xfrm>
            <a:off x="435600" y="35701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2177" spc="-1">
              <a:latin typeface="Arial"/>
            </a:endParaRPr>
          </a:p>
        </p:txBody>
      </p:sp>
      <p:sp>
        <p:nvSpPr>
          <p:cNvPr id="5177" name="Freeform 8"/>
          <p:cNvSpPr/>
          <p:nvPr/>
        </p:nvSpPr>
        <p:spPr>
          <a:xfrm>
            <a:off x="435600" y="39184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2177" spc="-1">
              <a:latin typeface="Arial"/>
            </a:endParaRPr>
          </a:p>
        </p:txBody>
      </p:sp>
      <p:sp>
        <p:nvSpPr>
          <p:cNvPr id="5178" name="Freeform 9"/>
          <p:cNvSpPr/>
          <p:nvPr/>
        </p:nvSpPr>
        <p:spPr>
          <a:xfrm>
            <a:off x="435600" y="583417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lang="en-US" sz="2177" spc="-1">
              <a:latin typeface="Arial"/>
            </a:endParaRPr>
          </a:p>
        </p:txBody>
      </p:sp>
      <p:sp>
        <p:nvSpPr>
          <p:cNvPr id="5179" name="Freeform 10"/>
          <p:cNvSpPr/>
          <p:nvPr/>
        </p:nvSpPr>
        <p:spPr>
          <a:xfrm>
            <a:off x="435600" y="52246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0" name="Freeform 11"/>
          <p:cNvSpPr/>
          <p:nvPr/>
        </p:nvSpPr>
        <p:spPr>
          <a:xfrm>
            <a:off x="435600" y="465863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1" name="Straight Connector 12"/>
          <p:cNvSpPr/>
          <p:nvPr/>
        </p:nvSpPr>
        <p:spPr>
          <a:xfrm>
            <a:off x="783910" y="4266786"/>
            <a:ext cx="435" cy="391848"/>
          </a:xfrm>
          <a:custGeom>
            <a:avLst/>
            <a:gdLst/>
            <a:ahLst/>
            <a:cxnLst/>
            <a:rect l="l" t="t" r="r" b="b"/>
            <a:pathLst>
              <a:path w="21600" h="9730800">
                <a:moveTo>
                  <a:pt x="0" y="0"/>
                </a:moveTo>
                <a:lnTo>
                  <a:pt x="21600" y="973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2" name="Straight Connector 13"/>
          <p:cNvSpPr/>
          <p:nvPr/>
        </p:nvSpPr>
        <p:spPr>
          <a:xfrm>
            <a:off x="783910" y="5006943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3" name="Straight Connector 14"/>
          <p:cNvSpPr/>
          <p:nvPr/>
        </p:nvSpPr>
        <p:spPr>
          <a:xfrm>
            <a:off x="783910" y="5616484"/>
            <a:ext cx="435" cy="217693"/>
          </a:xfrm>
          <a:custGeom>
            <a:avLst/>
            <a:gdLst/>
            <a:ahLst/>
            <a:cxnLst/>
            <a:rect l="l" t="t" r="r" b="b"/>
            <a:pathLst>
              <a:path w="21600" h="5410800">
                <a:moveTo>
                  <a:pt x="0" y="0"/>
                </a:moveTo>
                <a:lnTo>
                  <a:pt x="21600" y="54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4" name="Freeform 15"/>
          <p:cNvSpPr/>
          <p:nvPr/>
        </p:nvSpPr>
        <p:spPr>
          <a:xfrm>
            <a:off x="19159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85" name="Freeform 16"/>
          <p:cNvSpPr/>
          <p:nvPr/>
        </p:nvSpPr>
        <p:spPr>
          <a:xfrm>
            <a:off x="25254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1935" spc="-1">
              <a:latin typeface="Arial"/>
            </a:endParaRPr>
          </a:p>
        </p:txBody>
      </p:sp>
      <p:sp>
        <p:nvSpPr>
          <p:cNvPr id="5186" name="Freeform 17"/>
          <p:cNvSpPr/>
          <p:nvPr/>
        </p:nvSpPr>
        <p:spPr>
          <a:xfrm>
            <a:off x="25254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7" name="Freeform 18"/>
          <p:cNvSpPr/>
          <p:nvPr/>
        </p:nvSpPr>
        <p:spPr>
          <a:xfrm>
            <a:off x="19159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8" name="Straight Connector 19"/>
          <p:cNvSpPr/>
          <p:nvPr/>
        </p:nvSpPr>
        <p:spPr>
          <a:xfrm>
            <a:off x="1132219" y="4092632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9" name="Freeform 20"/>
          <p:cNvSpPr/>
          <p:nvPr/>
        </p:nvSpPr>
        <p:spPr>
          <a:xfrm>
            <a:off x="3788075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90" name="Freeform 21"/>
          <p:cNvSpPr/>
          <p:nvPr/>
        </p:nvSpPr>
        <p:spPr>
          <a:xfrm>
            <a:off x="4397616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1935" spc="-1">
              <a:latin typeface="Arial"/>
            </a:endParaRPr>
          </a:p>
        </p:txBody>
      </p:sp>
      <p:sp>
        <p:nvSpPr>
          <p:cNvPr id="5191" name="Freeform 22"/>
          <p:cNvSpPr/>
          <p:nvPr/>
        </p:nvSpPr>
        <p:spPr>
          <a:xfrm>
            <a:off x="4397616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2" name="Freeform 23"/>
          <p:cNvSpPr/>
          <p:nvPr/>
        </p:nvSpPr>
        <p:spPr>
          <a:xfrm>
            <a:off x="3788075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3" name="Straight Connector 24"/>
          <p:cNvSpPr/>
          <p:nvPr/>
        </p:nvSpPr>
        <p:spPr>
          <a:xfrm>
            <a:off x="3134995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4" name="Freeform 25"/>
          <p:cNvSpPr/>
          <p:nvPr/>
        </p:nvSpPr>
        <p:spPr>
          <a:xfrm>
            <a:off x="5747314" y="378786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195" name="Freeform 26"/>
          <p:cNvSpPr/>
          <p:nvPr/>
        </p:nvSpPr>
        <p:spPr>
          <a:xfrm>
            <a:off x="6356855" y="378786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1935" spc="-1">
              <a:latin typeface="Arial"/>
            </a:endParaRPr>
          </a:p>
        </p:txBody>
      </p:sp>
      <p:sp>
        <p:nvSpPr>
          <p:cNvPr id="5196" name="Freeform 27"/>
          <p:cNvSpPr/>
          <p:nvPr/>
        </p:nvSpPr>
        <p:spPr>
          <a:xfrm>
            <a:off x="6356855" y="413617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197" name="Freeform 28"/>
          <p:cNvSpPr/>
          <p:nvPr/>
        </p:nvSpPr>
        <p:spPr>
          <a:xfrm>
            <a:off x="5747314" y="413617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8" name="Straight Connector 29"/>
          <p:cNvSpPr/>
          <p:nvPr/>
        </p:nvSpPr>
        <p:spPr>
          <a:xfrm>
            <a:off x="5094234" y="4266786"/>
            <a:ext cx="653080" cy="435"/>
          </a:xfrm>
          <a:custGeom>
            <a:avLst/>
            <a:gdLst/>
            <a:ahLst/>
            <a:cxnLst/>
            <a:rect l="l" t="t" r="r" b="b"/>
            <a:pathLst>
              <a:path w="16210800" h="21600">
                <a:moveTo>
                  <a:pt x="0" y="0"/>
                </a:moveTo>
                <a:lnTo>
                  <a:pt x="1621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9" name="Freeform 30"/>
          <p:cNvSpPr/>
          <p:nvPr/>
        </p:nvSpPr>
        <p:spPr>
          <a:xfrm>
            <a:off x="1915914" y="1567391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00" name="Freeform 31"/>
          <p:cNvSpPr/>
          <p:nvPr/>
        </p:nvSpPr>
        <p:spPr>
          <a:xfrm>
            <a:off x="2525455" y="1567391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1935" spc="-1">
              <a:latin typeface="Arial"/>
            </a:endParaRPr>
          </a:p>
        </p:txBody>
      </p:sp>
      <p:sp>
        <p:nvSpPr>
          <p:cNvPr id="5201" name="Freeform 32"/>
          <p:cNvSpPr/>
          <p:nvPr/>
        </p:nvSpPr>
        <p:spPr>
          <a:xfrm>
            <a:off x="2525455" y="191570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935" spc="-1">
              <a:latin typeface="Arial"/>
            </a:endParaRPr>
          </a:p>
        </p:txBody>
      </p:sp>
      <p:sp>
        <p:nvSpPr>
          <p:cNvPr id="5202" name="Freeform 33"/>
          <p:cNvSpPr/>
          <p:nvPr/>
        </p:nvSpPr>
        <p:spPr>
          <a:xfrm>
            <a:off x="1915914" y="1915700"/>
            <a:ext cx="609541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3" name="Straight Connector 34"/>
          <p:cNvSpPr/>
          <p:nvPr/>
        </p:nvSpPr>
        <p:spPr>
          <a:xfrm>
            <a:off x="1132219" y="2002777"/>
            <a:ext cx="783695" cy="435"/>
          </a:xfrm>
          <a:custGeom>
            <a:avLst/>
            <a:gdLst/>
            <a:ahLst/>
            <a:cxnLst/>
            <a:rect l="l" t="t" r="r" b="b"/>
            <a:pathLst>
              <a:path w="19450800" h="21600">
                <a:moveTo>
                  <a:pt x="0" y="0"/>
                </a:moveTo>
                <a:lnTo>
                  <a:pt x="19450800" y="216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4" name="Freeform 35"/>
          <p:cNvSpPr/>
          <p:nvPr/>
        </p:nvSpPr>
        <p:spPr>
          <a:xfrm>
            <a:off x="4005768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05" name="Freeform 36"/>
          <p:cNvSpPr/>
          <p:nvPr/>
        </p:nvSpPr>
        <p:spPr>
          <a:xfrm>
            <a:off x="4005768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206" name="Freeform 37"/>
          <p:cNvSpPr/>
          <p:nvPr/>
        </p:nvSpPr>
        <p:spPr>
          <a:xfrm>
            <a:off x="4005768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7" name="Freeform 38"/>
          <p:cNvSpPr/>
          <p:nvPr/>
        </p:nvSpPr>
        <p:spPr>
          <a:xfrm>
            <a:off x="2093987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935" spc="-1">
              <a:latin typeface="Arial"/>
            </a:endParaRPr>
          </a:p>
        </p:txBody>
      </p:sp>
      <p:sp>
        <p:nvSpPr>
          <p:cNvPr id="5208" name="Freeform 39"/>
          <p:cNvSpPr/>
          <p:nvPr/>
        </p:nvSpPr>
        <p:spPr>
          <a:xfrm>
            <a:off x="2093987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209" name="Freeform 40"/>
          <p:cNvSpPr/>
          <p:nvPr/>
        </p:nvSpPr>
        <p:spPr>
          <a:xfrm>
            <a:off x="2093987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0" name="Freeform 41"/>
          <p:cNvSpPr/>
          <p:nvPr/>
        </p:nvSpPr>
        <p:spPr>
          <a:xfrm>
            <a:off x="6103460" y="4789250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11" name="Freeform 42"/>
          <p:cNvSpPr/>
          <p:nvPr/>
        </p:nvSpPr>
        <p:spPr>
          <a:xfrm>
            <a:off x="6103460" y="513755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212" name="Freeform 43"/>
          <p:cNvSpPr/>
          <p:nvPr/>
        </p:nvSpPr>
        <p:spPr>
          <a:xfrm>
            <a:off x="6103460" y="548586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213" name="Freeform 44"/>
          <p:cNvSpPr/>
          <p:nvPr/>
        </p:nvSpPr>
        <p:spPr>
          <a:xfrm>
            <a:off x="2184983" y="261231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14" name="Freeform 45"/>
          <p:cNvSpPr/>
          <p:nvPr/>
        </p:nvSpPr>
        <p:spPr>
          <a:xfrm>
            <a:off x="2184983" y="2960627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File1.txt</a:t>
            </a:r>
            <a:endParaRPr lang="en-US" sz="1814" spc="-1">
              <a:latin typeface="Arial"/>
            </a:endParaRPr>
          </a:p>
        </p:txBody>
      </p:sp>
      <p:sp>
        <p:nvSpPr>
          <p:cNvPr id="5215" name="Freeform 46"/>
          <p:cNvSpPr/>
          <p:nvPr/>
        </p:nvSpPr>
        <p:spPr>
          <a:xfrm>
            <a:off x="2184983" y="3308936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216" name="Straight Connector 47"/>
          <p:cNvSpPr/>
          <p:nvPr/>
        </p:nvSpPr>
        <p:spPr>
          <a:xfrm>
            <a:off x="23513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7" name="Straight Connector 48"/>
          <p:cNvSpPr/>
          <p:nvPr/>
        </p:nvSpPr>
        <p:spPr>
          <a:xfrm>
            <a:off x="4267000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8" name="Straight Connector 49"/>
          <p:cNvSpPr/>
          <p:nvPr/>
        </p:nvSpPr>
        <p:spPr>
          <a:xfrm>
            <a:off x="6269777" y="4353864"/>
            <a:ext cx="435" cy="435386"/>
          </a:xfrm>
          <a:custGeom>
            <a:avLst/>
            <a:gdLst/>
            <a:ahLst/>
            <a:cxnLst/>
            <a:rect l="l" t="t" r="r" b="b"/>
            <a:pathLst>
              <a:path w="21600" h="10810800">
                <a:moveTo>
                  <a:pt x="0" y="0"/>
                </a:moveTo>
                <a:lnTo>
                  <a:pt x="21600" y="1081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9" name="Straight Connector 50"/>
          <p:cNvSpPr/>
          <p:nvPr/>
        </p:nvSpPr>
        <p:spPr>
          <a:xfrm>
            <a:off x="2307762" y="2264009"/>
            <a:ext cx="435" cy="348309"/>
          </a:xfrm>
          <a:custGeom>
            <a:avLst/>
            <a:gdLst/>
            <a:ahLst/>
            <a:cxnLst/>
            <a:rect l="l" t="t" r="r" b="b"/>
            <a:pathLst>
              <a:path w="21600" h="8650800">
                <a:moveTo>
                  <a:pt x="0" y="0"/>
                </a:moveTo>
                <a:lnTo>
                  <a:pt x="21600" y="865080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0" name="Freeform 51"/>
          <p:cNvSpPr/>
          <p:nvPr/>
        </p:nvSpPr>
        <p:spPr>
          <a:xfrm>
            <a:off x="5141691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21" name="Freeform 52"/>
          <p:cNvSpPr/>
          <p:nvPr/>
        </p:nvSpPr>
        <p:spPr>
          <a:xfrm>
            <a:off x="5141691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222" name="Freeform 53"/>
          <p:cNvSpPr/>
          <p:nvPr/>
        </p:nvSpPr>
        <p:spPr>
          <a:xfrm>
            <a:off x="5141691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223" name="Elbow Connector 54"/>
          <p:cNvCxnSpPr>
            <a:stCxn id="5206" idx="3"/>
            <a:endCxn id="5221" idx="1"/>
          </p:cNvCxnSpPr>
          <p:nvPr/>
        </p:nvCxnSpPr>
        <p:spPr>
          <a:xfrm>
            <a:off x="4397180" y="5834177"/>
            <a:ext cx="744511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224" name="Freeform 55"/>
          <p:cNvSpPr/>
          <p:nvPr/>
        </p:nvSpPr>
        <p:spPr>
          <a:xfrm>
            <a:off x="3012217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25" name="Freeform 56"/>
          <p:cNvSpPr/>
          <p:nvPr/>
        </p:nvSpPr>
        <p:spPr>
          <a:xfrm>
            <a:off x="3012217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File2.txt</a:t>
            </a:r>
            <a:endParaRPr lang="en-US" sz="1814" spc="-1">
              <a:latin typeface="Arial"/>
            </a:endParaRPr>
          </a:p>
        </p:txBody>
      </p:sp>
      <p:sp>
        <p:nvSpPr>
          <p:cNvPr id="5226" name="Freeform 57"/>
          <p:cNvSpPr/>
          <p:nvPr/>
        </p:nvSpPr>
        <p:spPr>
          <a:xfrm>
            <a:off x="3012217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227" name="Elbow Connector 58"/>
          <p:cNvCxnSpPr>
            <a:stCxn id="5209" idx="2"/>
            <a:endCxn id="5225" idx="1"/>
          </p:cNvCxnSpPr>
          <p:nvPr/>
        </p:nvCxnSpPr>
        <p:spPr>
          <a:xfrm>
            <a:off x="2486270" y="5834177"/>
            <a:ext cx="526382" cy="261232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228" name="TextBox 59"/>
          <p:cNvSpPr txBox="1"/>
          <p:nvPr/>
        </p:nvSpPr>
        <p:spPr>
          <a:xfrm>
            <a:off x="5921468" y="522464"/>
            <a:ext cx="2603407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Index = data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‘a’ % 97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	   = 0</a:t>
            </a:r>
            <a:endParaRPr lang="en-US" sz="2177" spc="-1" dirty="0">
              <a:latin typeface="Arial"/>
            </a:endParaRPr>
          </a:p>
        </p:txBody>
      </p:sp>
      <p:sp>
        <p:nvSpPr>
          <p:cNvPr id="5229" name="Freeform 60"/>
          <p:cNvSpPr/>
          <p:nvPr/>
        </p:nvSpPr>
        <p:spPr>
          <a:xfrm>
            <a:off x="3222073" y="2351086"/>
            <a:ext cx="435" cy="609105"/>
          </a:xfrm>
          <a:custGeom>
            <a:avLst/>
            <a:gdLst/>
            <a:ahLst/>
            <a:cxnLst/>
            <a:rect l="l" t="t" r="r" b="b"/>
            <a:pathLst>
              <a:path w="3" h="503640" fill="none">
                <a:moveTo>
                  <a:pt x="0" y="50364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72BF4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0" name="Freeform 61"/>
          <p:cNvSpPr/>
          <p:nvPr/>
        </p:nvSpPr>
        <p:spPr>
          <a:xfrm>
            <a:off x="8882095" y="958285"/>
            <a:ext cx="2786473" cy="870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 are you</a:t>
            </a:r>
            <a:endParaRPr lang="en-US" sz="2177" spc="-1">
              <a:latin typeface="Arial"/>
            </a:endParaRPr>
          </a:p>
        </p:txBody>
      </p:sp>
      <p:sp>
        <p:nvSpPr>
          <p:cNvPr id="5231" name="TextBox 62"/>
          <p:cNvSpPr txBox="1"/>
          <p:nvPr/>
        </p:nvSpPr>
        <p:spPr>
          <a:xfrm>
            <a:off x="9623123" y="609976"/>
            <a:ext cx="118642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2177" spc="-1">
              <a:latin typeface="Arial"/>
            </a:endParaRPr>
          </a:p>
        </p:txBody>
      </p:sp>
      <p:sp>
        <p:nvSpPr>
          <p:cNvPr id="5232" name="Freeform 63"/>
          <p:cNvSpPr/>
          <p:nvPr/>
        </p:nvSpPr>
        <p:spPr>
          <a:xfrm>
            <a:off x="7104848" y="5572945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33" name="Freeform 64"/>
          <p:cNvSpPr/>
          <p:nvPr/>
        </p:nvSpPr>
        <p:spPr>
          <a:xfrm>
            <a:off x="7104848" y="5921254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1814" spc="-1">
              <a:latin typeface="Arial"/>
            </a:endParaRPr>
          </a:p>
        </p:txBody>
      </p:sp>
      <p:sp>
        <p:nvSpPr>
          <p:cNvPr id="5234" name="Freeform 65"/>
          <p:cNvSpPr/>
          <p:nvPr/>
        </p:nvSpPr>
        <p:spPr>
          <a:xfrm>
            <a:off x="7104848" y="6269563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cxnSp>
        <p:nvCxnSpPr>
          <p:cNvPr id="5235" name="Elbow Connector 66"/>
          <p:cNvCxnSpPr>
            <a:stCxn id="5212" idx="2"/>
            <a:endCxn id="5233" idx="1"/>
          </p:cNvCxnSpPr>
          <p:nvPr/>
        </p:nvCxnSpPr>
        <p:spPr>
          <a:xfrm>
            <a:off x="6495307" y="5834177"/>
            <a:ext cx="609976" cy="261667"/>
          </a:xfrm>
          <a:prstGeom prst="bentConnector3">
            <a:avLst/>
          </a:prstGeom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</p:cxnSp>
      <p:sp>
        <p:nvSpPr>
          <p:cNvPr id="5236" name="Freeform 67"/>
          <p:cNvSpPr/>
          <p:nvPr/>
        </p:nvSpPr>
        <p:spPr>
          <a:xfrm>
            <a:off x="3495060" y="256877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935" spc="-1">
              <a:latin typeface="Arial"/>
            </a:endParaRPr>
          </a:p>
        </p:txBody>
      </p:sp>
      <p:sp>
        <p:nvSpPr>
          <p:cNvPr id="5237" name="Freeform 68"/>
          <p:cNvSpPr/>
          <p:nvPr/>
        </p:nvSpPr>
        <p:spPr>
          <a:xfrm>
            <a:off x="3495060" y="2917089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14" spc="-1">
                <a:solidFill>
                  <a:srgbClr val="000000"/>
                </a:solidFill>
                <a:latin typeface="Arial"/>
                <a:ea typeface="DejaVu Sans"/>
              </a:rPr>
              <a:t>File3.txt</a:t>
            </a:r>
            <a:endParaRPr lang="en-US" sz="1814" spc="-1">
              <a:latin typeface="Arial"/>
            </a:endParaRPr>
          </a:p>
        </p:txBody>
      </p:sp>
      <p:sp>
        <p:nvSpPr>
          <p:cNvPr id="5238" name="Freeform 69"/>
          <p:cNvSpPr/>
          <p:nvPr/>
        </p:nvSpPr>
        <p:spPr>
          <a:xfrm>
            <a:off x="3495060" y="3265398"/>
            <a:ext cx="783695" cy="3483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2177" spc="-1">
              <a:latin typeface="Arial"/>
            </a:endParaRPr>
          </a:p>
        </p:txBody>
      </p:sp>
      <p:sp>
        <p:nvSpPr>
          <p:cNvPr id="5239" name="Freeform 70"/>
          <p:cNvSpPr/>
          <p:nvPr/>
        </p:nvSpPr>
        <p:spPr>
          <a:xfrm>
            <a:off x="2830225" y="3439552"/>
            <a:ext cx="652644" cy="435"/>
          </a:xfrm>
          <a:custGeom>
            <a:avLst/>
            <a:gdLst/>
            <a:ahLst/>
            <a:cxnLst/>
            <a:rect l="l" t="t" r="r" b="b"/>
            <a:pathLst>
              <a:path w="539640" h="3" fill="none">
                <a:moveTo>
                  <a:pt x="0" y="0"/>
                </a:moveTo>
                <a:lnTo>
                  <a:pt x="539640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0" name="TextBox 71"/>
          <p:cNvSpPr txBox="1"/>
          <p:nvPr/>
        </p:nvSpPr>
        <p:spPr>
          <a:xfrm>
            <a:off x="2046529" y="1523852"/>
            <a:ext cx="371385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2177" spc="-1">
              <a:latin typeface="Arial"/>
            </a:endParaRPr>
          </a:p>
        </p:txBody>
      </p:sp>
      <p:sp>
        <p:nvSpPr>
          <p:cNvPr id="5241" name="TextBox 72"/>
          <p:cNvSpPr txBox="1"/>
          <p:nvPr/>
        </p:nvSpPr>
        <p:spPr>
          <a:xfrm>
            <a:off x="174368" y="1071921"/>
            <a:ext cx="3134782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Update Database:</a:t>
            </a:r>
            <a:endParaRPr lang="en-US" sz="2419" spc="-1">
              <a:latin typeface="Arial"/>
            </a:endParaRPr>
          </a:p>
        </p:txBody>
      </p:sp>
      <p:sp>
        <p:nvSpPr>
          <p:cNvPr id="74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4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4" name="TextBox 3"/>
          <p:cNvSpPr txBox="1"/>
          <p:nvPr/>
        </p:nvSpPr>
        <p:spPr>
          <a:xfrm>
            <a:off x="609755" y="2342814"/>
            <a:ext cx="11582147" cy="1137229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An inverted index is an index data structure storing a mapping from content, 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such as words or  numbers, to its locations in a table, or in a document or 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 set of documents.</a:t>
            </a:r>
            <a:endParaRPr lang="en-US" sz="2177" spc="-1">
              <a:latin typeface="Arial"/>
            </a:endParaRPr>
          </a:p>
        </p:txBody>
      </p:sp>
      <p:sp>
        <p:nvSpPr>
          <p:cNvPr id="4395" name="Title 2"/>
          <p:cNvSpPr txBox="1"/>
          <p:nvPr/>
        </p:nvSpPr>
        <p:spPr>
          <a:xfrm>
            <a:off x="608013" y="0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  <p:sp>
        <p:nvSpPr>
          <p:cNvPr id="4396" name="TextBox 5"/>
          <p:cNvSpPr txBox="1"/>
          <p:nvPr/>
        </p:nvSpPr>
        <p:spPr>
          <a:xfrm>
            <a:off x="608013" y="1638794"/>
            <a:ext cx="1656210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What ?</a:t>
            </a:r>
            <a:endParaRPr lang="en-US" sz="2903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4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5243" name="TextBox 2"/>
          <p:cNvSpPr txBox="1"/>
          <p:nvPr/>
        </p:nvSpPr>
        <p:spPr>
          <a:xfrm>
            <a:off x="740371" y="4852816"/>
            <a:ext cx="8632187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Save Database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7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5" name="TextBox 2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Save Database:</a:t>
            </a:r>
            <a:endParaRPr lang="en-US" sz="2419" spc="-1">
              <a:latin typeface="Arial"/>
            </a:endParaRPr>
          </a:p>
        </p:txBody>
      </p:sp>
      <p:sp>
        <p:nvSpPr>
          <p:cNvPr id="5246" name="TextBox 3"/>
          <p:cNvSpPr txBox="1"/>
          <p:nvPr/>
        </p:nvSpPr>
        <p:spPr>
          <a:xfrm>
            <a:off x="870986" y="2176932"/>
            <a:ext cx="8353758" cy="165708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Read the backup file name.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Let’s say the file name is backup.txt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Store the contents in given pattern.</a:t>
            </a:r>
            <a:endParaRPr lang="en-US" sz="2177" spc="-1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CE181E"/>
                </a:solidFill>
                <a:latin typeface="Arial"/>
                <a:ea typeface="DejaVu Sans"/>
              </a:rPr>
              <a:t>#&lt;index_no&gt;;</a:t>
            </a:r>
            <a:endParaRPr lang="en-US" sz="2177" spc="-1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>
                <a:solidFill>
                  <a:srgbClr val="CE181E"/>
                </a:solidFill>
                <a:latin typeface="Arial"/>
                <a:ea typeface="DejaVu Sans"/>
              </a:rPr>
              <a:t>&lt;word&gt;;&lt;file_count&gt;;&lt;file_name&gt;;&lt;word_count&gt;#</a:t>
            </a:r>
            <a:endParaRPr lang="en-US" sz="2177" spc="-1"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6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7" name="PlaceHolder 1"/>
          <p:cNvSpPr>
            <a:spLocks noGrp="1"/>
          </p:cNvSpPr>
          <p:nvPr>
            <p:ph type="title" idx="4294967295"/>
          </p:nvPr>
        </p:nvSpPr>
        <p:spPr>
          <a:xfrm>
            <a:off x="130175" y="4730750"/>
            <a:ext cx="12061825" cy="1285875"/>
          </a:xfrm>
          <a:prstGeom prst="rect">
            <a:avLst/>
          </a:prstGeom>
          <a:noFill/>
          <a:ln w="1260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2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endParaRPr lang="en-US" sz="4402" spc="-1">
              <a:latin typeface="Arial"/>
            </a:endParaRPr>
          </a:p>
        </p:txBody>
      </p:sp>
      <p:sp>
        <p:nvSpPr>
          <p:cNvPr id="5248" name="TextBox 2"/>
          <p:cNvSpPr txBox="1"/>
          <p:nvPr/>
        </p:nvSpPr>
        <p:spPr>
          <a:xfrm>
            <a:off x="740371" y="4963404"/>
            <a:ext cx="3458709" cy="79501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838" spc="-1" dirty="0">
                <a:solidFill>
                  <a:schemeClr val="bg1"/>
                </a:solidFill>
                <a:latin typeface="Arial"/>
                <a:ea typeface="DejaVu Sans"/>
              </a:rPr>
              <a:t>Validations</a:t>
            </a:r>
            <a:endParaRPr lang="en-US" sz="4838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5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" name="TextBox 2"/>
          <p:cNvSpPr txBox="1"/>
          <p:nvPr/>
        </p:nvSpPr>
        <p:spPr>
          <a:xfrm>
            <a:off x="174368" y="1158998"/>
            <a:ext cx="3134782" cy="49547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Validations :</a:t>
            </a:r>
            <a:endParaRPr lang="en-US" sz="2419" spc="-1">
              <a:latin typeface="Arial"/>
            </a:endParaRPr>
          </a:p>
        </p:txBody>
      </p:sp>
      <p:sp>
        <p:nvSpPr>
          <p:cNvPr id="5251" name="TextBox 3"/>
          <p:cNvSpPr txBox="1"/>
          <p:nvPr/>
        </p:nvSpPr>
        <p:spPr>
          <a:xfrm>
            <a:off x="870986" y="1610929"/>
            <a:ext cx="10891625" cy="4443118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Check the filename passed through CL.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If yes continue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furthur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Else print error and stop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If passed then store the filenames in Linked list and check the filenames are different.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If no print error for duplicate filenames.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Check the file is present and it is not empty file.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If filenames are different then continue.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The above validations applicable for Update </a:t>
            </a:r>
            <a:r>
              <a:rPr lang="en-IN" sz="2177" spc="-1" dirty="0" err="1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 too.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For display database, you need to display the index numbers which are not empty.</a:t>
            </a:r>
            <a:endParaRPr lang="en-US" sz="2177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Search Database :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Read the word</a:t>
            </a:r>
            <a:endParaRPr lang="en-US" sz="2177" spc="-1" dirty="0"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Check the word is present</a:t>
            </a:r>
            <a:endParaRPr lang="en-US" sz="2177" spc="-1" dirty="0">
              <a:latin typeface="Arial"/>
            </a:endParaRPr>
          </a:p>
          <a:p>
            <a:pPr lvl="2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If present then print the details in given pattern.</a:t>
            </a:r>
            <a:endParaRPr lang="en-US" sz="2177" spc="-1" dirty="0">
              <a:latin typeface="Arial"/>
            </a:endParaRPr>
          </a:p>
          <a:p>
            <a:pPr lvl="2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Else print error.</a:t>
            </a:r>
            <a:endParaRPr lang="en-US" sz="2177" spc="-1" dirty="0"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51552" y="218"/>
            <a:ext cx="8491775" cy="1130698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77" spc="-1" dirty="0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lang="en-US" sz="4354" dirty="0"/>
              <a:t/>
            </a:r>
            <a:br>
              <a:rPr lang="en-US" sz="4354" dirty="0"/>
            </a:br>
            <a:r>
              <a:rPr lang="en-US" sz="4354" spc="-1" dirty="0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4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TextBox 2"/>
          <p:cNvSpPr txBox="1"/>
          <p:nvPr/>
        </p:nvSpPr>
        <p:spPr>
          <a:xfrm>
            <a:off x="608013" y="1638359"/>
            <a:ext cx="1656210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What ?</a:t>
            </a:r>
            <a:endParaRPr lang="en-US" sz="2903" spc="-1">
              <a:latin typeface="Arial"/>
            </a:endParaRPr>
          </a:p>
        </p:txBody>
      </p:sp>
      <p:sp>
        <p:nvSpPr>
          <p:cNvPr id="4398" name="TextBox 3"/>
          <p:cNvSpPr txBox="1"/>
          <p:nvPr/>
        </p:nvSpPr>
        <p:spPr>
          <a:xfrm>
            <a:off x="609755" y="2342814"/>
            <a:ext cx="11058813" cy="103796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An inverted index is an index data structure storing a mapping from content, 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such as words or  numbers, to its locations in a table, or in a document or 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 set of documents</a:t>
            </a:r>
            <a:endParaRPr lang="en-US" sz="2177" spc="-1">
              <a:latin typeface="Arial"/>
            </a:endParaRPr>
          </a:p>
        </p:txBody>
      </p:sp>
      <p:sp>
        <p:nvSpPr>
          <p:cNvPr id="4399" name="TextBox 4"/>
          <p:cNvSpPr txBox="1"/>
          <p:nvPr/>
        </p:nvSpPr>
        <p:spPr>
          <a:xfrm>
            <a:off x="623252" y="3483091"/>
            <a:ext cx="1919618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Purpose</a:t>
            </a:r>
            <a:endParaRPr lang="en-US" sz="2903" spc="-1">
              <a:latin typeface="Arial"/>
            </a:endParaRPr>
          </a:p>
        </p:txBody>
      </p:sp>
      <p:sp>
        <p:nvSpPr>
          <p:cNvPr id="4400" name="TextBox 5"/>
          <p:cNvSpPr txBox="1"/>
          <p:nvPr/>
        </p:nvSpPr>
        <p:spPr>
          <a:xfrm>
            <a:off x="623252" y="4177532"/>
            <a:ext cx="11306548" cy="72840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The purpose of an inverted index is to allow fast full text searches, </a:t>
            </a:r>
            <a:endParaRPr lang="en-US" sz="2177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at a cost of increased processing when a document is added to the database.</a:t>
            </a:r>
            <a:endParaRPr lang="en-US" sz="2177" spc="-1">
              <a:latin typeface="Arial"/>
            </a:endParaRPr>
          </a:p>
        </p:txBody>
      </p:sp>
      <p:sp>
        <p:nvSpPr>
          <p:cNvPr id="4401" name="TextBox 6"/>
          <p:cNvSpPr txBox="1"/>
          <p:nvPr/>
        </p:nvSpPr>
        <p:spPr>
          <a:xfrm>
            <a:off x="608013" y="1638794"/>
            <a:ext cx="1656210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What ?</a:t>
            </a:r>
            <a:endParaRPr lang="en-US" sz="2903" spc="-1">
              <a:latin typeface="Arial"/>
            </a:endParaRPr>
          </a:p>
        </p:txBody>
      </p:sp>
      <p:sp>
        <p:nvSpPr>
          <p:cNvPr id="4402" name="Title 2"/>
          <p:cNvSpPr txBox="1"/>
          <p:nvPr/>
        </p:nvSpPr>
        <p:spPr>
          <a:xfrm>
            <a:off x="608013" y="0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7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TextBox 2"/>
          <p:cNvSpPr txBox="1"/>
          <p:nvPr/>
        </p:nvSpPr>
        <p:spPr>
          <a:xfrm>
            <a:off x="608013" y="1638794"/>
            <a:ext cx="1656210" cy="629133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903" b="1" spc="-1">
                <a:solidFill>
                  <a:srgbClr val="000000"/>
                </a:solidFill>
                <a:latin typeface="OpenSans"/>
                <a:ea typeface="DejaVu Sans"/>
              </a:rPr>
              <a:t>Types</a:t>
            </a:r>
            <a:endParaRPr lang="en-US" sz="2903" spc="-1">
              <a:latin typeface="Arial"/>
            </a:endParaRPr>
          </a:p>
        </p:txBody>
      </p:sp>
      <p:sp>
        <p:nvSpPr>
          <p:cNvPr id="4404" name="TextBox 3"/>
          <p:cNvSpPr txBox="1"/>
          <p:nvPr/>
        </p:nvSpPr>
        <p:spPr>
          <a:xfrm>
            <a:off x="696832" y="2264009"/>
            <a:ext cx="2911428" cy="859017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Bef>
                <a:spcPts val="1028"/>
              </a:spcBef>
              <a:spcAft>
                <a:spcPts val="1028"/>
              </a:spcAft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1. Forward Indexing</a:t>
            </a:r>
            <a:endParaRPr lang="en-US" sz="2177" spc="-1">
              <a:latin typeface="Arial"/>
            </a:endParaRPr>
          </a:p>
          <a:p>
            <a:pPr>
              <a:spcBef>
                <a:spcPts val="1028"/>
              </a:spcBef>
              <a:spcAft>
                <a:spcPts val="1028"/>
              </a:spcAft>
            </a:pPr>
            <a:r>
              <a:rPr lang="en-IN" sz="2177" b="1" spc="-1">
                <a:solidFill>
                  <a:srgbClr val="000000"/>
                </a:solidFill>
                <a:latin typeface="Arial"/>
                <a:ea typeface="DejaVu Sans"/>
              </a:rPr>
              <a:t>2. Inverted Indexing</a:t>
            </a:r>
            <a:endParaRPr lang="en-US" sz="2177" spc="-1">
              <a:latin typeface="Arial"/>
            </a:endParaRPr>
          </a:p>
        </p:txBody>
      </p:sp>
      <p:sp>
        <p:nvSpPr>
          <p:cNvPr id="4405" name="Title 2"/>
          <p:cNvSpPr txBox="1"/>
          <p:nvPr/>
        </p:nvSpPr>
        <p:spPr>
          <a:xfrm>
            <a:off x="608013" y="0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2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TextBox 2"/>
          <p:cNvSpPr txBox="1"/>
          <p:nvPr/>
        </p:nvSpPr>
        <p:spPr>
          <a:xfrm>
            <a:off x="462594" y="2089854"/>
            <a:ext cx="11249512" cy="19213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 marL="221175" indent="-110588"/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words to documents or set of documents i.e. directs you from word to document.</a:t>
            </a:r>
            <a:endParaRPr lang="en-US" sz="2177" spc="-1">
              <a:latin typeface="Arial"/>
            </a:endParaRPr>
          </a:p>
          <a:p>
            <a:pPr marL="221175" indent="-110588"/>
            <a:endParaRPr lang="en-US" sz="2177" spc="-1">
              <a:latin typeface="Arial"/>
            </a:endParaRPr>
          </a:p>
        </p:txBody>
      </p:sp>
      <p:sp>
        <p:nvSpPr>
          <p:cNvPr id="4407" name="TextBox 3"/>
          <p:cNvSpPr txBox="1"/>
          <p:nvPr/>
        </p:nvSpPr>
        <p:spPr>
          <a:xfrm>
            <a:off x="392062" y="1349698"/>
            <a:ext cx="3047704" cy="79458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Inverted Indexing</a:t>
            </a:r>
            <a:endParaRPr lang="en-US" sz="2419" spc="-1">
              <a:latin typeface="Arial"/>
            </a:endParaRPr>
          </a:p>
        </p:txBody>
      </p:sp>
      <p:sp>
        <p:nvSpPr>
          <p:cNvPr id="4408" name="Title 2"/>
          <p:cNvSpPr txBox="1"/>
          <p:nvPr/>
        </p:nvSpPr>
        <p:spPr>
          <a:xfrm>
            <a:off x="608013" y="0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TextBox 3"/>
          <p:cNvSpPr txBox="1"/>
          <p:nvPr/>
        </p:nvSpPr>
        <p:spPr>
          <a:xfrm>
            <a:off x="479574" y="1872161"/>
            <a:ext cx="10757090" cy="1001389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Aft>
                <a:spcPts val="102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Scan the documents, prepare a list of unique words.</a:t>
            </a:r>
            <a:endParaRPr lang="en-US" sz="2177" spc="-1" dirty="0">
              <a:latin typeface="Arial"/>
            </a:endParaRPr>
          </a:p>
          <a:p>
            <a:pPr>
              <a:spcAft>
                <a:spcPts val="102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Prepare a list of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indices </a:t>
            </a: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of all the unique words and map them to a document search</a:t>
            </a:r>
            <a:endParaRPr lang="en-US" sz="2177" spc="-1" dirty="0">
              <a:latin typeface="Arial"/>
            </a:endParaRPr>
          </a:p>
        </p:txBody>
      </p:sp>
      <p:sp>
        <p:nvSpPr>
          <p:cNvPr id="4410" name="Freeform 4"/>
          <p:cNvSpPr/>
          <p:nvPr/>
        </p:nvSpPr>
        <p:spPr>
          <a:xfrm>
            <a:off x="9665791" y="3047704"/>
            <a:ext cx="1741545" cy="1306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t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 Hello</a:t>
            </a: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How Are You</a:t>
            </a:r>
            <a:endParaRPr lang="en-US" sz="1935" spc="-1">
              <a:latin typeface="Arial"/>
            </a:endParaRPr>
          </a:p>
        </p:txBody>
      </p:sp>
      <p:sp>
        <p:nvSpPr>
          <p:cNvPr id="4411" name="Freeform 5"/>
          <p:cNvSpPr/>
          <p:nvPr/>
        </p:nvSpPr>
        <p:spPr>
          <a:xfrm>
            <a:off x="9709329" y="4963404"/>
            <a:ext cx="1741545" cy="1306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t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 Am Good</a:t>
            </a:r>
            <a:endParaRPr lang="en-US" sz="1935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Hi  How</a:t>
            </a:r>
            <a:endParaRPr lang="en-US" sz="1935" spc="-1">
              <a:latin typeface="Arial"/>
            </a:endParaRPr>
          </a:p>
        </p:txBody>
      </p:sp>
      <p:sp>
        <p:nvSpPr>
          <p:cNvPr id="4412" name="TextBox 6"/>
          <p:cNvSpPr txBox="1"/>
          <p:nvPr/>
        </p:nvSpPr>
        <p:spPr>
          <a:xfrm>
            <a:off x="10101177" y="2655856"/>
            <a:ext cx="1135488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 dirty="0">
              <a:latin typeface="Arial"/>
            </a:endParaRPr>
          </a:p>
        </p:txBody>
      </p:sp>
      <p:sp>
        <p:nvSpPr>
          <p:cNvPr id="4413" name="TextBox 7"/>
          <p:cNvSpPr txBox="1"/>
          <p:nvPr/>
        </p:nvSpPr>
        <p:spPr>
          <a:xfrm>
            <a:off x="10101612" y="4615095"/>
            <a:ext cx="1040356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 dirty="0">
              <a:latin typeface="Arial"/>
            </a:endParaRPr>
          </a:p>
        </p:txBody>
      </p:sp>
      <p:sp>
        <p:nvSpPr>
          <p:cNvPr id="4414" name="Freeform 8"/>
          <p:cNvSpPr/>
          <p:nvPr/>
        </p:nvSpPr>
        <p:spPr>
          <a:xfrm>
            <a:off x="1741759" y="2830011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Hi</a:t>
            </a:r>
            <a:endParaRPr lang="en-US" sz="2177" spc="-1">
              <a:latin typeface="Arial"/>
            </a:endParaRPr>
          </a:p>
        </p:txBody>
      </p:sp>
      <p:sp>
        <p:nvSpPr>
          <p:cNvPr id="4415" name="Freeform 9"/>
          <p:cNvSpPr/>
          <p:nvPr/>
        </p:nvSpPr>
        <p:spPr>
          <a:xfrm>
            <a:off x="1741759" y="3265398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endParaRPr lang="en-US" sz="2177" spc="-1">
              <a:latin typeface="Arial"/>
            </a:endParaRPr>
          </a:p>
        </p:txBody>
      </p:sp>
      <p:sp>
        <p:nvSpPr>
          <p:cNvPr id="4416" name="Freeform 10"/>
          <p:cNvSpPr/>
          <p:nvPr/>
        </p:nvSpPr>
        <p:spPr>
          <a:xfrm>
            <a:off x="1741759" y="3700784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lang="en-US" sz="2177" spc="-1">
              <a:latin typeface="Arial"/>
            </a:endParaRPr>
          </a:p>
        </p:txBody>
      </p:sp>
      <p:sp>
        <p:nvSpPr>
          <p:cNvPr id="4417" name="Freeform 11"/>
          <p:cNvSpPr/>
          <p:nvPr/>
        </p:nvSpPr>
        <p:spPr>
          <a:xfrm>
            <a:off x="1741759" y="4136170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endParaRPr lang="en-US" sz="2177" spc="-1">
              <a:latin typeface="Arial"/>
            </a:endParaRPr>
          </a:p>
        </p:txBody>
      </p:sp>
      <p:sp>
        <p:nvSpPr>
          <p:cNvPr id="4418" name="Freeform 12"/>
          <p:cNvSpPr/>
          <p:nvPr/>
        </p:nvSpPr>
        <p:spPr>
          <a:xfrm>
            <a:off x="1741759" y="4571557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lang="en-US" sz="2177" spc="-1">
              <a:latin typeface="Arial"/>
            </a:endParaRPr>
          </a:p>
        </p:txBody>
      </p:sp>
      <p:sp>
        <p:nvSpPr>
          <p:cNvPr id="4419" name="Freeform 13"/>
          <p:cNvSpPr/>
          <p:nvPr/>
        </p:nvSpPr>
        <p:spPr>
          <a:xfrm>
            <a:off x="1741759" y="5006943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2177" spc="-1">
              <a:latin typeface="Arial"/>
            </a:endParaRPr>
          </a:p>
        </p:txBody>
      </p:sp>
      <p:sp>
        <p:nvSpPr>
          <p:cNvPr id="4420" name="Freeform 14"/>
          <p:cNvSpPr/>
          <p:nvPr/>
        </p:nvSpPr>
        <p:spPr>
          <a:xfrm>
            <a:off x="1741759" y="5442329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2177" spc="-1">
              <a:latin typeface="Arial"/>
            </a:endParaRPr>
          </a:p>
        </p:txBody>
      </p:sp>
      <p:sp>
        <p:nvSpPr>
          <p:cNvPr id="4421" name="Freeform 15"/>
          <p:cNvSpPr/>
          <p:nvPr/>
        </p:nvSpPr>
        <p:spPr>
          <a:xfrm>
            <a:off x="1741759" y="5877716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lang="en-US" sz="2177" spc="-1">
              <a:latin typeface="Arial"/>
            </a:endParaRPr>
          </a:p>
        </p:txBody>
      </p:sp>
      <p:sp>
        <p:nvSpPr>
          <p:cNvPr id="4422" name="Freeform 16"/>
          <p:cNvSpPr/>
          <p:nvPr/>
        </p:nvSpPr>
        <p:spPr>
          <a:xfrm>
            <a:off x="5094234" y="2830011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Doc1, Doc2</a:t>
            </a:r>
            <a:endParaRPr lang="en-US" sz="2177" spc="-1">
              <a:latin typeface="Arial"/>
            </a:endParaRPr>
          </a:p>
        </p:txBody>
      </p:sp>
      <p:sp>
        <p:nvSpPr>
          <p:cNvPr id="4423" name="Freeform 17"/>
          <p:cNvSpPr/>
          <p:nvPr/>
        </p:nvSpPr>
        <p:spPr>
          <a:xfrm>
            <a:off x="5094234" y="3265398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>
              <a:latin typeface="Arial"/>
            </a:endParaRPr>
          </a:p>
        </p:txBody>
      </p:sp>
      <p:sp>
        <p:nvSpPr>
          <p:cNvPr id="4424" name="Freeform 18"/>
          <p:cNvSpPr/>
          <p:nvPr/>
        </p:nvSpPr>
        <p:spPr>
          <a:xfrm>
            <a:off x="5094234" y="3700784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Doc1, Doc2</a:t>
            </a:r>
            <a:endParaRPr lang="en-US" sz="2177" spc="-1">
              <a:latin typeface="Arial"/>
            </a:endParaRPr>
          </a:p>
        </p:txBody>
      </p:sp>
      <p:sp>
        <p:nvSpPr>
          <p:cNvPr id="4425" name="Freeform 19"/>
          <p:cNvSpPr/>
          <p:nvPr/>
        </p:nvSpPr>
        <p:spPr>
          <a:xfrm>
            <a:off x="5094234" y="4136170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>
              <a:latin typeface="Arial"/>
            </a:endParaRPr>
          </a:p>
        </p:txBody>
      </p:sp>
      <p:sp>
        <p:nvSpPr>
          <p:cNvPr id="4426" name="Freeform 20"/>
          <p:cNvSpPr/>
          <p:nvPr/>
        </p:nvSpPr>
        <p:spPr>
          <a:xfrm>
            <a:off x="5094234" y="4571557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Doc1</a:t>
            </a:r>
            <a:endParaRPr lang="en-US" sz="2177" spc="-1">
              <a:latin typeface="Arial"/>
            </a:endParaRPr>
          </a:p>
        </p:txBody>
      </p:sp>
      <p:sp>
        <p:nvSpPr>
          <p:cNvPr id="4427" name="Freeform 21"/>
          <p:cNvSpPr/>
          <p:nvPr/>
        </p:nvSpPr>
        <p:spPr>
          <a:xfrm>
            <a:off x="5094234" y="5006943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>
              <a:latin typeface="Arial"/>
            </a:endParaRPr>
          </a:p>
        </p:txBody>
      </p:sp>
      <p:sp>
        <p:nvSpPr>
          <p:cNvPr id="4428" name="Freeform 22"/>
          <p:cNvSpPr/>
          <p:nvPr/>
        </p:nvSpPr>
        <p:spPr>
          <a:xfrm>
            <a:off x="5094234" y="5442329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>
              <a:latin typeface="Arial"/>
            </a:endParaRPr>
          </a:p>
        </p:txBody>
      </p:sp>
      <p:sp>
        <p:nvSpPr>
          <p:cNvPr id="4429" name="Freeform 23"/>
          <p:cNvSpPr/>
          <p:nvPr/>
        </p:nvSpPr>
        <p:spPr>
          <a:xfrm>
            <a:off x="5094234" y="5877716"/>
            <a:ext cx="1828623" cy="435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177" spc="-1">
                <a:solidFill>
                  <a:srgbClr val="000000"/>
                </a:solidFill>
                <a:latin typeface="Arial"/>
                <a:ea typeface="DejaVu Sans"/>
              </a:rPr>
              <a:t>Doc2</a:t>
            </a:r>
            <a:endParaRPr lang="en-US" sz="2177" spc="-1">
              <a:latin typeface="Arial"/>
            </a:endParaRPr>
          </a:p>
        </p:txBody>
      </p:sp>
      <p:sp>
        <p:nvSpPr>
          <p:cNvPr id="4430" name="TextBox 24"/>
          <p:cNvSpPr txBox="1"/>
          <p:nvPr/>
        </p:nvSpPr>
        <p:spPr>
          <a:xfrm>
            <a:off x="609755" y="4005554"/>
            <a:ext cx="1209520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Words</a:t>
            </a:r>
            <a:endParaRPr lang="en-US" sz="2177" spc="-1" dirty="0">
              <a:latin typeface="Arial"/>
            </a:endParaRPr>
          </a:p>
        </p:txBody>
      </p:sp>
      <p:sp>
        <p:nvSpPr>
          <p:cNvPr id="4431" name="TextBox 25"/>
          <p:cNvSpPr txBox="1"/>
          <p:nvPr/>
        </p:nvSpPr>
        <p:spPr>
          <a:xfrm>
            <a:off x="7181041" y="4266786"/>
            <a:ext cx="1839134" cy="418842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77" spc="-1" dirty="0">
                <a:solidFill>
                  <a:srgbClr val="000000"/>
                </a:solidFill>
                <a:latin typeface="Arial"/>
                <a:ea typeface="DejaVu Sans"/>
              </a:rPr>
              <a:t>Documents</a:t>
            </a:r>
            <a:endParaRPr lang="en-US" sz="2177" spc="-1" dirty="0">
              <a:latin typeface="Arial"/>
            </a:endParaRPr>
          </a:p>
        </p:txBody>
      </p:sp>
      <p:sp>
        <p:nvSpPr>
          <p:cNvPr id="4432" name="Freeform 26"/>
          <p:cNvSpPr/>
          <p:nvPr/>
        </p:nvSpPr>
        <p:spPr>
          <a:xfrm>
            <a:off x="3744536" y="3047705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3" name="Freeform 27"/>
          <p:cNvSpPr/>
          <p:nvPr/>
        </p:nvSpPr>
        <p:spPr>
          <a:xfrm>
            <a:off x="3744536" y="3483091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4" name="Freeform 28"/>
          <p:cNvSpPr/>
          <p:nvPr/>
        </p:nvSpPr>
        <p:spPr>
          <a:xfrm>
            <a:off x="3744536" y="3962016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5" name="Freeform 29"/>
          <p:cNvSpPr/>
          <p:nvPr/>
        </p:nvSpPr>
        <p:spPr>
          <a:xfrm>
            <a:off x="3744536" y="4397402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6" name="Freeform 30"/>
          <p:cNvSpPr/>
          <p:nvPr/>
        </p:nvSpPr>
        <p:spPr>
          <a:xfrm>
            <a:off x="3744536" y="4789250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7" name="Freeform 31"/>
          <p:cNvSpPr/>
          <p:nvPr/>
        </p:nvSpPr>
        <p:spPr>
          <a:xfrm>
            <a:off x="3744536" y="5224636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8" name="Freeform 32"/>
          <p:cNvSpPr/>
          <p:nvPr/>
        </p:nvSpPr>
        <p:spPr>
          <a:xfrm>
            <a:off x="3744536" y="5660023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9" name="Freeform 33"/>
          <p:cNvSpPr/>
          <p:nvPr/>
        </p:nvSpPr>
        <p:spPr>
          <a:xfrm>
            <a:off x="3744536" y="6095409"/>
            <a:ext cx="1131569" cy="435"/>
          </a:xfrm>
          <a:custGeom>
            <a:avLst/>
            <a:gdLst/>
            <a:ahLst/>
            <a:cxnLst/>
            <a:rect l="l" t="t" r="r" b="b"/>
            <a:pathLst>
              <a:path w="935639" h="3" fill="none">
                <a:moveTo>
                  <a:pt x="0" y="0"/>
                </a:moveTo>
                <a:lnTo>
                  <a:pt x="935639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00000" sp="1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0" name="TextBox 10"/>
          <p:cNvSpPr txBox="1"/>
          <p:nvPr/>
        </p:nvSpPr>
        <p:spPr>
          <a:xfrm>
            <a:off x="392062" y="1350133"/>
            <a:ext cx="3047704" cy="79458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Inverted Indexing</a:t>
            </a:r>
            <a:endParaRPr lang="en-US" sz="2419" spc="-1">
              <a:latin typeface="Arial"/>
            </a:endParaRPr>
          </a:p>
        </p:txBody>
      </p:sp>
      <p:sp>
        <p:nvSpPr>
          <p:cNvPr id="4441" name="Title 3"/>
          <p:cNvSpPr txBox="1"/>
          <p:nvPr/>
        </p:nvSpPr>
        <p:spPr>
          <a:xfrm>
            <a:off x="608013" y="436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5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TextBox 2"/>
          <p:cNvSpPr txBox="1"/>
          <p:nvPr/>
        </p:nvSpPr>
        <p:spPr>
          <a:xfrm>
            <a:off x="854442" y="2089854"/>
            <a:ext cx="11249512" cy="1921360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words to documents or set of documents i.e. </a:t>
            </a:r>
            <a:endParaRPr lang="en-US" sz="193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directs you from word to document.</a:t>
            </a:r>
            <a:endParaRPr lang="en-US" sz="193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9" spc="-1">
              <a:latin typeface="Arial"/>
            </a:endParaRPr>
          </a:p>
        </p:txBody>
      </p:sp>
      <p:sp>
        <p:nvSpPr>
          <p:cNvPr id="4443" name="TextBox 3"/>
          <p:cNvSpPr txBox="1"/>
          <p:nvPr/>
        </p:nvSpPr>
        <p:spPr>
          <a:xfrm>
            <a:off x="870987" y="1480314"/>
            <a:ext cx="2960627" cy="451931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Inverted Indexing</a:t>
            </a:r>
            <a:endParaRPr lang="en-US" sz="2419" spc="-1">
              <a:latin typeface="Arial"/>
            </a:endParaRPr>
          </a:p>
        </p:txBody>
      </p:sp>
      <p:sp>
        <p:nvSpPr>
          <p:cNvPr id="4444" name="TextBox 4"/>
          <p:cNvSpPr txBox="1"/>
          <p:nvPr/>
        </p:nvSpPr>
        <p:spPr>
          <a:xfrm>
            <a:off x="870116" y="4011214"/>
            <a:ext cx="2961498" cy="516804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19" b="1" spc="-1">
                <a:solidFill>
                  <a:srgbClr val="000000"/>
                </a:solidFill>
                <a:latin typeface="Arial"/>
                <a:ea typeface="DejaVu Sans"/>
              </a:rPr>
              <a:t>Forward Indexing</a:t>
            </a:r>
            <a:endParaRPr lang="en-US" sz="2419" spc="-1">
              <a:latin typeface="Arial"/>
            </a:endParaRPr>
          </a:p>
        </p:txBody>
      </p:sp>
      <p:sp>
        <p:nvSpPr>
          <p:cNvPr id="4445" name="TextBox 5"/>
          <p:cNvSpPr txBox="1"/>
          <p:nvPr/>
        </p:nvSpPr>
        <p:spPr>
          <a:xfrm>
            <a:off x="1021630" y="4528018"/>
            <a:ext cx="10995247" cy="1566955"/>
          </a:xfrm>
          <a:prstGeom prst="rect">
            <a:avLst/>
          </a:prstGeom>
          <a:noFill/>
          <a:ln w="0">
            <a:noFill/>
          </a:ln>
        </p:spPr>
        <p:txBody>
          <a:bodyPr lIns="108847" tIns="54423" rIns="108847" bIns="54423" anchor="t">
            <a:noAutofit/>
          </a:bodyPr>
          <a:lstStyle/>
          <a:p>
            <a:pPr>
              <a:spcBef>
                <a:spcPts val="1440"/>
              </a:spcBef>
              <a:spcAft>
                <a:spcPts val="11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35" spc="-1">
                <a:solidFill>
                  <a:srgbClr val="000000"/>
                </a:solidFill>
                <a:latin typeface="Arial"/>
                <a:ea typeface="DejaVu Sans"/>
              </a:rPr>
              <a:t>It is a data structure that stores mapping from documents to words i.e. directs you from document to word</a:t>
            </a:r>
            <a:r>
              <a:rPr lang="en-IN" sz="1209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9" spc="-1">
              <a:latin typeface="Arial"/>
            </a:endParaRPr>
          </a:p>
        </p:txBody>
      </p:sp>
      <p:sp>
        <p:nvSpPr>
          <p:cNvPr id="4446" name="Title 4"/>
          <p:cNvSpPr txBox="1"/>
          <p:nvPr/>
        </p:nvSpPr>
        <p:spPr>
          <a:xfrm>
            <a:off x="608013" y="871"/>
            <a:ext cx="8491775" cy="11306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177" spc="-1">
                <a:solidFill>
                  <a:srgbClr val="000000"/>
                </a:solidFill>
                <a:latin typeface="Arial"/>
                <a:ea typeface="DejaVu Sans"/>
              </a:rPr>
              <a:t>Data Structure –Project </a:t>
            </a:r>
            <a:r>
              <a:rPr sz="4354"/>
              <a:t/>
            </a:r>
            <a:br>
              <a:rPr sz="4354"/>
            </a:br>
            <a:r>
              <a:rPr lang="en-US" sz="4354" spc="-1">
                <a:solidFill>
                  <a:srgbClr val="000000"/>
                </a:solidFill>
                <a:latin typeface="Arial"/>
                <a:ea typeface="DejaVu Sans"/>
              </a:rPr>
              <a:t>Inverted Search</a:t>
            </a:r>
            <a:endParaRPr lang="en-US" sz="435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1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_2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" id="{441BD46D-4BB2-4FC7-AC73-291B9ECFBF3C}" vid="{92919D9E-C0C3-4786-958F-AE3847035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" id="{1C663796-C403-4DA3-AFD8-BD132D196479}" vid="{E3C9F91E-9C22-4004-8F4C-5E5F162B8BB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office_2</Template>
  <TotalTime>44</TotalTime>
  <Words>2132</Words>
  <Application>Microsoft Office PowerPoint</Application>
  <PresentationFormat>Widescreen</PresentationFormat>
  <Paragraphs>761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Arial</vt:lpstr>
      <vt:lpstr>Calibri</vt:lpstr>
      <vt:lpstr>DejaVu Sans</vt:lpstr>
      <vt:lpstr>Droid Sans Fallback</vt:lpstr>
      <vt:lpstr>OpenSans</vt:lpstr>
      <vt:lpstr>StarSymbol</vt:lpstr>
      <vt:lpstr>Symbol</vt:lpstr>
      <vt:lpstr>Times New Roman</vt:lpstr>
      <vt:lpstr>Trebuchet</vt:lpstr>
      <vt:lpstr>Trebuchet MS</vt:lpstr>
      <vt:lpstr>Wingdings</vt:lpstr>
      <vt:lpstr>office_2</vt:lpstr>
      <vt:lpstr>Office Theme</vt:lpstr>
      <vt:lpstr>1_Office Theme</vt:lpstr>
      <vt:lpstr>Office</vt:lpstr>
      <vt:lpstr>2_Office Theme</vt:lpstr>
      <vt:lpstr>Data Structures Inverted Search</vt:lpstr>
      <vt:lpstr> Project1 – Inverted Search</vt:lpstr>
      <vt:lpstr>Data Structure –Project  Inverted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Data Structure –Project  Inverted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  </vt:lpstr>
      <vt:lpstr>PowerPoint Presentation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Inverted Search</dc:title>
  <dc:creator>Lenovo</dc:creator>
  <cp:lastModifiedBy>Lenovo</cp:lastModifiedBy>
  <cp:revision>9</cp:revision>
  <dcterms:created xsi:type="dcterms:W3CDTF">2022-04-13T04:35:02Z</dcterms:created>
  <dcterms:modified xsi:type="dcterms:W3CDTF">2022-04-13T05:19:56Z</dcterms:modified>
</cp:coreProperties>
</file>