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8" r:id="rId8"/>
    <p:sldId id="274" r:id="rId9"/>
    <p:sldId id="269" r:id="rId10"/>
    <p:sldId id="270" r:id="rId11"/>
    <p:sldId id="271" r:id="rId12"/>
    <p:sldId id="275" r:id="rId13"/>
    <p:sldId id="272" r:id="rId14"/>
    <p:sldId id="273" r:id="rId15"/>
    <p:sldId id="278" r:id="rId16"/>
    <p:sldId id="279" r:id="rId17"/>
    <p:sldId id="263" r:id="rId18"/>
    <p:sldId id="264" r:id="rId19"/>
    <p:sldId id="265" r:id="rId20"/>
    <p:sldId id="266" r:id="rId21"/>
    <p:sldId id="267" r:id="rId22"/>
    <p:sldId id="280" r:id="rId23"/>
    <p:sldId id="281" r:id="rId24"/>
    <p:sldId id="276" r:id="rId25"/>
    <p:sldId id="277"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32590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5DF97-04E0-4D6F-9775-22B4F0E9EB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324379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326428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208485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52667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5DF97-04E0-4D6F-9775-22B4F0E9EB6C}"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515546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5DF97-04E0-4D6F-9775-22B4F0E9EB6C}" type="datetimeFigureOut">
              <a:rPr lang="en-US" smtClean="0"/>
              <a:t>11/19/2019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302859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1601276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118663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422549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5DF97-04E0-4D6F-9775-22B4F0E9EB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104943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5DF97-04E0-4D6F-9775-22B4F0E9EB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7655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5DF97-04E0-4D6F-9775-22B4F0E9EB6C}"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29216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5DF97-04E0-4D6F-9775-22B4F0E9EB6C}"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290149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5DF97-04E0-4D6F-9775-22B4F0E9EB6C}"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328136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5DF97-04E0-4D6F-9775-22B4F0E9EB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196656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5DF97-04E0-4D6F-9775-22B4F0E9EB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6E3EF2-20E8-40FE-A4A3-123CC73268DB}" type="slidenum">
              <a:rPr lang="en-US" smtClean="0"/>
              <a:t>‹#›</a:t>
            </a:fld>
            <a:endParaRPr lang="en-US"/>
          </a:p>
        </p:txBody>
      </p:sp>
    </p:spTree>
    <p:extLst>
      <p:ext uri="{BB962C8B-B14F-4D97-AF65-F5344CB8AC3E}">
        <p14:creationId xmlns:p14="http://schemas.microsoft.com/office/powerpoint/2010/main" val="89608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C5DF97-04E0-4D6F-9775-22B4F0E9EB6C}" type="datetimeFigureOut">
              <a:rPr lang="en-US" smtClean="0"/>
              <a:t>11/19/2019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6E3EF2-20E8-40FE-A4A3-123CC73268DB}" type="slidenum">
              <a:rPr lang="en-US" smtClean="0"/>
              <a:t>‹#›</a:t>
            </a:fld>
            <a:endParaRPr lang="en-US"/>
          </a:p>
        </p:txBody>
      </p:sp>
    </p:spTree>
    <p:extLst>
      <p:ext uri="{BB962C8B-B14F-4D97-AF65-F5344CB8AC3E}">
        <p14:creationId xmlns:p14="http://schemas.microsoft.com/office/powerpoint/2010/main" val="2062346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ECD4-A90C-440E-BB81-17AA6C6FF1D8}"/>
              </a:ext>
            </a:extLst>
          </p:cNvPr>
          <p:cNvSpPr>
            <a:spLocks noGrp="1"/>
          </p:cNvSpPr>
          <p:nvPr>
            <p:ph type="ctrTitle"/>
          </p:nvPr>
        </p:nvSpPr>
        <p:spPr>
          <a:xfrm>
            <a:off x="704788" y="751352"/>
            <a:ext cx="8825658" cy="2677648"/>
          </a:xfrm>
        </p:spPr>
        <p:txBody>
          <a:bodyPr/>
          <a:lstStyle/>
          <a:p>
            <a:r>
              <a:rPr lang="en-US" dirty="0"/>
              <a:t>ANALYSIS OF AIR POLLUTION IN BARCELONA</a:t>
            </a:r>
          </a:p>
        </p:txBody>
      </p:sp>
      <p:sp>
        <p:nvSpPr>
          <p:cNvPr id="3" name="Subtitle 2">
            <a:extLst>
              <a:ext uri="{FF2B5EF4-FFF2-40B4-BE49-F238E27FC236}">
                <a16:creationId xmlns:a16="http://schemas.microsoft.com/office/drawing/2014/main" id="{EC3C4FD5-7F36-4410-9830-361050042C3A}"/>
              </a:ext>
            </a:extLst>
          </p:cNvPr>
          <p:cNvSpPr>
            <a:spLocks noGrp="1"/>
          </p:cNvSpPr>
          <p:nvPr>
            <p:ph type="subTitle" idx="1"/>
          </p:nvPr>
        </p:nvSpPr>
        <p:spPr>
          <a:xfrm>
            <a:off x="6486610" y="4102129"/>
            <a:ext cx="4941045" cy="1778165"/>
          </a:xfrm>
        </p:spPr>
        <p:txBody>
          <a:bodyPr/>
          <a:lstStyle/>
          <a:p>
            <a:r>
              <a:rPr lang="en-US" dirty="0"/>
              <a:t>PRANAV BHATT – PES1201800764</a:t>
            </a:r>
          </a:p>
          <a:p>
            <a:r>
              <a:rPr lang="en-US" dirty="0"/>
              <a:t>ANUSHKA DWIVEDI – PES1201800162</a:t>
            </a:r>
          </a:p>
          <a:p>
            <a:r>
              <a:rPr lang="en-US" dirty="0"/>
              <a:t>DHRUV SHETTY – PES1201800083</a:t>
            </a:r>
          </a:p>
          <a:p>
            <a:r>
              <a:rPr lang="en-US" dirty="0"/>
              <a:t>SHREYA SHUKLA – PES1201800124</a:t>
            </a:r>
          </a:p>
        </p:txBody>
      </p:sp>
    </p:spTree>
    <p:extLst>
      <p:ext uri="{BB962C8B-B14F-4D97-AF65-F5344CB8AC3E}">
        <p14:creationId xmlns:p14="http://schemas.microsoft.com/office/powerpoint/2010/main" val="58912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5324CF-B5F3-4D67-90A7-FA7D9F112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48102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754EE-C9C4-4335-92D4-4CC4161A8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41978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E2A7-61FB-418F-9CC8-68E94DD23B12}"/>
              </a:ext>
            </a:extLst>
          </p:cNvPr>
          <p:cNvSpPr>
            <a:spLocks noGrp="1"/>
          </p:cNvSpPr>
          <p:nvPr>
            <p:ph type="title"/>
          </p:nvPr>
        </p:nvSpPr>
        <p:spPr>
          <a:xfrm>
            <a:off x="1380241" y="3531337"/>
            <a:ext cx="8761413" cy="706964"/>
          </a:xfrm>
        </p:spPr>
        <p:txBody>
          <a:bodyPr/>
          <a:lstStyle/>
          <a:p>
            <a:r>
              <a:rPr lang="en-US" dirty="0">
                <a:solidFill>
                  <a:schemeClr val="tx1"/>
                </a:solidFill>
              </a:rPr>
              <a:t>VISUALISATIONS:</a:t>
            </a:r>
          </a:p>
        </p:txBody>
      </p:sp>
    </p:spTree>
    <p:extLst>
      <p:ext uri="{BB962C8B-B14F-4D97-AF65-F5344CB8AC3E}">
        <p14:creationId xmlns:p14="http://schemas.microsoft.com/office/powerpoint/2010/main" val="316816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897BE8-4183-4EAC-8158-212838701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7847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D6E9C-5C63-4A47-A60C-581EB6483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1211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9A6A47-0A75-422C-8F85-029141A6A114}"/>
              </a:ext>
            </a:extLst>
          </p:cNvPr>
          <p:cNvSpPr>
            <a:spLocks noGrp="1"/>
          </p:cNvSpPr>
          <p:nvPr>
            <p:ph type="title"/>
          </p:nvPr>
        </p:nvSpPr>
        <p:spPr>
          <a:xfrm>
            <a:off x="1624854" y="3323168"/>
            <a:ext cx="8761413" cy="706964"/>
          </a:xfrm>
        </p:spPr>
        <p:txBody>
          <a:bodyPr/>
          <a:lstStyle/>
          <a:p>
            <a:r>
              <a:rPr lang="en-US" dirty="0">
                <a:solidFill>
                  <a:schemeClr val="tx1"/>
                </a:solidFill>
              </a:rPr>
              <a:t>HYPOTHESIS TSETING:</a:t>
            </a:r>
          </a:p>
        </p:txBody>
      </p:sp>
    </p:spTree>
    <p:extLst>
      <p:ext uri="{BB962C8B-B14F-4D97-AF65-F5344CB8AC3E}">
        <p14:creationId xmlns:p14="http://schemas.microsoft.com/office/powerpoint/2010/main" val="55157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FD4AAF-3711-4F72-99B6-72F798A59092}"/>
              </a:ext>
            </a:extLst>
          </p:cNvPr>
          <p:cNvPicPr>
            <a:picLocks noChangeAspect="1"/>
          </p:cNvPicPr>
          <p:nvPr/>
        </p:nvPicPr>
        <p:blipFill rotWithShape="1">
          <a:blip r:embed="rId2">
            <a:extLst>
              <a:ext uri="{28A0092B-C50C-407E-A947-70E740481C1C}">
                <a14:useLocalDpi xmlns:a14="http://schemas.microsoft.com/office/drawing/2010/main" val="0"/>
              </a:ext>
            </a:extLst>
          </a:blip>
          <a:srcRect l="3269" t="16143" r="8927" b="6832"/>
          <a:stretch/>
        </p:blipFill>
        <p:spPr>
          <a:xfrm>
            <a:off x="162380" y="2089150"/>
            <a:ext cx="11867239" cy="2679700"/>
          </a:xfrm>
          <a:prstGeom prst="rect">
            <a:avLst/>
          </a:prstGeom>
        </p:spPr>
      </p:pic>
    </p:spTree>
    <p:extLst>
      <p:ext uri="{BB962C8B-B14F-4D97-AF65-F5344CB8AC3E}">
        <p14:creationId xmlns:p14="http://schemas.microsoft.com/office/powerpoint/2010/main" val="178366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686266-CE31-4EE3-8590-F85F8E0BF35D}"/>
              </a:ext>
            </a:extLst>
          </p:cNvPr>
          <p:cNvSpPr>
            <a:spLocks noGrp="1"/>
          </p:cNvSpPr>
          <p:nvPr>
            <p:ph type="title"/>
          </p:nvPr>
        </p:nvSpPr>
        <p:spPr>
          <a:xfrm>
            <a:off x="1579023" y="3332555"/>
            <a:ext cx="8761413" cy="706964"/>
          </a:xfrm>
        </p:spPr>
        <p:txBody>
          <a:bodyPr/>
          <a:lstStyle/>
          <a:p>
            <a:r>
              <a:rPr lang="en-US" sz="8800" dirty="0">
                <a:solidFill>
                  <a:schemeClr val="tx1"/>
                </a:solidFill>
              </a:rPr>
              <a:t>VISUALISATIONS</a:t>
            </a:r>
            <a:endParaRPr lang="en-US" dirty="0">
              <a:solidFill>
                <a:schemeClr val="tx1"/>
              </a:solidFill>
            </a:endParaRPr>
          </a:p>
        </p:txBody>
      </p:sp>
    </p:spTree>
    <p:extLst>
      <p:ext uri="{BB962C8B-B14F-4D97-AF65-F5344CB8AC3E}">
        <p14:creationId xmlns:p14="http://schemas.microsoft.com/office/powerpoint/2010/main" val="351456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4E672-3A8B-49CF-B7F4-DE6DDF5E0A31}"/>
              </a:ext>
            </a:extLst>
          </p:cNvPr>
          <p:cNvSpPr>
            <a:spLocks noGrp="1"/>
          </p:cNvSpPr>
          <p:nvPr>
            <p:ph type="title"/>
          </p:nvPr>
        </p:nvSpPr>
        <p:spPr>
          <a:xfrm>
            <a:off x="450574" y="973668"/>
            <a:ext cx="9465793" cy="706964"/>
          </a:xfrm>
        </p:spPr>
        <p:txBody>
          <a:bodyPr/>
          <a:lstStyle/>
          <a:p>
            <a:r>
              <a:rPr lang="en-US" sz="3200" dirty="0"/>
              <a:t>A LOCATION DEPENDENT STUDY OF CHANGE OF NO2 LEVELS OVER A THREE MONTH PERIOD</a:t>
            </a:r>
          </a:p>
        </p:txBody>
      </p:sp>
      <p:pic>
        <p:nvPicPr>
          <p:cNvPr id="7" name="Content Placeholder 6">
            <a:extLst>
              <a:ext uri="{FF2B5EF4-FFF2-40B4-BE49-F238E27FC236}">
                <a16:creationId xmlns:a16="http://schemas.microsoft.com/office/drawing/2014/main" id="{3B7421F3-E92F-4C99-B4B1-03B7765394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78" t="6520" b="14686"/>
          <a:stretch/>
        </p:blipFill>
        <p:spPr>
          <a:xfrm>
            <a:off x="2941983" y="2266120"/>
            <a:ext cx="5738190" cy="4731027"/>
          </a:xfrm>
        </p:spPr>
      </p:pic>
    </p:spTree>
    <p:extLst>
      <p:ext uri="{BB962C8B-B14F-4D97-AF65-F5344CB8AC3E}">
        <p14:creationId xmlns:p14="http://schemas.microsoft.com/office/powerpoint/2010/main" val="310118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DE6EC6-DBE7-43EF-84BC-8B6B6BC86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13" y="-53849"/>
            <a:ext cx="7911548" cy="7394936"/>
          </a:xfrm>
          <a:prstGeom prst="rect">
            <a:avLst/>
          </a:prstGeom>
        </p:spPr>
      </p:pic>
    </p:spTree>
    <p:extLst>
      <p:ext uri="{BB962C8B-B14F-4D97-AF65-F5344CB8AC3E}">
        <p14:creationId xmlns:p14="http://schemas.microsoft.com/office/powerpoint/2010/main" val="363925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194D-0EAC-4435-959C-395152A50C43}"/>
              </a:ext>
            </a:extLst>
          </p:cNvPr>
          <p:cNvSpPr>
            <a:spLocks noGrp="1"/>
          </p:cNvSpPr>
          <p:nvPr>
            <p:ph type="title"/>
          </p:nvPr>
        </p:nvSpPr>
        <p:spPr/>
        <p:txBody>
          <a:bodyPr/>
          <a:lstStyle/>
          <a:p>
            <a:r>
              <a:rPr lang="en-US" dirty="0"/>
              <a:t>PROPERTIES ON THE DATASET</a:t>
            </a:r>
          </a:p>
        </p:txBody>
      </p:sp>
      <p:sp>
        <p:nvSpPr>
          <p:cNvPr id="3" name="Content Placeholder 2">
            <a:extLst>
              <a:ext uri="{FF2B5EF4-FFF2-40B4-BE49-F238E27FC236}">
                <a16:creationId xmlns:a16="http://schemas.microsoft.com/office/drawing/2014/main" id="{7D794EB4-12A7-4566-9007-FD18E31F2284}"/>
              </a:ext>
            </a:extLst>
          </p:cNvPr>
          <p:cNvSpPr>
            <a:spLocks noGrp="1"/>
          </p:cNvSpPr>
          <p:nvPr>
            <p:ph idx="1"/>
          </p:nvPr>
        </p:nvSpPr>
        <p:spPr/>
        <p:txBody>
          <a:bodyPr/>
          <a:lstStyle/>
          <a:p>
            <a:r>
              <a:rPr lang="en-US" dirty="0"/>
              <a:t>Air Quality</a:t>
            </a:r>
          </a:p>
          <a:p>
            <a:r>
              <a:rPr lang="en-US" dirty="0"/>
              <a:t>Latitude </a:t>
            </a:r>
          </a:p>
          <a:p>
            <a:r>
              <a:rPr lang="en-US" dirty="0"/>
              <a:t>Longitude</a:t>
            </a:r>
          </a:p>
          <a:p>
            <a:r>
              <a:rPr lang="en-US" dirty="0"/>
              <a:t>Ozone Quality, Hour and Value</a:t>
            </a:r>
          </a:p>
          <a:p>
            <a:r>
              <a:rPr lang="en-US" dirty="0"/>
              <a:t>Nitrogen Dioxide Hour, Quality and Value</a:t>
            </a:r>
          </a:p>
          <a:p>
            <a:r>
              <a:rPr lang="en-US" dirty="0"/>
              <a:t>PM10(Suspended Particles) Hour, Quality and Value</a:t>
            </a:r>
          </a:p>
          <a:p>
            <a:r>
              <a:rPr lang="en-US" dirty="0"/>
              <a:t>Generated</a:t>
            </a:r>
          </a:p>
          <a:p>
            <a:r>
              <a:rPr lang="en-US" dirty="0"/>
              <a:t>Date/Time</a:t>
            </a:r>
          </a:p>
        </p:txBody>
      </p:sp>
    </p:spTree>
    <p:extLst>
      <p:ext uri="{BB962C8B-B14F-4D97-AF65-F5344CB8AC3E}">
        <p14:creationId xmlns:p14="http://schemas.microsoft.com/office/powerpoint/2010/main" val="213842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ACF7F-D524-4FA0-BD9B-2105E734D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39" y="233249"/>
            <a:ext cx="8362122" cy="7816088"/>
          </a:xfrm>
          <a:prstGeom prst="rect">
            <a:avLst/>
          </a:prstGeom>
        </p:spPr>
      </p:pic>
    </p:spTree>
    <p:extLst>
      <p:ext uri="{BB962C8B-B14F-4D97-AF65-F5344CB8AC3E}">
        <p14:creationId xmlns:p14="http://schemas.microsoft.com/office/powerpoint/2010/main" val="253040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1F40-3063-4FD0-A646-960292676E4C}"/>
              </a:ext>
            </a:extLst>
          </p:cNvPr>
          <p:cNvSpPr>
            <a:spLocks noGrp="1"/>
          </p:cNvSpPr>
          <p:nvPr>
            <p:ph type="title"/>
          </p:nvPr>
        </p:nvSpPr>
        <p:spPr/>
        <p:txBody>
          <a:bodyPr/>
          <a:lstStyle/>
          <a:p>
            <a:r>
              <a:rPr lang="en-US" sz="3200" dirty="0"/>
              <a:t>PROPORTION OF AIR QUALITY IN BARCELONA OVER A </a:t>
            </a:r>
            <a:r>
              <a:rPr lang="en-US" sz="2800" dirty="0"/>
              <a:t>THREE</a:t>
            </a:r>
            <a:r>
              <a:rPr lang="en-US" sz="3200" dirty="0"/>
              <a:t> MONTH PERIOD</a:t>
            </a:r>
          </a:p>
        </p:txBody>
      </p:sp>
      <p:pic>
        <p:nvPicPr>
          <p:cNvPr id="6" name="Picture 5">
            <a:extLst>
              <a:ext uri="{FF2B5EF4-FFF2-40B4-BE49-F238E27FC236}">
                <a16:creationId xmlns:a16="http://schemas.microsoft.com/office/drawing/2014/main" id="{89624AA8-0B78-4627-8E61-C7CA10B8D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910" y="2428875"/>
            <a:ext cx="6667500" cy="4286250"/>
          </a:xfrm>
          <a:prstGeom prst="rect">
            <a:avLst/>
          </a:prstGeom>
        </p:spPr>
      </p:pic>
    </p:spTree>
    <p:extLst>
      <p:ext uri="{BB962C8B-B14F-4D97-AF65-F5344CB8AC3E}">
        <p14:creationId xmlns:p14="http://schemas.microsoft.com/office/powerpoint/2010/main" val="2766015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1837-4EF1-4FC4-9607-C51FCE6A6601}"/>
              </a:ext>
            </a:extLst>
          </p:cNvPr>
          <p:cNvSpPr>
            <a:spLocks noGrp="1"/>
          </p:cNvSpPr>
          <p:nvPr>
            <p:ph type="title"/>
          </p:nvPr>
        </p:nvSpPr>
        <p:spPr>
          <a:xfrm>
            <a:off x="659654" y="3691468"/>
            <a:ext cx="11113246" cy="706964"/>
          </a:xfrm>
        </p:spPr>
        <p:txBody>
          <a:bodyPr/>
          <a:lstStyle/>
          <a:p>
            <a:r>
              <a:rPr lang="en-US" dirty="0">
                <a:solidFill>
                  <a:schemeClr val="tx1"/>
                </a:solidFill>
              </a:rPr>
              <a:t>CORELATION BETWEEN O3, NO2 &amp; PM10 VALUES</a:t>
            </a:r>
          </a:p>
        </p:txBody>
      </p:sp>
    </p:spTree>
    <p:extLst>
      <p:ext uri="{BB962C8B-B14F-4D97-AF65-F5344CB8AC3E}">
        <p14:creationId xmlns:p14="http://schemas.microsoft.com/office/powerpoint/2010/main" val="3172900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AF5838-E836-4BB6-B1F2-2AE39631D64E}"/>
              </a:ext>
            </a:extLst>
          </p:cNvPr>
          <p:cNvPicPr>
            <a:picLocks noChangeAspect="1"/>
          </p:cNvPicPr>
          <p:nvPr/>
        </p:nvPicPr>
        <p:blipFill rotWithShape="1">
          <a:blip r:embed="rId2">
            <a:extLst>
              <a:ext uri="{28A0092B-C50C-407E-A947-70E740481C1C}">
                <a14:useLocalDpi xmlns:a14="http://schemas.microsoft.com/office/drawing/2010/main" val="0"/>
              </a:ext>
            </a:extLst>
          </a:blip>
          <a:srcRect l="19751" t="9960" b="10409"/>
          <a:stretch/>
        </p:blipFill>
        <p:spPr>
          <a:xfrm>
            <a:off x="2857500" y="803564"/>
            <a:ext cx="6024972" cy="5775036"/>
          </a:xfrm>
          <a:prstGeom prst="rect">
            <a:avLst/>
          </a:prstGeom>
        </p:spPr>
      </p:pic>
    </p:spTree>
    <p:extLst>
      <p:ext uri="{BB962C8B-B14F-4D97-AF65-F5344CB8AC3E}">
        <p14:creationId xmlns:p14="http://schemas.microsoft.com/office/powerpoint/2010/main" val="2571460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675C-EAA0-4A4D-9C3B-0B1DED00E5F3}"/>
              </a:ext>
            </a:extLst>
          </p:cNvPr>
          <p:cNvSpPr>
            <a:spLocks noGrp="1"/>
          </p:cNvSpPr>
          <p:nvPr>
            <p:ph type="title"/>
          </p:nvPr>
        </p:nvSpPr>
        <p:spPr>
          <a:xfrm>
            <a:off x="1446502" y="3292798"/>
            <a:ext cx="8761413" cy="706964"/>
          </a:xfrm>
        </p:spPr>
        <p:txBody>
          <a:bodyPr/>
          <a:lstStyle/>
          <a:p>
            <a:r>
              <a:rPr lang="en-US" dirty="0">
                <a:solidFill>
                  <a:schemeClr val="tx1"/>
                </a:solidFill>
              </a:rPr>
              <a:t>CLEANED DATASET:</a:t>
            </a:r>
          </a:p>
        </p:txBody>
      </p:sp>
    </p:spTree>
    <p:extLst>
      <p:ext uri="{BB962C8B-B14F-4D97-AF65-F5344CB8AC3E}">
        <p14:creationId xmlns:p14="http://schemas.microsoft.com/office/powerpoint/2010/main" val="2338817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672A4-B7F8-4D11-B94A-2B4932000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8" y="-101600"/>
            <a:ext cx="12223687" cy="6959600"/>
          </a:xfrm>
          <a:prstGeom prst="rect">
            <a:avLst/>
          </a:prstGeom>
        </p:spPr>
      </p:pic>
    </p:spTree>
    <p:extLst>
      <p:ext uri="{BB962C8B-B14F-4D97-AF65-F5344CB8AC3E}">
        <p14:creationId xmlns:p14="http://schemas.microsoft.com/office/powerpoint/2010/main" val="272165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E51F7-3E41-4E0D-808A-A3D2CB47DCF3}"/>
              </a:ext>
            </a:extLst>
          </p:cNvPr>
          <p:cNvSpPr>
            <a:spLocks noGrp="1"/>
          </p:cNvSpPr>
          <p:nvPr>
            <p:ph type="title"/>
          </p:nvPr>
        </p:nvSpPr>
        <p:spPr>
          <a:xfrm>
            <a:off x="1154954" y="973667"/>
            <a:ext cx="8761413" cy="4883793"/>
          </a:xfrm>
        </p:spPr>
        <p:txBody>
          <a:bodyPr/>
          <a:lstStyle/>
          <a:p>
            <a:pPr algn="ctr"/>
            <a:r>
              <a:rPr lang="en-US" sz="9600" dirty="0">
                <a:solidFill>
                  <a:schemeClr val="tx1"/>
                </a:solidFill>
              </a:rPr>
              <a:t>THANK YOU</a:t>
            </a:r>
          </a:p>
        </p:txBody>
      </p:sp>
    </p:spTree>
    <p:extLst>
      <p:ext uri="{BB962C8B-B14F-4D97-AF65-F5344CB8AC3E}">
        <p14:creationId xmlns:p14="http://schemas.microsoft.com/office/powerpoint/2010/main" val="240763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84A2-1D64-4F3D-85CC-FD1CD05505E2}"/>
              </a:ext>
            </a:extLst>
          </p:cNvPr>
          <p:cNvSpPr>
            <a:spLocks noGrp="1"/>
          </p:cNvSpPr>
          <p:nvPr>
            <p:ph type="title"/>
          </p:nvPr>
        </p:nvSpPr>
        <p:spPr/>
        <p:txBody>
          <a:bodyPr/>
          <a:lstStyle/>
          <a:p>
            <a:r>
              <a:rPr lang="en-US" dirty="0"/>
              <a:t>PACKAGES USED</a:t>
            </a:r>
          </a:p>
        </p:txBody>
      </p:sp>
      <p:sp>
        <p:nvSpPr>
          <p:cNvPr id="3" name="Content Placeholder 2">
            <a:extLst>
              <a:ext uri="{FF2B5EF4-FFF2-40B4-BE49-F238E27FC236}">
                <a16:creationId xmlns:a16="http://schemas.microsoft.com/office/drawing/2014/main" id="{401F210E-C15E-4FAC-823F-F19C201DBC0E}"/>
              </a:ext>
            </a:extLst>
          </p:cNvPr>
          <p:cNvSpPr>
            <a:spLocks noGrp="1"/>
          </p:cNvSpPr>
          <p:nvPr>
            <p:ph idx="1"/>
          </p:nvPr>
        </p:nvSpPr>
        <p:spPr/>
        <p:txBody>
          <a:bodyPr/>
          <a:lstStyle/>
          <a:p>
            <a:r>
              <a:rPr lang="en-US" dirty="0" err="1"/>
              <a:t>tidyr</a:t>
            </a:r>
            <a:endParaRPr lang="en-US" dirty="0"/>
          </a:p>
          <a:p>
            <a:r>
              <a:rPr lang="en-US" dirty="0" err="1"/>
              <a:t>dplyr</a:t>
            </a:r>
            <a:endParaRPr lang="en-US" dirty="0"/>
          </a:p>
          <a:p>
            <a:r>
              <a:rPr lang="en-US" dirty="0"/>
              <a:t>Zoo</a:t>
            </a:r>
          </a:p>
          <a:p>
            <a:r>
              <a:rPr lang="en-US" dirty="0" err="1"/>
              <a:t>ggpubr</a:t>
            </a:r>
            <a:endParaRPr lang="en-US" dirty="0"/>
          </a:p>
          <a:p>
            <a:r>
              <a:rPr lang="en-US" dirty="0" err="1"/>
              <a:t>plotly</a:t>
            </a:r>
            <a:endParaRPr lang="en-US" dirty="0"/>
          </a:p>
          <a:p>
            <a:r>
              <a:rPr lang="en-US" dirty="0" err="1"/>
              <a:t>corrplot</a:t>
            </a:r>
            <a:endParaRPr lang="en-US" dirty="0"/>
          </a:p>
        </p:txBody>
      </p:sp>
    </p:spTree>
    <p:extLst>
      <p:ext uri="{BB962C8B-B14F-4D97-AF65-F5344CB8AC3E}">
        <p14:creationId xmlns:p14="http://schemas.microsoft.com/office/powerpoint/2010/main" val="342438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064B2-6BF2-4490-BD04-5A00E00D689A}"/>
              </a:ext>
            </a:extLst>
          </p:cNvPr>
          <p:cNvSpPr>
            <a:spLocks noGrp="1"/>
          </p:cNvSpPr>
          <p:nvPr>
            <p:ph type="title"/>
          </p:nvPr>
        </p:nvSpPr>
        <p:spPr/>
        <p:txBody>
          <a:bodyPr/>
          <a:lstStyle/>
          <a:p>
            <a:r>
              <a:rPr lang="en-US" dirty="0"/>
              <a:t>OZONE POLLUTION</a:t>
            </a:r>
          </a:p>
        </p:txBody>
      </p:sp>
      <p:sp>
        <p:nvSpPr>
          <p:cNvPr id="5" name="Content Placeholder 4">
            <a:extLst>
              <a:ext uri="{FF2B5EF4-FFF2-40B4-BE49-F238E27FC236}">
                <a16:creationId xmlns:a16="http://schemas.microsoft.com/office/drawing/2014/main" id="{06DF5E88-9D29-42C9-BC5E-C44020A9E394}"/>
              </a:ext>
            </a:extLst>
          </p:cNvPr>
          <p:cNvSpPr>
            <a:spLocks noGrp="1"/>
          </p:cNvSpPr>
          <p:nvPr>
            <p:ph idx="1"/>
          </p:nvPr>
        </p:nvSpPr>
        <p:spPr>
          <a:xfrm>
            <a:off x="993914" y="2425148"/>
            <a:ext cx="10601738" cy="4121426"/>
          </a:xfrm>
        </p:spPr>
        <p:txBody>
          <a:bodyPr>
            <a:normAutofit lnSpcReduction="10000"/>
          </a:bodyPr>
          <a:lstStyle/>
          <a:p>
            <a:r>
              <a:rPr lang="en-US" b="1" dirty="0"/>
              <a:t>Good Ozone: </a:t>
            </a:r>
            <a:r>
              <a:rPr lang="en-US" dirty="0"/>
              <a:t>Occurs naturally in the upper atmosphere of the Earth and is also known as </a:t>
            </a:r>
            <a:r>
              <a:rPr lang="en-US" i="1" dirty="0"/>
              <a:t>stratospheric ozone</a:t>
            </a:r>
            <a:r>
              <a:rPr lang="en-US" dirty="0"/>
              <a:t>. Here, it forms protective shields which protect us from sun's harmful UV radiations. Due to various manmade chemicals it is partially destroyed and causes hole in the ozone.</a:t>
            </a:r>
          </a:p>
          <a:p>
            <a:r>
              <a:rPr lang="en-US" b="1" dirty="0"/>
              <a:t>Bad Ozone: </a:t>
            </a:r>
            <a:r>
              <a:rPr lang="en-US" dirty="0"/>
              <a:t>It is ground level ozone which is not directly emitted into the air and is known as </a:t>
            </a:r>
            <a:r>
              <a:rPr lang="en-US" i="1" dirty="0"/>
              <a:t>Tropospheric ozone</a:t>
            </a:r>
            <a:r>
              <a:rPr lang="en-US" dirty="0"/>
              <a:t>. It is generated by the chemical reactions of nitrogen oxides and volatile organic compounds (VOC). This happens when the pollutants are emitted by cars, power plants, industrial boilers; chemical plants etc. and these chemicals react in the presence of sunlight. Do you know that at ground level it is harmful air pollutant because it effects in people and the environment and also is the main ingredient in smog?</a:t>
            </a:r>
          </a:p>
          <a:p>
            <a:pPr marL="0" indent="0">
              <a:buNone/>
            </a:pPr>
            <a:r>
              <a:rPr lang="en-US" dirty="0"/>
              <a:t>	In urban areas on hot sunny days ozone reaches to unhealthy levels and can reach high 	levels during cold weather. Now, you may be thinking that in rural areas this ozone 	reaches or not? Yes at rural areas also ground level ozone transported by the wind and 	can experience high ozone levels.</a:t>
            </a:r>
          </a:p>
          <a:p>
            <a:pPr marL="0" indent="0">
              <a:buNone/>
            </a:pPr>
            <a:endParaRPr lang="en-US" dirty="0"/>
          </a:p>
        </p:txBody>
      </p:sp>
    </p:spTree>
    <p:extLst>
      <p:ext uri="{BB962C8B-B14F-4D97-AF65-F5344CB8AC3E}">
        <p14:creationId xmlns:p14="http://schemas.microsoft.com/office/powerpoint/2010/main" val="4469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ACED-2B4C-41F7-8582-1D04B5E5E9C6}"/>
              </a:ext>
            </a:extLst>
          </p:cNvPr>
          <p:cNvSpPr>
            <a:spLocks noGrp="1"/>
          </p:cNvSpPr>
          <p:nvPr>
            <p:ph type="title"/>
          </p:nvPr>
        </p:nvSpPr>
        <p:spPr/>
        <p:txBody>
          <a:bodyPr/>
          <a:lstStyle/>
          <a:p>
            <a:r>
              <a:rPr lang="en-US" dirty="0"/>
              <a:t>N02 POLLUTION</a:t>
            </a:r>
          </a:p>
        </p:txBody>
      </p:sp>
      <p:sp>
        <p:nvSpPr>
          <p:cNvPr id="3" name="Content Placeholder 2">
            <a:extLst>
              <a:ext uri="{FF2B5EF4-FFF2-40B4-BE49-F238E27FC236}">
                <a16:creationId xmlns:a16="http://schemas.microsoft.com/office/drawing/2014/main" id="{ABEF2EEF-C690-45AD-9DE9-FEB8012BF38C}"/>
              </a:ext>
            </a:extLst>
          </p:cNvPr>
          <p:cNvSpPr>
            <a:spLocks noGrp="1"/>
          </p:cNvSpPr>
          <p:nvPr>
            <p:ph idx="1"/>
          </p:nvPr>
        </p:nvSpPr>
        <p:spPr>
          <a:xfrm>
            <a:off x="1033670" y="2398643"/>
            <a:ext cx="8946943" cy="3621157"/>
          </a:xfrm>
        </p:spPr>
        <p:txBody>
          <a:bodyPr/>
          <a:lstStyle/>
          <a:p>
            <a:r>
              <a:rPr lang="en-US" dirty="0"/>
              <a:t>Nitrogen dioxide is an irritant gas, which at high concentrations causes inflammation of the airways.</a:t>
            </a:r>
          </a:p>
          <a:p>
            <a:r>
              <a:rPr lang="en-US" dirty="0"/>
              <a:t>When nitrogen is released during fuel combustion it combines with oxygen atoms to create nitric oxide (NO). This further combines with oxygen to create nitrogen dioxide (NO2). Nitric oxide is not considered to be hazardous to health at typical ambient concentrations, but nitrogen dioxide can be. Nitrogen dioxide and nitric oxide are referred to together as oxides of nitrogen (NOx).</a:t>
            </a:r>
          </a:p>
          <a:p>
            <a:r>
              <a:rPr lang="en-US" dirty="0"/>
              <a:t>NOx gases react to form smog and acid rain as well as being central to the formation of fine particles (PM) and ground level ozone, both of which are associated with adverse health effects.</a:t>
            </a:r>
          </a:p>
          <a:p>
            <a:endParaRPr lang="en-US" dirty="0"/>
          </a:p>
          <a:p>
            <a:pPr marL="0" indent="0">
              <a:buNone/>
            </a:pPr>
            <a:endParaRPr lang="en-US" dirty="0"/>
          </a:p>
        </p:txBody>
      </p:sp>
    </p:spTree>
    <p:extLst>
      <p:ext uri="{BB962C8B-B14F-4D97-AF65-F5344CB8AC3E}">
        <p14:creationId xmlns:p14="http://schemas.microsoft.com/office/powerpoint/2010/main" val="276258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A117-32AE-41D7-939E-E06EB59E228C}"/>
              </a:ext>
            </a:extLst>
          </p:cNvPr>
          <p:cNvSpPr>
            <a:spLocks noGrp="1"/>
          </p:cNvSpPr>
          <p:nvPr>
            <p:ph type="title"/>
          </p:nvPr>
        </p:nvSpPr>
        <p:spPr/>
        <p:txBody>
          <a:bodyPr/>
          <a:lstStyle/>
          <a:p>
            <a:r>
              <a:rPr lang="en-US" dirty="0"/>
              <a:t>PM10 POLLUTION</a:t>
            </a:r>
          </a:p>
        </p:txBody>
      </p:sp>
      <p:sp>
        <p:nvSpPr>
          <p:cNvPr id="3" name="Content Placeholder 2">
            <a:extLst>
              <a:ext uri="{FF2B5EF4-FFF2-40B4-BE49-F238E27FC236}">
                <a16:creationId xmlns:a16="http://schemas.microsoft.com/office/drawing/2014/main" id="{BBD8E4A9-B9E3-4253-A311-287D7E9F8CFD}"/>
              </a:ext>
            </a:extLst>
          </p:cNvPr>
          <p:cNvSpPr>
            <a:spLocks noGrp="1"/>
          </p:cNvSpPr>
          <p:nvPr>
            <p:ph idx="1"/>
          </p:nvPr>
        </p:nvSpPr>
        <p:spPr>
          <a:xfrm>
            <a:off x="993913" y="2252870"/>
            <a:ext cx="10787269" cy="4134678"/>
          </a:xfrm>
        </p:spPr>
        <p:txBody>
          <a:bodyPr>
            <a:normAutofit/>
          </a:bodyPr>
          <a:lstStyle/>
          <a:p>
            <a:r>
              <a:rPr lang="en-US" dirty="0"/>
              <a:t>Particle pollution, also called particulate matter or PM, is a mixture of solids and liquid droplets floating in the air. Some particles are released directly from a specific source, while others form in complicated chemical reactions in the atmosphere.</a:t>
            </a:r>
          </a:p>
          <a:p>
            <a:r>
              <a:rPr lang="en-US" dirty="0"/>
              <a:t>Particles come in a wide range of sizes. Particles less than or equal to 10 micrometers in diameter are so small that they can get into the lungs, potentially causing serious health problems. Ten micrometers is less than the width of a single human hair.</a:t>
            </a:r>
          </a:p>
          <a:p>
            <a:r>
              <a:rPr lang="en-US" b="1" dirty="0"/>
              <a:t>Coarse dust particles (PM</a:t>
            </a:r>
            <a:r>
              <a:rPr lang="en-US" b="1" baseline="-25000" dirty="0"/>
              <a:t>10</a:t>
            </a:r>
            <a:r>
              <a:rPr lang="en-US" b="1" dirty="0"/>
              <a:t>)</a:t>
            </a:r>
            <a:r>
              <a:rPr lang="en-US" dirty="0"/>
              <a:t> are 2.5 to 10 micrometers in diameter. Sources include crushing or grinding operations and dust stirred up by vehicles on roads.</a:t>
            </a:r>
          </a:p>
          <a:p>
            <a:r>
              <a:rPr lang="en-US" b="1" dirty="0"/>
              <a:t>Fine particles (PM</a:t>
            </a:r>
            <a:r>
              <a:rPr lang="en-US" b="1" baseline="-25000" dirty="0"/>
              <a:t>2.5</a:t>
            </a:r>
            <a:r>
              <a:rPr lang="en-US" b="1" dirty="0"/>
              <a:t>)</a:t>
            </a:r>
            <a:r>
              <a:rPr lang="en-US" dirty="0"/>
              <a:t> are 2.5 micrometers in diameter or smaller, and can only be seen with an electron microscope. Fine particles are produced from all types of combustion, including motor vehicles, power plants, residential wood burning, forest fires, agricultural burning, and some industrial processes</a:t>
            </a:r>
          </a:p>
          <a:p>
            <a:endParaRPr lang="en-US" dirty="0"/>
          </a:p>
        </p:txBody>
      </p:sp>
    </p:spTree>
    <p:extLst>
      <p:ext uri="{BB962C8B-B14F-4D97-AF65-F5344CB8AC3E}">
        <p14:creationId xmlns:p14="http://schemas.microsoft.com/office/powerpoint/2010/main" val="303266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032C7-50DE-482C-8D2B-201666E532EB}"/>
              </a:ext>
            </a:extLst>
          </p:cNvPr>
          <p:cNvSpPr>
            <a:spLocks noGrp="1"/>
          </p:cNvSpPr>
          <p:nvPr>
            <p:ph type="title"/>
          </p:nvPr>
        </p:nvSpPr>
        <p:spPr>
          <a:xfrm>
            <a:off x="4121426" y="3428999"/>
            <a:ext cx="3856383" cy="1659835"/>
          </a:xfrm>
        </p:spPr>
        <p:txBody>
          <a:bodyPr/>
          <a:lstStyle/>
          <a:p>
            <a:r>
              <a:rPr lang="en-US" sz="8000" dirty="0">
                <a:solidFill>
                  <a:schemeClr val="tx1"/>
                </a:solidFill>
              </a:rPr>
              <a:t>CODE</a:t>
            </a:r>
          </a:p>
        </p:txBody>
      </p:sp>
    </p:spTree>
    <p:extLst>
      <p:ext uri="{BB962C8B-B14F-4D97-AF65-F5344CB8AC3E}">
        <p14:creationId xmlns:p14="http://schemas.microsoft.com/office/powerpoint/2010/main" val="63200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BC92-1076-4CA8-B0E9-84FE6CF2AFFC}"/>
              </a:ext>
            </a:extLst>
          </p:cNvPr>
          <p:cNvSpPr>
            <a:spLocks noGrp="1"/>
          </p:cNvSpPr>
          <p:nvPr>
            <p:ph type="title"/>
          </p:nvPr>
        </p:nvSpPr>
        <p:spPr>
          <a:xfrm>
            <a:off x="1221215" y="3319303"/>
            <a:ext cx="8761413" cy="706964"/>
          </a:xfrm>
        </p:spPr>
        <p:txBody>
          <a:bodyPr/>
          <a:lstStyle/>
          <a:p>
            <a:r>
              <a:rPr lang="en-US" dirty="0">
                <a:solidFill>
                  <a:schemeClr val="tx1"/>
                </a:solidFill>
              </a:rPr>
              <a:t>DATA CLEANING:</a:t>
            </a:r>
          </a:p>
        </p:txBody>
      </p:sp>
    </p:spTree>
    <p:extLst>
      <p:ext uri="{BB962C8B-B14F-4D97-AF65-F5344CB8AC3E}">
        <p14:creationId xmlns:p14="http://schemas.microsoft.com/office/powerpoint/2010/main" val="39562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343FF5-67A9-4E25-A7B7-E77FE9E7F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0660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TotalTime>
  <Words>628</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ANALYSIS OF AIR POLLUTION IN BARCELONA</vt:lpstr>
      <vt:lpstr>PROPERTIES ON THE DATASET</vt:lpstr>
      <vt:lpstr>PACKAGES USED</vt:lpstr>
      <vt:lpstr>OZONE POLLUTION</vt:lpstr>
      <vt:lpstr>N02 POLLUTION</vt:lpstr>
      <vt:lpstr>PM10 POLLUTION</vt:lpstr>
      <vt:lpstr>CODE</vt:lpstr>
      <vt:lpstr>DATA CLEANING:</vt:lpstr>
      <vt:lpstr>PowerPoint Presentation</vt:lpstr>
      <vt:lpstr>PowerPoint Presentation</vt:lpstr>
      <vt:lpstr>PowerPoint Presentation</vt:lpstr>
      <vt:lpstr>VISUALISATIONS:</vt:lpstr>
      <vt:lpstr>PowerPoint Presentation</vt:lpstr>
      <vt:lpstr>PowerPoint Presentation</vt:lpstr>
      <vt:lpstr>HYPOTHESIS TSETING:</vt:lpstr>
      <vt:lpstr>PowerPoint Presentation</vt:lpstr>
      <vt:lpstr>VISUALISATIONS</vt:lpstr>
      <vt:lpstr>A LOCATION DEPENDENT STUDY OF CHANGE OF NO2 LEVELS OVER A THREE MONTH PERIOD</vt:lpstr>
      <vt:lpstr>PowerPoint Presentation</vt:lpstr>
      <vt:lpstr>PowerPoint Presentation</vt:lpstr>
      <vt:lpstr>PROPORTION OF AIR QUALITY IN BARCELONA OVER A THREE MONTH PERIOD</vt:lpstr>
      <vt:lpstr>CORELATION BETWEEN O3, NO2 &amp; PM10 VALUES</vt:lpstr>
      <vt:lpstr>PowerPoint Presentation</vt:lpstr>
      <vt:lpstr>CLEANED DATASET: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 POLLUTION IN BARCELONA</dc:title>
  <dc:creator>sunil</dc:creator>
  <cp:lastModifiedBy>sunil </cp:lastModifiedBy>
  <cp:revision>6</cp:revision>
  <dcterms:created xsi:type="dcterms:W3CDTF">2019-11-19T08:16:18Z</dcterms:created>
  <dcterms:modified xsi:type="dcterms:W3CDTF">2019-11-19T09:26:42Z</dcterms:modified>
</cp:coreProperties>
</file>