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69" r:id="rId3"/>
    <p:sldId id="257" r:id="rId4"/>
    <p:sldId id="259" r:id="rId5"/>
    <p:sldId id="260" r:id="rId6"/>
    <p:sldId id="261" r:id="rId7"/>
    <p:sldId id="264" r:id="rId8"/>
    <p:sldId id="270" r:id="rId9"/>
    <p:sldId id="265" r:id="rId10"/>
    <p:sldId id="266" r:id="rId11"/>
    <p:sldId id="268"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3969" autoAdjust="0"/>
  </p:normalViewPr>
  <p:slideViewPr>
    <p:cSldViewPr snapToGrid="0">
      <p:cViewPr varScale="1">
        <p:scale>
          <a:sx n="64" d="100"/>
          <a:sy n="64" d="100"/>
        </p:scale>
        <p:origin x="10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544982" y="2698230"/>
            <a:ext cx="9434149" cy="3087974"/>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680"/>
              <a:buNone/>
            </a:pPr>
            <a:r>
              <a:rPr lang="en-US" sz="4000" dirty="0">
                <a:solidFill>
                  <a:schemeClr val="lt1"/>
                </a:solidFill>
                <a:latin typeface="Times New Roman"/>
                <a:ea typeface="Times New Roman"/>
                <a:cs typeface="Times New Roman"/>
                <a:sym typeface="Times New Roman"/>
              </a:rPr>
              <a:t>Mushroom Classification Project</a:t>
            </a:r>
            <a:endParaRPr sz="4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4) </a:t>
            </a:r>
            <a:r>
              <a:rPr lang="en-US" sz="1800" dirty="0">
                <a:solidFill>
                  <a:schemeClr val="lt1"/>
                </a:solidFill>
                <a:latin typeface="Times New Roman"/>
                <a:ea typeface="Times New Roman"/>
                <a:cs typeface="Times New Roman"/>
                <a:sym typeface="Times New Roman"/>
              </a:rPr>
              <a:t>How logs are managed?</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different logs inside the logs folder and the custom  logs are generated for each step and phase of training and prediction pipeline.</a:t>
            </a: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5) 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Handle Missing values in data </a:t>
            </a: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Encoding categorical data into numeric values.</a:t>
            </a: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Selecting best features for model training phase</a:t>
            </a:r>
          </a:p>
          <a:p>
            <a:pPr marL="742950" lvl="1" indent="-285750" algn="l" rtl="0">
              <a:spcBef>
                <a:spcPts val="960"/>
              </a:spcBef>
              <a:spcAft>
                <a:spcPts val="0"/>
              </a:spcAft>
              <a:buSzPts val="1440"/>
              <a:buChar char="▶"/>
            </a:pP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533142" y="985603"/>
            <a:ext cx="11125715" cy="3615267"/>
          </a:xfrm>
          <a:prstGeom prst="rect">
            <a:avLst/>
          </a:prstGeom>
          <a:noFill/>
          <a:ln>
            <a:noFill/>
          </a:ln>
        </p:spPr>
        <p:txBody>
          <a:bodyPr spcFirstLastPara="1" wrap="square" lIns="91425" tIns="45700" rIns="91425" bIns="45700" anchor="ctr" anchorCtr="0">
            <a:normAutofit/>
          </a:bodyPr>
          <a:lstStyle/>
          <a:p>
            <a:pPr marL="285750" lvl="0" indent="-194310" algn="l" rtl="0">
              <a:spcBef>
                <a:spcPts val="960"/>
              </a:spcBef>
              <a:spcAft>
                <a:spcPts val="0"/>
              </a:spcAft>
              <a:buSzPts val="1440"/>
              <a:buNone/>
            </a:pPr>
            <a:r>
              <a:rPr lang="en-IN" sz="6000" dirty="0">
                <a:solidFill>
                  <a:schemeClr val="lt1"/>
                </a:solidFill>
                <a:latin typeface="Times New Roman"/>
                <a:ea typeface="Times New Roman"/>
                <a:cs typeface="Times New Roman"/>
                <a:sym typeface="Times New Roman"/>
              </a:rPr>
              <a:t>Thank You !!! </a:t>
            </a:r>
            <a:endParaRPr sz="6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C6C5-9DE1-6F06-A820-0D22C4E553BD}"/>
              </a:ext>
            </a:extLst>
          </p:cNvPr>
          <p:cNvSpPr>
            <a:spLocks noGrp="1"/>
          </p:cNvSpPr>
          <p:nvPr>
            <p:ph type="title"/>
          </p:nvPr>
        </p:nvSpPr>
        <p:spPr>
          <a:xfrm>
            <a:off x="414390" y="1873770"/>
            <a:ext cx="10058400" cy="3897443"/>
          </a:xfrm>
        </p:spPr>
        <p:txBody>
          <a:bodyPr>
            <a:noAutofit/>
          </a:bodyPr>
          <a:lstStyle/>
          <a:p>
            <a:r>
              <a:rPr lang="en-US" sz="1800" dirty="0">
                <a:solidFill>
                  <a:schemeClr val="bg1"/>
                </a:solidFill>
                <a:latin typeface="+mn-lt"/>
              </a:rPr>
              <a:t>The Mushroom Classification Project presents a machine learning solution for predicting the edibility of mushrooms based on their attributes. This project aims to develop a sophisticated web application that provides users with accurate predictions regarding whether a mushroom is poisonous or not. Leveraging advanced machine learning techniques and frameworks such as DVC, MLflow, and Docker, the application ensures efficient model development, management, and deployment. By integrating a user-friendly interface powered by Flask, users can easily input mushroom characteristics and receive immediate predictions. The project also emphasizes transparency and scalability, with detailed model insights available through the Model Management Interface. Through this project, we demonstrate the effectiveness of machine learning in addressing real-world challenges and provide a valuable tool for mushroom enthusiasts, researchers, and beyond.</a:t>
            </a:r>
            <a:endParaRPr lang="en-IN" sz="1800" dirty="0">
              <a:solidFill>
                <a:schemeClr val="bg1"/>
              </a:solidFill>
              <a:latin typeface="+mn-lt"/>
            </a:endParaRPr>
          </a:p>
        </p:txBody>
      </p:sp>
      <p:sp>
        <p:nvSpPr>
          <p:cNvPr id="4" name="TextBox 3">
            <a:extLst>
              <a:ext uri="{FF2B5EF4-FFF2-40B4-BE49-F238E27FC236}">
                <a16:creationId xmlns:a16="http://schemas.microsoft.com/office/drawing/2014/main" id="{025FB604-531D-D918-0EAE-51C20639501D}"/>
              </a:ext>
            </a:extLst>
          </p:cNvPr>
          <p:cNvSpPr txBox="1"/>
          <p:nvPr/>
        </p:nvSpPr>
        <p:spPr>
          <a:xfrm>
            <a:off x="414390" y="932898"/>
            <a:ext cx="392742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959119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a:t>
            </a:r>
            <a:endParaRPr dirty="0"/>
          </a:p>
          <a:p>
            <a:pPr marL="0" lvl="0" indent="0" algn="l" rtl="0">
              <a:spcBef>
                <a:spcPts val="1040"/>
              </a:spcBef>
              <a:spcAft>
                <a:spcPts val="0"/>
              </a:spcAft>
              <a:buSzPts val="1760"/>
              <a:buNone/>
            </a:pPr>
            <a:r>
              <a:rPr lang="en-US" sz="1800" dirty="0">
                <a:solidFill>
                  <a:schemeClr val="lt1"/>
                </a:solidFill>
                <a:latin typeface="Times New Roman"/>
                <a:ea typeface="Times New Roman"/>
                <a:cs typeface="Times New Roman"/>
                <a:sym typeface="Times New Roman"/>
              </a:rPr>
              <a:t>The primary objective of the Mushroom Classification Project is to develop a machine learning-based web application capable of accurately predicting the edibility of mushrooms. By leveraging advanced MLOps frameworks such as DVC, MLflow, and Docker, the project aims to streamline the entire machine learning lifecycle, from data management to model deployment. The application's dual-port functionality provides users with a user-friendly interface for submitting mushroom attributes and receiving immediate predictions, as well as a detailed model management interface for insights into model lifecycle and performance.</a:t>
            </a: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Prevents food poisoning incidents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Preserves biodiversity and ecosystems </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Facilitates medical research advancements</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Ensures legal food standards</a:t>
            </a:r>
          </a:p>
          <a:p>
            <a:pPr marL="742950" lvl="1" indent="-285750" algn="l" rtl="0">
              <a:spcBef>
                <a:spcPts val="960"/>
              </a:spcBef>
              <a:spcAft>
                <a:spcPts val="0"/>
              </a:spcAft>
              <a:buSzPts val="1440"/>
              <a:buFont typeface="Noto Sans Symbols"/>
              <a:buChar char="⮚"/>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69222" y="488407"/>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4000" dirty="0">
                <a:solidFill>
                  <a:schemeClr val="lt1"/>
                </a:solidFill>
                <a:latin typeface="Times New Roman"/>
                <a:ea typeface="Times New Roman"/>
                <a:cs typeface="Times New Roman"/>
                <a:sym typeface="Times New Roman"/>
              </a:rPr>
              <a:t>Architecture</a:t>
            </a:r>
            <a:endParaRPr sz="4000"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3" name="Picture 2">
            <a:extLst>
              <a:ext uri="{FF2B5EF4-FFF2-40B4-BE49-F238E27FC236}">
                <a16:creationId xmlns:a16="http://schemas.microsoft.com/office/drawing/2014/main" id="{B186538A-2123-B9A4-0428-A7C7F56696F7}"/>
              </a:ext>
            </a:extLst>
          </p:cNvPr>
          <p:cNvPicPr>
            <a:picLocks noChangeAspect="1"/>
          </p:cNvPicPr>
          <p:nvPr/>
        </p:nvPicPr>
        <p:blipFill>
          <a:blip r:embed="rId3"/>
          <a:stretch>
            <a:fillRect/>
          </a:stretch>
        </p:blipFill>
        <p:spPr>
          <a:xfrm>
            <a:off x="404734" y="1715185"/>
            <a:ext cx="10858317" cy="46544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IN" sz="4000" dirty="0">
                <a:solidFill>
                  <a:schemeClr val="lt1"/>
                </a:solidFill>
                <a:latin typeface="Times New Roman"/>
                <a:ea typeface="Times New Roman"/>
                <a:cs typeface="Times New Roman"/>
                <a:sym typeface="Times New Roman"/>
              </a:rPr>
              <a:t>Data Fetch from Astra DB :- </a:t>
            </a:r>
          </a:p>
          <a:p>
            <a:pPr marL="0" lvl="0" indent="0" algn="l" rtl="0">
              <a:spcBef>
                <a:spcPts val="0"/>
              </a:spcBef>
              <a:spcAft>
                <a:spcPts val="0"/>
              </a:spcAft>
              <a:buSzPts val="1760"/>
              <a:buNone/>
            </a:pPr>
            <a:endParaRPr lang="en-IN" sz="40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1800" dirty="0">
                <a:solidFill>
                  <a:schemeClr val="lt1"/>
                </a:solidFill>
                <a:latin typeface="Times New Roman"/>
                <a:ea typeface="Times New Roman"/>
                <a:cs typeface="Times New Roman"/>
                <a:sym typeface="Times New Roman"/>
              </a:rPr>
              <a:t>The "Data Fetch from Astra DB" phase involves retrieving mushroom data from the Astra DB, a database management system designed to handle large-scale data sets efficiently. This phase serves as the initial step in the training pipeline of the Mushroom Classification System, where raw data is sourced from the Astra DB to be used for model training and evaluation. In this phase, a Python script (data_fetch_astra_db.py) is executed to interact with the Astra DB and extract relevant mushroom data. The script is configured with parameters specified in the params.yaml file, ensuring flexibility and configurability in data retrieval.</a:t>
            </a: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457200" lvl="1" indent="0" algn="l" rtl="0">
              <a:spcBef>
                <a:spcPts val="960"/>
              </a:spcBef>
              <a:spcAft>
                <a:spcPts val="0"/>
              </a:spcAft>
              <a:buSzPts val="1440"/>
              <a:buNone/>
            </a:pPr>
            <a:endParaRPr lang="en-US"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endParaRPr lang="en-US"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IN" sz="4000" dirty="0">
                <a:solidFill>
                  <a:schemeClr val="lt1"/>
                </a:solidFill>
                <a:latin typeface="Times New Roman"/>
                <a:ea typeface="Times New Roman"/>
                <a:cs typeface="Times New Roman"/>
                <a:sym typeface="Times New Roman"/>
              </a:rPr>
              <a:t>Model Training Pipeline</a:t>
            </a:r>
          </a:p>
          <a:p>
            <a:pPr marL="0" lvl="0" indent="0" algn="l" rtl="0">
              <a:spcBef>
                <a:spcPts val="0"/>
              </a:spcBef>
              <a:spcAft>
                <a:spcPts val="0"/>
              </a:spcAft>
              <a:buSzPts val="1760"/>
              <a:buNone/>
            </a:pPr>
            <a:endParaRPr lang="en-IN" sz="4000" dirty="0">
              <a:solidFill>
                <a:schemeClr val="lt1"/>
              </a:solidFill>
              <a:latin typeface="Times New Roman"/>
              <a:ea typeface="Times New Roman"/>
              <a:cs typeface="Times New Roman"/>
              <a:sym typeface="Times New Roman"/>
            </a:endParaRPr>
          </a:p>
          <a:p>
            <a:pPr marL="571500" lvl="0" indent="-571500" algn="l" rtl="0">
              <a:spcBef>
                <a:spcPts val="0"/>
              </a:spcBef>
              <a:spcAft>
                <a:spcPts val="0"/>
              </a:spcAft>
              <a:buSzPts val="1760"/>
              <a:buFont typeface="Wingdings" panose="05000000000000000000" pitchFamily="2" charset="2"/>
              <a:buChar char="Ø"/>
            </a:pPr>
            <a:r>
              <a:rPr lang="en-IN" sz="1800" b="1" dirty="0">
                <a:solidFill>
                  <a:schemeClr val="bg1"/>
                </a:solidFill>
                <a:latin typeface="Times New Roman" panose="02020603050405020304" pitchFamily="18" charset="0"/>
                <a:cs typeface="Times New Roman" panose="02020603050405020304" pitchFamily="18" charset="0"/>
              </a:rPr>
              <a:t>Data Loading</a:t>
            </a:r>
            <a:r>
              <a:rPr lang="en-IN" sz="1800" dirty="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Retrieve mushroom dataset from local file, ensuring completeness and integrity, readying it for preprocessing.</a:t>
            </a:r>
          </a:p>
          <a:p>
            <a:pPr marL="571500" lvl="0" indent="-571500" algn="l" rtl="0">
              <a:spcBef>
                <a:spcPts val="0"/>
              </a:spcBef>
              <a:spcAft>
                <a:spcPts val="0"/>
              </a:spcAft>
              <a:buSzPts val="1760"/>
              <a:buFont typeface="Wingdings" panose="05000000000000000000" pitchFamily="2" charset="2"/>
              <a:buChar char="Ø"/>
            </a:pPr>
            <a:r>
              <a:rPr lang="en-IN" sz="1800" b="1" dirty="0">
                <a:solidFill>
                  <a:schemeClr val="bg1"/>
                </a:solidFill>
                <a:latin typeface="Times New Roman" panose="02020603050405020304" pitchFamily="18" charset="0"/>
                <a:cs typeface="Times New Roman" panose="02020603050405020304" pitchFamily="18" charset="0"/>
              </a:rPr>
              <a:t>Data Preprocessing</a:t>
            </a:r>
            <a:r>
              <a:rPr lang="en-IN" sz="1800" dirty="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Clean, transform, and standardize mushroom data, handling missing values and outliers for improved model performance.</a:t>
            </a:r>
          </a:p>
          <a:p>
            <a:pPr marL="571500" lvl="0" indent="-571500" algn="l" rtl="0">
              <a:spcBef>
                <a:spcPts val="0"/>
              </a:spcBef>
              <a:spcAft>
                <a:spcPts val="0"/>
              </a:spcAft>
              <a:buSzPts val="1760"/>
              <a:buFont typeface="Wingdings" panose="05000000000000000000" pitchFamily="2" charset="2"/>
              <a:buChar char="Ø"/>
            </a:pPr>
            <a:r>
              <a:rPr lang="en-IN" sz="1800" b="1" dirty="0">
                <a:solidFill>
                  <a:schemeClr val="bg1"/>
                </a:solidFill>
                <a:latin typeface="Times New Roman" panose="02020603050405020304" pitchFamily="18" charset="0"/>
                <a:cs typeface="Times New Roman" panose="02020603050405020304" pitchFamily="18" charset="0"/>
              </a:rPr>
              <a:t>Data Splitting</a:t>
            </a:r>
            <a:r>
              <a:rPr lang="en-IN" sz="1800" dirty="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Partition preprocessed data into training and testing subsets to assess model generalization and prevent overfitting.</a:t>
            </a:r>
          </a:p>
          <a:p>
            <a:pPr marL="571500" lvl="0" indent="-571500" algn="l" rtl="0">
              <a:spcBef>
                <a:spcPts val="0"/>
              </a:spcBef>
              <a:spcAft>
                <a:spcPts val="0"/>
              </a:spcAft>
              <a:buSzPts val="1760"/>
              <a:buFont typeface="Wingdings" panose="05000000000000000000" pitchFamily="2" charset="2"/>
              <a:buChar char="Ø"/>
            </a:pPr>
            <a:r>
              <a:rPr lang="en-IN" sz="1800" b="1" dirty="0">
                <a:solidFill>
                  <a:schemeClr val="bg1"/>
                </a:solidFill>
                <a:latin typeface="Times New Roman" panose="02020603050405020304" pitchFamily="18" charset="0"/>
                <a:cs typeface="Times New Roman" panose="02020603050405020304" pitchFamily="18" charset="0"/>
              </a:rPr>
              <a:t>Model Training</a:t>
            </a:r>
            <a:r>
              <a:rPr lang="en-IN" sz="1800" dirty="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Employ training data to build machine learning models, optimizing parameters to capture underlying patterns in mushroom characteristics.</a:t>
            </a:r>
          </a:p>
          <a:p>
            <a:pPr marL="571500" lvl="0" indent="-571500" algn="l" rtl="0">
              <a:spcBef>
                <a:spcPts val="0"/>
              </a:spcBef>
              <a:spcAft>
                <a:spcPts val="0"/>
              </a:spcAft>
              <a:buSzPts val="1760"/>
              <a:buFont typeface="Wingdings" panose="05000000000000000000" pitchFamily="2" charset="2"/>
              <a:buChar char="Ø"/>
            </a:pPr>
            <a:r>
              <a:rPr lang="en-IN" sz="1800" b="1" dirty="0">
                <a:solidFill>
                  <a:schemeClr val="bg1"/>
                </a:solidFill>
                <a:latin typeface="Times New Roman" panose="02020603050405020304" pitchFamily="18" charset="0"/>
                <a:cs typeface="Times New Roman" panose="02020603050405020304" pitchFamily="18" charset="0"/>
              </a:rPr>
              <a:t>Model Evaluation</a:t>
            </a:r>
            <a:r>
              <a:rPr lang="en-IN" sz="1800" dirty="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Assess trained models' performance using testing data, employing metrics like accuracy and precision to gauge effectiveness and identify potential improvements.</a:t>
            </a:r>
          </a:p>
          <a:p>
            <a:pPr marL="571500" lvl="0" indent="-571500" algn="l" rtl="0">
              <a:spcBef>
                <a:spcPts val="0"/>
              </a:spcBef>
              <a:spcAft>
                <a:spcPts val="0"/>
              </a:spcAft>
              <a:buSzPts val="1760"/>
              <a:buFont typeface="Wingdings" panose="05000000000000000000" pitchFamily="2" charset="2"/>
              <a:buChar char="Ø"/>
            </a:pPr>
            <a:r>
              <a:rPr lang="en-US" sz="1800" b="1" dirty="0">
                <a:solidFill>
                  <a:schemeClr val="bg1"/>
                </a:solidFill>
                <a:latin typeface="Times New Roman" panose="02020603050405020304" pitchFamily="18" charset="0"/>
                <a:cs typeface="Times New Roman" panose="02020603050405020304" pitchFamily="18" charset="0"/>
              </a:rPr>
              <a:t>Model Logging</a:t>
            </a:r>
            <a:r>
              <a:rPr lang="en-US" sz="1800" dirty="0">
                <a:solidFill>
                  <a:schemeClr val="bg1"/>
                </a:solidFill>
                <a:latin typeface="Times New Roman" panose="02020603050405020304" pitchFamily="18" charset="0"/>
                <a:cs typeface="Times New Roman" panose="02020603050405020304" pitchFamily="18" charset="0"/>
              </a:rPr>
              <a:t>: Record trained models, along with relevant metadata and performance metrics, facilitating model tracking, reproducibility, and future iterations.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0"/>
            <a:ext cx="8534400" cy="5666282"/>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4000" dirty="0">
                <a:solidFill>
                  <a:schemeClr val="lt1"/>
                </a:solidFill>
                <a:latin typeface="Times New Roman"/>
                <a:ea typeface="Times New Roman"/>
                <a:cs typeface="Times New Roman"/>
                <a:sym typeface="Times New Roman"/>
              </a:rPr>
              <a:t>Model Prediction Pipeline:</a:t>
            </a:r>
          </a:p>
          <a:p>
            <a:pPr marL="0" lvl="0" indent="0" algn="l" rtl="0">
              <a:spcBef>
                <a:spcPts val="1040"/>
              </a:spcBef>
              <a:spcAft>
                <a:spcPts val="0"/>
              </a:spcAft>
              <a:buSzPts val="1760"/>
              <a:buNone/>
            </a:pPr>
            <a:endParaRPr sz="40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b="1" dirty="0">
                <a:solidFill>
                  <a:schemeClr val="lt1"/>
                </a:solidFill>
                <a:latin typeface="Times New Roman"/>
                <a:ea typeface="Times New Roman"/>
                <a:cs typeface="Times New Roman"/>
                <a:sym typeface="Times New Roman"/>
              </a:rPr>
              <a:t>Data Transformation</a:t>
            </a:r>
            <a:r>
              <a:rPr lang="en-US" dirty="0">
                <a:solidFill>
                  <a:schemeClr val="lt1"/>
                </a:solidFill>
                <a:latin typeface="Times New Roman"/>
                <a:ea typeface="Times New Roman"/>
                <a:cs typeface="Times New Roman"/>
                <a:sym typeface="Times New Roman"/>
              </a:rPr>
              <a:t>: Transform user-input mushroom attributes using saved preprocessing model file.</a:t>
            </a:r>
          </a:p>
          <a:p>
            <a:pPr marL="742950" lvl="1" indent="-285750" algn="l" rtl="0">
              <a:spcBef>
                <a:spcPts val="960"/>
              </a:spcBef>
              <a:spcAft>
                <a:spcPts val="0"/>
              </a:spcAft>
              <a:buSzPts val="1440"/>
              <a:buFont typeface="Noto Sans Symbols"/>
              <a:buChar char="⮚"/>
            </a:pPr>
            <a:r>
              <a:rPr lang="en-US" b="1" dirty="0">
                <a:solidFill>
                  <a:schemeClr val="lt1"/>
                </a:solidFill>
                <a:latin typeface="Times New Roman"/>
                <a:ea typeface="Times New Roman"/>
                <a:cs typeface="Times New Roman"/>
                <a:sym typeface="Times New Roman"/>
              </a:rPr>
              <a:t>Feature Selection</a:t>
            </a:r>
            <a:r>
              <a:rPr lang="en-US" dirty="0">
                <a:solidFill>
                  <a:schemeClr val="lt1"/>
                </a:solidFill>
                <a:latin typeface="Times New Roman"/>
                <a:ea typeface="Times New Roman"/>
                <a:cs typeface="Times New Roman"/>
                <a:sym typeface="Times New Roman"/>
              </a:rPr>
              <a:t>: Select relevant features for model prediction from transformed data using Saved selector object file. </a:t>
            </a:r>
          </a:p>
          <a:p>
            <a:pPr marL="742950" lvl="1" indent="-285750" algn="l" rtl="0">
              <a:spcBef>
                <a:spcPts val="960"/>
              </a:spcBef>
              <a:spcAft>
                <a:spcPts val="0"/>
              </a:spcAft>
              <a:buSzPts val="1440"/>
              <a:buFont typeface="Noto Sans Symbols"/>
              <a:buChar char="⮚"/>
            </a:pPr>
            <a:r>
              <a:rPr lang="en-US" b="1" dirty="0">
                <a:solidFill>
                  <a:schemeClr val="lt1"/>
                </a:solidFill>
                <a:latin typeface="Times New Roman"/>
                <a:ea typeface="Times New Roman"/>
                <a:cs typeface="Times New Roman"/>
                <a:sym typeface="Times New Roman"/>
              </a:rPr>
              <a:t>Model Prediction</a:t>
            </a:r>
            <a:r>
              <a:rPr lang="en-US" dirty="0">
                <a:solidFill>
                  <a:schemeClr val="lt1"/>
                </a:solidFill>
                <a:latin typeface="Times New Roman"/>
                <a:ea typeface="Times New Roman"/>
                <a:cs typeface="Times New Roman"/>
                <a:sym typeface="Times New Roman"/>
              </a:rPr>
              <a:t>: Utilize trained models to predict mushroom edibility based on selected features. </a:t>
            </a:r>
          </a:p>
          <a:p>
            <a:pPr marL="742950" lvl="1" indent="-285750" algn="l" rtl="0">
              <a:spcBef>
                <a:spcPts val="960"/>
              </a:spcBef>
              <a:spcAft>
                <a:spcPts val="0"/>
              </a:spcAft>
              <a:buSzPts val="1440"/>
              <a:buFont typeface="Noto Sans Symbols"/>
              <a:buChar char="⮚"/>
            </a:pPr>
            <a:r>
              <a:rPr lang="en-US" b="1" dirty="0">
                <a:solidFill>
                  <a:schemeClr val="lt1"/>
                </a:solidFill>
                <a:latin typeface="Times New Roman"/>
                <a:ea typeface="Times New Roman"/>
                <a:cs typeface="Times New Roman"/>
                <a:sym typeface="Times New Roman"/>
              </a:rPr>
              <a:t>Result Presentation</a:t>
            </a:r>
            <a:r>
              <a:rPr lang="en-US" dirty="0">
                <a:solidFill>
                  <a:schemeClr val="lt1"/>
                </a:solidFill>
                <a:latin typeface="Times New Roman"/>
                <a:ea typeface="Times New Roman"/>
                <a:cs typeface="Times New Roman"/>
                <a:sym typeface="Times New Roman"/>
              </a:rPr>
              <a:t>: Present prediction results to the user through the Flask web application for user interaction and interpretation.</a:t>
            </a:r>
            <a:endParaRPr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EF95-4674-0497-C3D5-0DDD6354758C}"/>
              </a:ext>
            </a:extLst>
          </p:cNvPr>
          <p:cNvSpPr>
            <a:spLocks noGrp="1"/>
          </p:cNvSpPr>
          <p:nvPr>
            <p:ph type="title"/>
          </p:nvPr>
        </p:nvSpPr>
        <p:spPr>
          <a:xfrm>
            <a:off x="684212" y="0"/>
            <a:ext cx="8534400" cy="1507067"/>
          </a:xfrm>
        </p:spPr>
        <p:txBody>
          <a:bodyPr>
            <a:normAutofit/>
          </a:bodyPr>
          <a:lstStyle/>
          <a:p>
            <a:r>
              <a:rPr lang="en-IN" sz="4000" dirty="0">
                <a:latin typeface="Times New Roman" panose="02020603050405020304" pitchFamily="18" charset="0"/>
                <a:cs typeface="Times New Roman" panose="02020603050405020304" pitchFamily="18" charset="0"/>
              </a:rPr>
              <a:t>Model Deployment Pipeline</a:t>
            </a:r>
          </a:p>
        </p:txBody>
      </p:sp>
      <p:sp>
        <p:nvSpPr>
          <p:cNvPr id="3" name="Text Placeholder 2">
            <a:extLst>
              <a:ext uri="{FF2B5EF4-FFF2-40B4-BE49-F238E27FC236}">
                <a16:creationId xmlns:a16="http://schemas.microsoft.com/office/drawing/2014/main" id="{EA27B73F-BB44-5631-960C-A04C6BA4EF1C}"/>
              </a:ext>
            </a:extLst>
          </p:cNvPr>
          <p:cNvSpPr>
            <a:spLocks noGrp="1"/>
          </p:cNvSpPr>
          <p:nvPr>
            <p:ph type="body" idx="1"/>
          </p:nvPr>
        </p:nvSpPr>
        <p:spPr>
          <a:xfrm>
            <a:off x="684212" y="1870578"/>
            <a:ext cx="8534400" cy="3116843"/>
          </a:xfrm>
        </p:spPr>
        <p:txBody>
          <a:bodyPr>
            <a:normAutofit/>
          </a:bodyPr>
          <a:lstStyle/>
          <a:p>
            <a:r>
              <a:rPr lang="en-IN" sz="1800" b="1" dirty="0">
                <a:solidFill>
                  <a:schemeClr val="bg1"/>
                </a:solidFill>
                <a:latin typeface="Times New Roman" panose="02020603050405020304" pitchFamily="18" charset="0"/>
                <a:cs typeface="Times New Roman" panose="02020603050405020304" pitchFamily="18" charset="0"/>
              </a:rPr>
              <a:t>Docker Setup</a:t>
            </a:r>
            <a:r>
              <a:rPr lang="en-IN" sz="1800" dirty="0">
                <a:solidFill>
                  <a:schemeClr val="bg1"/>
                </a:solidFill>
                <a:latin typeface="Times New Roman" panose="02020603050405020304" pitchFamily="18" charset="0"/>
                <a:cs typeface="Times New Roman" panose="02020603050405020304" pitchFamily="18" charset="0"/>
              </a:rPr>
              <a:t>: Configure Docker Compose file to orchestrate deployment, ensuring parallel execution of Flask app and MLflow platform containers.</a:t>
            </a:r>
          </a:p>
          <a:p>
            <a:endParaRPr lang="en-IN" sz="1800" dirty="0">
              <a:solidFill>
                <a:schemeClr val="bg1"/>
              </a:solidFill>
              <a:latin typeface="Times New Roman" panose="02020603050405020304" pitchFamily="18" charset="0"/>
              <a:cs typeface="Times New Roman" panose="02020603050405020304" pitchFamily="18" charset="0"/>
            </a:endParaRPr>
          </a:p>
          <a:p>
            <a:r>
              <a:rPr lang="en-IN" sz="1800" b="1" dirty="0">
                <a:solidFill>
                  <a:schemeClr val="bg1"/>
                </a:solidFill>
                <a:latin typeface="Times New Roman" panose="02020603050405020304" pitchFamily="18" charset="0"/>
                <a:cs typeface="Times New Roman" panose="02020603050405020304" pitchFamily="18" charset="0"/>
              </a:rPr>
              <a:t>Flask App Deployment</a:t>
            </a:r>
            <a:r>
              <a:rPr lang="en-IN" sz="1800" dirty="0">
                <a:solidFill>
                  <a:schemeClr val="bg1"/>
                </a:solidFill>
                <a:latin typeface="Times New Roman" panose="02020603050405020304" pitchFamily="18" charset="0"/>
                <a:cs typeface="Times New Roman" panose="02020603050405020304" pitchFamily="18" charset="0"/>
              </a:rPr>
              <a:t>: Deploy Flask application on port 3000, providing user interface for mushroom prediction submission and interaction.</a:t>
            </a:r>
          </a:p>
          <a:p>
            <a:endParaRPr lang="en-IN" sz="1800" dirty="0">
              <a:solidFill>
                <a:schemeClr val="bg1"/>
              </a:solidFill>
              <a:latin typeface="Times New Roman" panose="02020603050405020304" pitchFamily="18" charset="0"/>
              <a:cs typeface="Times New Roman" panose="02020603050405020304" pitchFamily="18" charset="0"/>
            </a:endParaRPr>
          </a:p>
          <a:p>
            <a:r>
              <a:rPr lang="en-IN" sz="1800" b="1" dirty="0">
                <a:solidFill>
                  <a:schemeClr val="bg1"/>
                </a:solidFill>
                <a:latin typeface="Times New Roman" panose="02020603050405020304" pitchFamily="18" charset="0"/>
                <a:cs typeface="Times New Roman" panose="02020603050405020304" pitchFamily="18" charset="0"/>
              </a:rPr>
              <a:t>MLflow Deployment</a:t>
            </a:r>
            <a:r>
              <a:rPr lang="en-IN" sz="1800" dirty="0">
                <a:solidFill>
                  <a:schemeClr val="bg1"/>
                </a:solidFill>
                <a:latin typeface="Times New Roman" panose="02020603050405020304" pitchFamily="18" charset="0"/>
                <a:cs typeface="Times New Roman" panose="02020603050405020304" pitchFamily="18" charset="0"/>
              </a:rPr>
              <a:t>: Deploy MLflow platform on port 5000, facilitating model tracking, experimentation, and management for efficient machine learning operations.</a:t>
            </a:r>
          </a:p>
        </p:txBody>
      </p:sp>
    </p:spTree>
    <p:extLst>
      <p:ext uri="{BB962C8B-B14F-4D97-AF65-F5344CB8AC3E}">
        <p14:creationId xmlns:p14="http://schemas.microsoft.com/office/powerpoint/2010/main" val="1226091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client in Astra Db Database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set of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4</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821</Words>
  <Application>Microsoft Office PowerPoint</Application>
  <PresentationFormat>Widescreen</PresentationFormat>
  <Paragraphs>57</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Wingdings</vt:lpstr>
      <vt:lpstr>Century Gothic</vt:lpstr>
      <vt:lpstr>Arial</vt:lpstr>
      <vt:lpstr>Noto Sans Symbols</vt:lpstr>
      <vt:lpstr>Times New Roman</vt:lpstr>
      <vt:lpstr>Slice</vt:lpstr>
      <vt:lpstr>PowerPoint Presentation</vt:lpstr>
      <vt:lpstr>The Mushroom Classification Project presents a machine learning solution for predicting the edibility of mushrooms based on their attributes. This project aims to develop a sophisticated web application that provides users with accurate predictions regarding whether a mushroom is poisonous or not. Leveraging advanced machine learning techniques and frameworks such as DVC, MLflow, and Docker, the application ensures efficient model development, management, and deployment. By integrating a user-friendly interface powered by Flask, users can easily input mushroom characteristics and receive immediate predictions. The project also emphasizes transparency and scalability, with detailed model insights available through the Model Management Interface. Through this project, we demonstrate the effectiveness of machine learning in addressing real-world challenges and provide a valuable tool for mushroom enthusiasts, researchers, and beyond.</vt:lpstr>
      <vt:lpstr>PowerPoint Presentation</vt:lpstr>
      <vt:lpstr>PowerPoint Presentation</vt:lpstr>
      <vt:lpstr>PowerPoint Presentation</vt:lpstr>
      <vt:lpstr>PowerPoint Presentation</vt:lpstr>
      <vt:lpstr>PowerPoint Presentation</vt:lpstr>
      <vt:lpstr>Model Deployment Pipeline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Pranav Jindal</cp:lastModifiedBy>
  <cp:revision>1</cp:revision>
  <dcterms:created xsi:type="dcterms:W3CDTF">2021-06-19T13:01:53Z</dcterms:created>
  <dcterms:modified xsi:type="dcterms:W3CDTF">2024-04-08T18:19:30Z</dcterms:modified>
</cp:coreProperties>
</file>