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78" r:id="rId2"/>
    <p:sldId id="258" r:id="rId3"/>
    <p:sldId id="260" r:id="rId4"/>
    <p:sldId id="266" r:id="rId5"/>
    <p:sldId id="269" r:id="rId6"/>
    <p:sldId id="267" r:id="rId7"/>
    <p:sldId id="268" r:id="rId8"/>
    <p:sldId id="271" r:id="rId9"/>
    <p:sldId id="277" r:id="rId10"/>
    <p:sldId id="272" r:id="rId11"/>
    <p:sldId id="270" r:id="rId12"/>
    <p:sldId id="265" r:id="rId13"/>
    <p:sldId id="274" r:id="rId14"/>
    <p:sldId id="275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534-7709-4579-F89C-0AA55B743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9F84-A79D-F7FB-514F-3C5C1971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2C35-B24C-04EF-70DB-27013EFA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9F5D-2959-85C1-091A-BB8F044F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D970-9FBF-9E15-DF26-0384EEA7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7404-46AC-47EC-6BEA-668F6838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9340-F71F-C837-EAE6-3E53CAFC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73CF-E13F-4F42-59B3-F8239331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22B4-8EE1-619E-8F31-91C08F21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5322-0781-BA8F-DA5D-9E79297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C2D97-D576-2B1C-23B7-5E99FBFB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4B7F-29C3-47BA-648F-016A71EF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5AD8-95A2-F2F9-96A6-189576F5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0C87-238E-EC1B-D014-50117351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47C6-DF40-C499-F2D8-809551CD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E8B-EF04-5B8C-B1F6-C910481E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5A23-0501-C1BE-C116-B2E5B4F5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76E7-FAB9-8FF3-B781-00F0505E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3512-7372-1EA3-A959-DF216ABC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A4D8-D4B2-C9A2-1084-1E00207C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8F8-AABC-6B09-D3BC-55FB1961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F10A-081B-DD4F-DD30-BC623AA2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1998-1F4B-12E2-B5E9-91F17DE2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653E-96D8-F824-76FC-33DD61FF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E92A-DFAE-F24C-C253-F33C8978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2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0D33-61BC-9B34-4544-2F8FA753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241D-FE79-B525-3B6A-8E098DF7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49BB6-41F4-18FD-09AA-67C73FFB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F04B-6338-08F2-8660-68BEE7FE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9D26-AFED-9E63-F982-19962A0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C767-47CF-2393-31BB-5A880073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B61-63BF-47EE-799E-34B16BD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4B1C-315C-1C23-3F98-FEEF0435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A38C-1379-F981-1646-BFEBCB57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FE57-CBEB-3789-7E00-0B219B0B8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0809-7AD7-1D05-5925-B721F7560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FF43-A5BD-E203-EDD8-A4416915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2D44A-6FF2-4ED6-1436-4A7CC71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8122B-E360-2ECB-C0E8-BB6AE145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F651-4DC8-52DB-DB52-95A3D2AE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45B5-4A06-8C4E-5C80-7BB7ACDA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BC6-50DB-48E4-7A56-08BF0811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786C-335D-0694-ED33-604E04C7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DBEC2-4175-875B-AD98-B65D4A72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A5B88-6D8A-937A-DF47-347E81A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68FD-56EF-383B-F37F-7758EA0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2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DCEF-E89B-729C-E495-9A7ACF87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2BE1-799E-A65F-B8DF-8C9F292F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316E3-5133-8513-3D84-D93A9DCD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EA89-F769-C625-8234-4B849353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7B5F-2985-EDD6-3DF8-D28150E0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8081-A2C4-DB0D-C337-3B4FF2C6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8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EDC7-D27C-1DBC-25C5-BA0F765E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BE02-38E5-94EC-C0FA-73828E75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7AB7-D9C1-E9F5-1C3F-0E0EF402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6359-35AC-3BDB-58D1-AAF52427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CEF1-E164-FA0F-53CC-A1E4F194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A8F3-24B2-0046-2E9C-46145F3C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B5C2A-46D1-9780-6B3A-6D698EA7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BE29-CD88-DC7B-4A72-9A0175CF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7026-DCB9-F67F-C17D-861F1795F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1FA1-F41F-44DB-8A43-DEAF0153437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4787-1649-1392-F526-B9BB5FF48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0C42-EEC3-ADE0-3DB9-BF1965FE1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0B96-1E02-496D-B372-F51C3C481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iki.seg.org/wiki/Dictionary:API_un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2A3B4A-CC0E-D1D2-22BB-132A29E8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178442"/>
            <a:ext cx="5866826" cy="421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DDF12-FAA1-B8E8-9E7C-87E633428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530"/>
            <a:ext cx="8205894" cy="2160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LOGGING CASE STUDY – GROUP 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B390-9930-AB3D-F359-93DE3446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603" y="4381568"/>
            <a:ext cx="4796989" cy="26548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Anwesha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(22MC0020)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Navaneeth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Babu M. (22MC0058)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(20JE0702)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hembrom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(22MC0088)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FFDB0-C2F0-9FA4-CFFC-4C846AD5BD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52716-813B-5D54-B7EC-1BE06BBA1D2F}"/>
              </a:ext>
            </a:extLst>
          </p:cNvPr>
          <p:cNvSpPr txBox="1"/>
          <p:nvPr/>
        </p:nvSpPr>
        <p:spPr>
          <a:xfrm flipH="1">
            <a:off x="978546" y="2676537"/>
            <a:ext cx="486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Well name :-</a:t>
            </a:r>
          </a:p>
          <a:p>
            <a:pPr algn="ctr"/>
            <a:r>
              <a:rPr lang="en-US" sz="3600" u="sng" dirty="0"/>
              <a:t> </a:t>
            </a:r>
            <a:r>
              <a:rPr lang="en-IN" sz="3600" u="sng" dirty="0"/>
              <a:t>Ichthys Deep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AE655-E2BF-63E1-34F5-F297AFD16E40}"/>
              </a:ext>
            </a:extLst>
          </p:cNvPr>
          <p:cNvSpPr txBox="1"/>
          <p:nvPr/>
        </p:nvSpPr>
        <p:spPr>
          <a:xfrm>
            <a:off x="445348" y="4801797"/>
            <a:ext cx="3266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Mondal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B6B06A-A14B-B9EA-340A-A1FA53381AAA}"/>
              </a:ext>
            </a:extLst>
          </p:cNvPr>
          <p:cNvSpPr/>
          <p:nvPr/>
        </p:nvSpPr>
        <p:spPr>
          <a:xfrm>
            <a:off x="9006840" y="1627633"/>
            <a:ext cx="1234440" cy="52120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33F-0ACC-C4B3-E09C-51E4914D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0624" cy="315912"/>
          </a:xfrm>
        </p:spPr>
        <p:txBody>
          <a:bodyPr>
            <a:noAutofit/>
          </a:bodyPr>
          <a:lstStyle/>
          <a:p>
            <a:r>
              <a:rPr lang="en-US" sz="2000" u="sng" dirty="0"/>
              <a:t>Overlay Plot of density porosity and neutron porosity and the total porosity</a:t>
            </a:r>
            <a:endParaRPr lang="en-IN" sz="20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D169C-A1EA-ECDA-9F66-83A32824C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4" y="904689"/>
            <a:ext cx="3258400" cy="5484973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5B0160E-FC6B-7D6B-2BEE-C361D3BD2867}"/>
              </a:ext>
            </a:extLst>
          </p:cNvPr>
          <p:cNvSpPr/>
          <p:nvPr/>
        </p:nvSpPr>
        <p:spPr>
          <a:xfrm>
            <a:off x="2958353" y="2026024"/>
            <a:ext cx="358588" cy="421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F8EFC-625A-903C-6271-9B20A2F576F7}"/>
              </a:ext>
            </a:extLst>
          </p:cNvPr>
          <p:cNvSpPr txBox="1"/>
          <p:nvPr/>
        </p:nvSpPr>
        <p:spPr>
          <a:xfrm flipH="1">
            <a:off x="4590825" y="2770012"/>
            <a:ext cx="4087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porosity is observed around the zone 4090 m to 4100 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spike that is observed is due to the effect of bad borehole condition which is observed from caliper and bit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33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383-07B6-BE20-18D7-CFBD731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3" y="-46318"/>
            <a:ext cx="10515600" cy="823913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Book Antiqua" panose="02040602050305030304" pitchFamily="18" charset="0"/>
                <a:ea typeface="Cambria Math" panose="02040503050406030204" pitchFamily="18" charset="0"/>
              </a:rPr>
              <a:t>Part 4: Velocity depth profile colour coded with Volume of shale</a:t>
            </a:r>
            <a:endParaRPr lang="en-IN" sz="2400" b="1" u="sng" dirty="0">
              <a:latin typeface="Book Antiqua" panose="020406020503050303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9212B-E006-6431-49AD-5E963678E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9B7BE3-214E-76CF-2C0B-D4138D119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831"/>
            <a:ext cx="7339983" cy="50234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6B21-D8E5-2963-1E80-735F9EC7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8106" y="1436734"/>
            <a:ext cx="5183188" cy="1312769"/>
          </a:xfrm>
        </p:spPr>
        <p:txBody>
          <a:bodyPr>
            <a:normAutofit fontScale="85000" lnSpcReduction="20000"/>
          </a:bodyPr>
          <a:lstStyle/>
          <a:p>
            <a:r>
              <a:rPr lang="en-IN" b="0" u="sng" dirty="0"/>
              <a:t>Compressional sonic:</a:t>
            </a:r>
          </a:p>
          <a:p>
            <a:r>
              <a:rPr lang="en-IN" sz="1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Vp</a:t>
            </a:r>
            <a:r>
              <a:rPr lang="en-IN" sz="1800" dirty="0">
                <a:solidFill>
                  <a:srgbClr val="FF0000"/>
                </a:solidFill>
                <a:latin typeface="Bahnschrift Light" panose="020B0502040204020203" pitchFamily="34" charset="0"/>
              </a:rPr>
              <a:t>=(304800/DT) m/s </a:t>
            </a:r>
          </a:p>
          <a:p>
            <a:r>
              <a:rPr lang="en-IN" b="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Shear sonic:</a:t>
            </a:r>
          </a:p>
          <a:p>
            <a:r>
              <a:rPr lang="en-IN" sz="1900" dirty="0">
                <a:solidFill>
                  <a:srgbClr val="FF0000"/>
                </a:solidFill>
                <a:latin typeface="Bahnschrift Light" panose="020B0502040204020203" pitchFamily="34" charset="0"/>
              </a:rPr>
              <a:t>Vs=(304800/DTS) m/s </a:t>
            </a:r>
          </a:p>
          <a:p>
            <a:endParaRPr lang="en-IN" b="0" dirty="0">
              <a:latin typeface="Bahnschrift Light" panose="020B0502040204020203" pitchFamily="34" charset="0"/>
            </a:endParaRPr>
          </a:p>
          <a:p>
            <a:endParaRPr lang="en-IN" b="0" dirty="0">
              <a:latin typeface="Bahnschrift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EF57A-E3F0-ED77-00CA-54578CC4C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88106" y="2500032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  Sonic wave travels faster in solid medium rather than fluid.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  Zone with less porosity will have the highest </a:t>
            </a:r>
            <a:r>
              <a:rPr lang="en-IN" sz="1800" dirty="0" err="1"/>
              <a:t>Vp</a:t>
            </a:r>
            <a:r>
              <a:rPr lang="en-IN" sz="1800" dirty="0"/>
              <a:t> and Vs value. V shale is 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  Zone with high porosity will have less </a:t>
            </a:r>
            <a:r>
              <a:rPr lang="en-IN" sz="1800" dirty="0" err="1"/>
              <a:t>Vp</a:t>
            </a:r>
            <a:r>
              <a:rPr lang="en-IN" sz="1800" dirty="0"/>
              <a:t> and Vs value. V </a:t>
            </a:r>
            <a:r>
              <a:rPr lang="en-IN" sz="1800"/>
              <a:t>shale is high.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198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47F7-4281-0ECB-379B-8F85B97D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-113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Book Antiqua" panose="02040602050305030304" pitchFamily="18" charset="0"/>
              </a:rPr>
              <a:t>Part 5 : Water Saturation And Reservoir Flag</a:t>
            </a:r>
            <a:endParaRPr lang="en-IN" sz="2400" b="1" u="sng" dirty="0">
              <a:latin typeface="Book Antiqua" panose="0204060205030503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5ADA36-DEAC-E59B-3776-8E58EDEE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821"/>
            <a:ext cx="4023709" cy="99068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6BE83C-ED33-FAFE-5DD5-0A2CE726D455}"/>
              </a:ext>
            </a:extLst>
          </p:cNvPr>
          <p:cNvSpPr txBox="1"/>
          <p:nvPr/>
        </p:nvSpPr>
        <p:spPr>
          <a:xfrm flipH="1">
            <a:off x="1075490" y="1610422"/>
            <a:ext cx="354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ARCHIE’S FORMULA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13FC86-1BFB-FB02-CFB3-C52447D644FC}"/>
                  </a:ext>
                </a:extLst>
              </p:cNvPr>
              <p:cNvSpPr txBox="1"/>
              <p:nvPr/>
            </p:nvSpPr>
            <p:spPr>
              <a:xfrm flipH="1">
                <a:off x="1121209" y="3658113"/>
                <a:ext cx="410521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Where,</a:t>
                </a:r>
              </a:p>
              <a:p>
                <a:r>
                  <a:rPr lang="en-US" dirty="0"/>
                  <a:t> a = tortuosity factor</a:t>
                </a:r>
              </a:p>
              <a:p>
                <a:r>
                  <a:rPr lang="en-US" dirty="0"/>
                  <a:t> n = saturation exponent</a:t>
                </a:r>
              </a:p>
              <a:p>
                <a:r>
                  <a:rPr lang="en-US" dirty="0"/>
                  <a:t> m = cementation exponent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= porosity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Rw</a:t>
                </a:r>
                <a:r>
                  <a:rPr lang="en-US" dirty="0"/>
                  <a:t> = resistivity of formation water</a:t>
                </a:r>
              </a:p>
              <a:p>
                <a:r>
                  <a:rPr lang="en-US" dirty="0"/>
                  <a:t> Rt</a:t>
                </a:r>
                <a:r>
                  <a:rPr lang="en-IN" dirty="0"/>
                  <a:t>  = resistivity of uninvaded formation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13FC86-1BFB-FB02-CFB3-C52447D6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21209" y="3658113"/>
                <a:ext cx="4105215" cy="2031325"/>
              </a:xfrm>
              <a:prstGeom prst="rect">
                <a:avLst/>
              </a:prstGeom>
              <a:blipFill>
                <a:blip r:embed="rId3"/>
                <a:stretch>
                  <a:fillRect l="-1337" t="-1502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FAFB5E5-1655-CC08-4C2E-018B9F33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43" y="64532"/>
            <a:ext cx="3076757" cy="65283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9CAB746-B10E-40B4-BA5C-28172F2DD64A}"/>
              </a:ext>
            </a:extLst>
          </p:cNvPr>
          <p:cNvSpPr/>
          <p:nvPr/>
        </p:nvSpPr>
        <p:spPr>
          <a:xfrm>
            <a:off x="8431305" y="2853812"/>
            <a:ext cx="923365" cy="1404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AF72FB9D-51AB-BA35-9FEC-FF883638AE25}"/>
              </a:ext>
            </a:extLst>
          </p:cNvPr>
          <p:cNvSpPr/>
          <p:nvPr/>
        </p:nvSpPr>
        <p:spPr>
          <a:xfrm rot="5400000">
            <a:off x="10605109" y="-78352"/>
            <a:ext cx="448515" cy="80625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803AAC6-F0B2-E1E3-2D1D-4E6E0B5B013D}"/>
              </a:ext>
            </a:extLst>
          </p:cNvPr>
          <p:cNvSpPr/>
          <p:nvPr/>
        </p:nvSpPr>
        <p:spPr>
          <a:xfrm rot="1914252">
            <a:off x="8229582" y="5503261"/>
            <a:ext cx="1246094" cy="456588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1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9DE03-2320-AF80-5883-063D4201E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3" y="511735"/>
            <a:ext cx="3193051" cy="5656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112C4-E094-C49D-1459-E9541A06BF66}"/>
              </a:ext>
            </a:extLst>
          </p:cNvPr>
          <p:cNvSpPr txBox="1"/>
          <p:nvPr/>
        </p:nvSpPr>
        <p:spPr>
          <a:xfrm flipH="1">
            <a:off x="4949413" y="1255059"/>
            <a:ext cx="6364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Reservoir flag is generated where volume of shale, </a:t>
            </a:r>
            <a:r>
              <a:rPr lang="en-US" dirty="0" err="1"/>
              <a:t>Vsh</a:t>
            </a:r>
            <a:r>
              <a:rPr lang="en-US" dirty="0"/>
              <a:t> &lt;= 0.4 and </a:t>
            </a:r>
            <a:r>
              <a:rPr lang="en-US" dirty="0" err="1"/>
              <a:t>Sw</a:t>
            </a:r>
            <a:r>
              <a:rPr lang="en-US" dirty="0"/>
              <a:t> &lt;= 0.7.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the reservoir zone is between a depth of 4160 to 4190 m and between 4195 to 4242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9E365-6640-8D1F-1D96-5F3409F1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71" y="3050306"/>
            <a:ext cx="293370" cy="289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28FCB-A7E4-1151-4D93-2F1D9CE0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71" y="4218739"/>
            <a:ext cx="293370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FE2-DEF8-6C80-9FD3-574385F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-171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Book Antiqua" panose="02040602050305030304" pitchFamily="18" charset="0"/>
              </a:rPr>
              <a:t>Part 6 : Total Porosity , Water Saturation And Volume Of Shale Of The Reservoir Zone Along With Standard Deviation</a:t>
            </a:r>
            <a:endParaRPr lang="en-IN" sz="2000" b="1" u="sng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D783-A077-6599-F5BB-33C38664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0212"/>
            <a:ext cx="10591800" cy="4706751"/>
          </a:xfrm>
        </p:spPr>
        <p:txBody>
          <a:bodyPr>
            <a:normAutofit/>
          </a:bodyPr>
          <a:lstStyle/>
          <a:p>
            <a:r>
              <a:rPr lang="en-US" sz="1600" dirty="0"/>
              <a:t>Reservoir zones is identified between 4160 to 4190 m and between 4195 to 4242 m .</a:t>
            </a:r>
          </a:p>
          <a:p>
            <a:r>
              <a:rPr lang="en-US" sz="1600" dirty="0"/>
              <a:t>The values of total porosity, water saturation, and volume of shale for this zone is reported along with their mean value and standard deviation.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u="sng" dirty="0"/>
              <a:t>Total Porosity and water saturation of the reservoir zone</a:t>
            </a:r>
          </a:p>
          <a:p>
            <a:pPr marL="0" indent="0">
              <a:buNone/>
            </a:pPr>
            <a:r>
              <a:rPr lang="en-US" sz="1600" u="sng" dirty="0"/>
              <a:t>  </a:t>
            </a:r>
          </a:p>
          <a:p>
            <a:pPr marL="0" indent="0">
              <a:buNone/>
            </a:pPr>
            <a:r>
              <a:rPr lang="en-IN" sz="1600" u="sng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95C97-546B-6151-1C97-D69A0DF6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09" y="3046103"/>
            <a:ext cx="71151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96534C-1BC9-A49A-4F8E-7687BF1552DD}"/>
              </a:ext>
            </a:extLst>
          </p:cNvPr>
          <p:cNvSpPr txBox="1"/>
          <p:nvPr/>
        </p:nvSpPr>
        <p:spPr>
          <a:xfrm flipH="1">
            <a:off x="1003592" y="726141"/>
            <a:ext cx="509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Volume of shale of the reservoir zone</a:t>
            </a:r>
            <a:endParaRPr lang="en-IN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03348-6CC6-B5C7-2E63-F2C2236B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3" y="1535374"/>
            <a:ext cx="4572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78764F8-398D-B601-7FAE-CD3EB140531B}"/>
              </a:ext>
            </a:extLst>
          </p:cNvPr>
          <p:cNvGrpSpPr/>
          <p:nvPr/>
        </p:nvGrpSpPr>
        <p:grpSpPr>
          <a:xfrm>
            <a:off x="2454991" y="477683"/>
            <a:ext cx="7282018" cy="5576888"/>
            <a:chOff x="2025481" y="415539"/>
            <a:chExt cx="8115147" cy="58626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41B285-3659-ABE4-4E3E-D1BD64C57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481" y="1228893"/>
              <a:ext cx="2136778" cy="3890764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A119E5-7760-587A-89FF-0305110A7933}"/>
                </a:ext>
              </a:extLst>
            </p:cNvPr>
            <p:cNvGrpSpPr/>
            <p:nvPr/>
          </p:nvGrpSpPr>
          <p:grpSpPr>
            <a:xfrm>
              <a:off x="4592085" y="415539"/>
              <a:ext cx="5548543" cy="5862620"/>
              <a:chOff x="230819" y="5519"/>
              <a:chExt cx="7054789" cy="6697121"/>
            </a:xfrm>
          </p:grpSpPr>
          <p:pic>
            <p:nvPicPr>
              <p:cNvPr id="2" name="Content Placeholder 4">
                <a:extLst>
                  <a:ext uri="{FF2B5EF4-FFF2-40B4-BE49-F238E27FC236}">
                    <a16:creationId xmlns:a16="http://schemas.microsoft.com/office/drawing/2014/main" id="{4940F0E8-1AB0-858B-5AAE-3376C2C50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819" y="5519"/>
                <a:ext cx="3780632" cy="669712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EEA44A5-6ABE-88FC-4E80-7813D8DD6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6392" y="160669"/>
                <a:ext cx="2379216" cy="4332208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3F5919-FFE1-C881-C68C-136604C8D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8520" y="372862"/>
                <a:ext cx="1429305" cy="3056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D87E75-AC5B-3F69-2167-B83C1696337D}"/>
                  </a:ext>
                </a:extLst>
              </p:cNvPr>
              <p:cNvCxnSpPr/>
              <p:nvPr/>
            </p:nvCxnSpPr>
            <p:spPr>
              <a:xfrm flipV="1">
                <a:off x="3767091" y="4287915"/>
                <a:ext cx="1515123" cy="204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908771-201D-FA34-908C-0B01686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074850" y="1411550"/>
              <a:ext cx="958789" cy="3210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A26638-CC79-DE62-7245-4632BE67C3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4850" y="4927107"/>
              <a:ext cx="958789" cy="1079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38E3116-D6A9-3067-577C-09E3B1456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09" y="606880"/>
            <a:ext cx="1812840" cy="36075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9208B1-B1C5-F96C-4CA2-75D3042B4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1" y="1253980"/>
            <a:ext cx="1927793" cy="36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BCBE-F9CD-77FB-5148-3724754B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880C-9F16-6798-AC17-08BB4662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GAMMA RAY TOOL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OF LOG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POROSITY CALCULATION FROM DENSITY AND NEUTRON COMBINATION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VELOCITY-DEPTH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CALCULATION OF WATER SATURATION (ARCHIES LAW)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POROSITY, WATER SATURATION AND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dirty="0"/>
              <a:t> OF THE RESERVOIR ZONE WITH STANDARD DEVIATION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EFA0A-3E47-2040-9F45-0CBB8A63BAFF}"/>
              </a:ext>
            </a:extLst>
          </p:cNvPr>
          <p:cNvSpPr/>
          <p:nvPr/>
        </p:nvSpPr>
        <p:spPr>
          <a:xfrm>
            <a:off x="0" y="71120"/>
            <a:ext cx="12192000" cy="67868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01A-85ED-B3AB-DFD3-B6DA6C5C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799" y="389778"/>
            <a:ext cx="10226040" cy="569595"/>
          </a:xfrm>
        </p:spPr>
        <p:txBody>
          <a:bodyPr>
            <a:normAutofit fontScale="90000"/>
          </a:bodyPr>
          <a:lstStyle/>
          <a:p>
            <a:r>
              <a:rPr lang="en-US" sz="3100" b="1" u="sng" dirty="0">
                <a:latin typeface="Book Antiqua" panose="02040602050305030304" pitchFamily="18" charset="0"/>
                <a:cs typeface="Times New Roman" panose="02020603050405020304" pitchFamily="18" charset="0"/>
              </a:rPr>
              <a:t>Part 1: Gamma Ray Tool Instrumentation</a:t>
            </a:r>
            <a:br>
              <a:rPr lang="en-US" b="1" dirty="0">
                <a:latin typeface="Book Antiqua" panose="02040602050305030304" pitchFamily="18" charset="0"/>
              </a:rPr>
            </a:br>
            <a:endParaRPr lang="en-IN" b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33694-AF71-AB84-DCF8-13D7D9D8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3" y="1482133"/>
            <a:ext cx="5766380" cy="3893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9FADC-8FB9-F208-7FDD-128821DF0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10807" r="4269" b="9496"/>
          <a:stretch/>
        </p:blipFill>
        <p:spPr>
          <a:xfrm>
            <a:off x="6270362" y="2187388"/>
            <a:ext cx="5761908" cy="28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5701-B748-67BF-95F0-1745B174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16678"/>
            <a:ext cx="10515600" cy="640715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9D7D-79C5-4C85-7F25-9157AE42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66" y="551629"/>
            <a:ext cx="10515600" cy="506952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Gamma-Ray Spectroscopy Tool (GST'M) is a downhole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(Tl) based nuclear gamma ray spectrometer system, which detects gamma rays produced from reactions induced by 14-MeV neutrons irradiating the formation.</a:t>
            </a:r>
            <a:endParaRPr lang="en-IN" sz="1800" kern="1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Gamma Ray tool records total gamma ray detections to produce a Gamma Ray log; the tool is made up of a scintillation counter and a photomultiplier tube. The scintillation counter is typically a crystal of sodium iodide (</a:t>
            </a:r>
            <a:r>
              <a:rPr lang="en-I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</a:t>
            </a: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which produces a flash of light when bombarded with Gamma rays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flash of light is detected by the photomultiplier tube and converted into an electric signal that is then counted going down-hole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count is then recorded in </a:t>
            </a:r>
            <a:r>
              <a:rPr lang="en-IN" sz="1800" u="none" strike="noStrike" kern="100" dirty="0">
                <a:solidFill>
                  <a:srgbClr val="0645A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Dictionary:API unit"/>
              </a:rPr>
              <a:t>American Petroleum Institute (API) units</a:t>
            </a: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defined as “The gamma ray API unit is defined as 1/200 of the difference between the count rate recorded by a logging tool in the middle of the radioactive bed and that recorded in the middle of the nonradioactive bed” recorded within the calibration pit.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C8EF-C673-1C61-1D66-675E5981F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97" y="4538794"/>
            <a:ext cx="4843462" cy="1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9872-1067-14A0-96A1-6885304E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-76378"/>
            <a:ext cx="10515600" cy="82391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Book Antiqua" panose="02040602050305030304" pitchFamily="18" charset="0"/>
              </a:rPr>
              <a:t>Part 2: Identifying bad borehole condition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922334-4B76-19BA-3424-C5202557A0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" y="577451"/>
            <a:ext cx="2891155" cy="6134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6FDE2-E5D9-340D-71A0-F5525D85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2833" y="1450487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Brewster Member zone for well-ID1 is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4074.5m to 4242.9m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C660E-15FF-5BD9-B37F-AAC09D1E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1" y="2289692"/>
            <a:ext cx="5383306" cy="3915264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Avenir Black" panose="02000503020000020003" pitchFamily="2" charset="0"/>
                <a:ea typeface="+mj-ea"/>
                <a:cs typeface="+mj-cs"/>
              </a:rPr>
              <a:t>.        </a:t>
            </a:r>
            <a:r>
              <a:rPr lang="en-IN" sz="2000" dirty="0"/>
              <a:t>Bit size over the long interval</a:t>
            </a:r>
            <a:r>
              <a:rPr lang="en-IN" dirty="0"/>
              <a:t>= 8.5’’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IN" dirty="0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  A major caving in borehole happens at a range of 4090m to 4098m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  Deep but thin caving at a depth around 4140m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  A small but visible caving is observed at a depth of 4188m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CC0751-88E4-2742-764C-7B8A0B2AB05C}"/>
              </a:ext>
            </a:extLst>
          </p:cNvPr>
          <p:cNvSpPr/>
          <p:nvPr/>
        </p:nvSpPr>
        <p:spPr>
          <a:xfrm>
            <a:off x="3218330" y="3000851"/>
            <a:ext cx="3639671" cy="25011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Condition for borehole flag:</a:t>
            </a:r>
          </a:p>
          <a:p>
            <a:pPr marL="0" indent="0">
              <a:buNone/>
            </a:pPr>
            <a:r>
              <a:rPr lang="en-IN" dirty="0"/>
              <a:t>(Calliper – Bit size) &gt;= 2’’</a:t>
            </a:r>
          </a:p>
          <a:p>
            <a:pPr algn="ctr"/>
            <a:endParaRPr lang="en-IN" dirty="0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2B31B2A-A7A9-7D50-4A2F-5A99A735EAB6}"/>
              </a:ext>
            </a:extLst>
          </p:cNvPr>
          <p:cNvSpPr/>
          <p:nvPr/>
        </p:nvSpPr>
        <p:spPr>
          <a:xfrm rot="20527579">
            <a:off x="3154102" y="5911902"/>
            <a:ext cx="1540902" cy="5555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AB0-874A-83AE-723E-5DF278D5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766"/>
            <a:ext cx="10515600" cy="498475"/>
          </a:xfrm>
        </p:spPr>
        <p:txBody>
          <a:bodyPr>
            <a:noAutofit/>
          </a:bodyPr>
          <a:lstStyle/>
          <a:p>
            <a:r>
              <a:rPr lang="en-US" sz="4800" dirty="0"/>
              <a:t> </a:t>
            </a:r>
            <a:r>
              <a:rPr lang="en-US" sz="2800" b="1" dirty="0">
                <a:latin typeface="Book Antiqua" panose="02040602050305030304" pitchFamily="18" charset="0"/>
              </a:rPr>
              <a:t>Bad borehole condition and its effect on basic logs</a:t>
            </a:r>
            <a:endParaRPr lang="en-IN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3050-5A04-8412-F959-36500AA75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66C1AE-9EF6-F8CE-9BF9-52D683C24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322"/>
            <a:ext cx="7641048" cy="39828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4732AD-B558-427B-8B9F-DC70F7131A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17" y="1421138"/>
            <a:ext cx="2416113" cy="367918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1D3FEF-A365-E741-10F2-B95EE22146EB}"/>
              </a:ext>
            </a:extLst>
          </p:cNvPr>
          <p:cNvCxnSpPr/>
          <p:nvPr/>
        </p:nvCxnSpPr>
        <p:spPr>
          <a:xfrm>
            <a:off x="8238565" y="1990165"/>
            <a:ext cx="93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B91233-87F9-7381-34CF-3D107AEEB3D0}"/>
              </a:ext>
            </a:extLst>
          </p:cNvPr>
          <p:cNvCxnSpPr/>
          <p:nvPr/>
        </p:nvCxnSpPr>
        <p:spPr>
          <a:xfrm>
            <a:off x="8238565" y="1990165"/>
            <a:ext cx="93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1C3A-6E1C-3B11-E924-5878BD093DB3}"/>
              </a:ext>
            </a:extLst>
          </p:cNvPr>
          <p:cNvSpPr/>
          <p:nvPr/>
        </p:nvSpPr>
        <p:spPr>
          <a:xfrm>
            <a:off x="7980319" y="1990054"/>
            <a:ext cx="932329" cy="74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61407-CD96-B45F-060F-B67D346502B7}"/>
              </a:ext>
            </a:extLst>
          </p:cNvPr>
          <p:cNvSpPr/>
          <p:nvPr/>
        </p:nvSpPr>
        <p:spPr>
          <a:xfrm>
            <a:off x="7980318" y="2287088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B9C1F-CE9F-AE78-DFCB-9D91DA92BBD1}"/>
              </a:ext>
            </a:extLst>
          </p:cNvPr>
          <p:cNvSpPr/>
          <p:nvPr/>
        </p:nvSpPr>
        <p:spPr>
          <a:xfrm flipV="1">
            <a:off x="7980317" y="3779838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3EAF82-A6EF-7493-CE3E-0947098C0D2D}"/>
              </a:ext>
            </a:extLst>
          </p:cNvPr>
          <p:cNvSpPr/>
          <p:nvPr/>
        </p:nvSpPr>
        <p:spPr>
          <a:xfrm flipV="1">
            <a:off x="7980317" y="2607816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8AFAA2-B239-7B78-CD9F-9C783F60BC35}"/>
              </a:ext>
            </a:extLst>
          </p:cNvPr>
          <p:cNvSpPr/>
          <p:nvPr/>
        </p:nvSpPr>
        <p:spPr>
          <a:xfrm>
            <a:off x="7980317" y="2881402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C9C215-E27E-3FD1-C015-5F8607CB759E}"/>
              </a:ext>
            </a:extLst>
          </p:cNvPr>
          <p:cNvSpPr/>
          <p:nvPr/>
        </p:nvSpPr>
        <p:spPr>
          <a:xfrm>
            <a:off x="7980317" y="3063250"/>
            <a:ext cx="932329" cy="577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753CE-7461-5A86-A3E2-835FFCC87C57}"/>
              </a:ext>
            </a:extLst>
          </p:cNvPr>
          <p:cNvSpPr/>
          <p:nvPr/>
        </p:nvSpPr>
        <p:spPr>
          <a:xfrm>
            <a:off x="9086012" y="1993385"/>
            <a:ext cx="932329" cy="74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F9532-C03B-1C12-6157-DE8A254BD3DC}"/>
              </a:ext>
            </a:extLst>
          </p:cNvPr>
          <p:cNvSpPr/>
          <p:nvPr/>
        </p:nvSpPr>
        <p:spPr>
          <a:xfrm>
            <a:off x="9086012" y="2273738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5C3E67-4CE2-7752-1115-71CFA3000996}"/>
              </a:ext>
            </a:extLst>
          </p:cNvPr>
          <p:cNvSpPr/>
          <p:nvPr/>
        </p:nvSpPr>
        <p:spPr>
          <a:xfrm>
            <a:off x="9104453" y="2587109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C99E1-EABD-92CD-E031-F2C982AD96B8}"/>
              </a:ext>
            </a:extLst>
          </p:cNvPr>
          <p:cNvSpPr/>
          <p:nvPr/>
        </p:nvSpPr>
        <p:spPr>
          <a:xfrm>
            <a:off x="9104454" y="2877823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65D2D-5DFC-829E-20E9-43408B8E6CB5}"/>
              </a:ext>
            </a:extLst>
          </p:cNvPr>
          <p:cNvSpPr/>
          <p:nvPr/>
        </p:nvSpPr>
        <p:spPr>
          <a:xfrm>
            <a:off x="9104454" y="3064957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8133FB-5E5D-02AC-47A9-849F523B0023}"/>
              </a:ext>
            </a:extLst>
          </p:cNvPr>
          <p:cNvSpPr/>
          <p:nvPr/>
        </p:nvSpPr>
        <p:spPr>
          <a:xfrm>
            <a:off x="9104454" y="3761996"/>
            <a:ext cx="932329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9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609-FB3F-D5AA-531B-93DFEB8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7" y="-26894"/>
            <a:ext cx="10515600" cy="73361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ook Antiqua" panose="02040602050305030304" pitchFamily="18" charset="0"/>
              </a:rPr>
              <a:t>Histogram of some basic logs and their cross plots for well-ID1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B8568-113F-55F2-6C35-0380748B3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6A9F95-AA6B-461A-9DE7-6A01D7EC7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225"/>
            <a:ext cx="6965692" cy="317145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272ABFE-A83E-6CEE-D046-03B6700075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63" y="985574"/>
            <a:ext cx="5129081" cy="5164214"/>
          </a:xfrm>
        </p:spPr>
      </p:pic>
    </p:spTree>
    <p:extLst>
      <p:ext uri="{BB962C8B-B14F-4D97-AF65-F5344CB8AC3E}">
        <p14:creationId xmlns:p14="http://schemas.microsoft.com/office/powerpoint/2010/main" val="396351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B494-FDAD-F3C4-B9CC-F1BA9F9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194797"/>
            <a:ext cx="9157447" cy="513416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>
                <a:latin typeface="Book Antiqua" panose="02040602050305030304" pitchFamily="18" charset="0"/>
              </a:rPr>
              <a:t>Part 3 : Total Porosity From The Density And Neutron Combination</a:t>
            </a:r>
            <a:endParaRPr lang="en-IN" sz="2000" b="1" u="sng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3E906A-1EB9-4243-03E4-F97D63CBA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3012"/>
                <a:ext cx="10806952" cy="53071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600" dirty="0"/>
                  <a:t>DENSITY POROSITY (DPHI)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400" dirty="0"/>
                  <a:t>			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the density of the rock matrix                           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</m:oMath>
                </a14:m>
                <a:r>
                  <a:rPr lang="en-US" sz="1600" dirty="0"/>
                  <a:t>= 2.65 gm/cc for sandstone </a:t>
                </a:r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  = the bulk density of formation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 =    [from log]</a:t>
                </a:r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the density of pore fluid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=1.1 gm/cc</a:t>
                </a:r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= density porosity</a:t>
                </a:r>
                <a:endParaRPr lang="en-US" sz="16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r>
                  <a:rPr lang="en-US" sz="1600" b="0" dirty="0"/>
                  <a:t>NEUTRON POROSITY (NPHI) is obtained directly from log data</a:t>
                </a:r>
              </a:p>
              <a:p>
                <a:r>
                  <a:rPr lang="en-US" sz="1600" b="0" dirty="0"/>
                  <a:t>The</a:t>
                </a:r>
                <a:r>
                  <a:rPr lang="en-US" sz="1600" dirty="0"/>
                  <a:t>n total porosity from density – neutron combination is obtained by ,</a:t>
                </a:r>
              </a:p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/>
                  <a:t>(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For gas bearing formation,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60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60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1600" dirty="0"/>
                  <a:t>	(ii) For oil or brine formation</a:t>
                </a:r>
              </a:p>
              <a:p>
                <a:pPr marL="0" indent="0">
                  <a:buNone/>
                </a:pPr>
                <a:r>
                  <a:rPr lang="en-US" sz="16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>			where , </a:t>
                </a:r>
              </a:p>
              <a:p>
                <a:pPr marL="0" indent="0">
                  <a:buNone/>
                </a:pPr>
                <a:r>
                  <a:rPr lang="en-US" sz="1600" dirty="0"/>
                  <a:t>				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/>
                  <a:t> = Neutron porosity</a:t>
                </a:r>
              </a:p>
              <a:p>
                <a:pPr marL="0" indent="0">
                  <a:buNone/>
                </a:pPr>
                <a:r>
                  <a:rPr lang="en-US" sz="1600" dirty="0"/>
                  <a:t>				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= Density Porosity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3E906A-1EB9-4243-03E4-F97D63CBA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3012"/>
                <a:ext cx="10806952" cy="5307106"/>
              </a:xfrm>
              <a:blipFill>
                <a:blip r:embed="rId2"/>
                <a:stretch>
                  <a:fillRect l="-113" t="-1263" b="-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2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A61-536B-2A72-9CDC-276EAC75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3B40-5378-459E-5FDC-448AA28A5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6F9B3-E762-D51B-06FE-50A66269D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b="0" dirty="0"/>
              <a:t>∅ </a:t>
            </a:r>
            <a:r>
              <a:rPr lang="en-IN" sz="1600" b="0" dirty="0"/>
              <a:t>𝑁𝑐𝑜𝑟𝑟</a:t>
            </a:r>
            <a:r>
              <a:rPr lang="en-IN" sz="2800" b="0" dirty="0"/>
              <a:t> = ∅ </a:t>
            </a:r>
            <a:r>
              <a:rPr lang="en-IN" sz="1800" b="0" dirty="0"/>
              <a:t>𝑁</a:t>
            </a:r>
            <a:r>
              <a:rPr lang="en-IN" sz="2800" b="0" dirty="0"/>
              <a:t> + ∅ </a:t>
            </a:r>
            <a:r>
              <a:rPr lang="en-IN" sz="1800" b="0" dirty="0"/>
              <a:t>𝑀𝑐𝑜𝑟r</a:t>
            </a:r>
          </a:p>
          <a:p>
            <a:r>
              <a:rPr lang="en-IN" sz="1900" b="0" dirty="0"/>
              <a:t>For sandstone , </a:t>
            </a:r>
            <a:r>
              <a:rPr lang="en-IN" sz="3000" b="0" dirty="0"/>
              <a:t>∅ </a:t>
            </a:r>
            <a:r>
              <a:rPr lang="en-IN" sz="1900" b="0" dirty="0"/>
              <a:t>𝑀𝑐𝑜𝑟r</a:t>
            </a:r>
            <a:r>
              <a:rPr lang="en-IN" sz="2200" b="0" dirty="0"/>
              <a:t>= +4</a:t>
            </a:r>
          </a:p>
          <a:p>
            <a:endParaRPr lang="en-IN" sz="2200" b="0" dirty="0"/>
          </a:p>
          <a:p>
            <a:endParaRPr lang="en-IN" sz="28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9533C-1B5D-9555-23AD-D6BDE3CD1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Neutron tool measures the HI of a formation. So NPHI of hydrocarbon gas is less than oil, water.</a:t>
            </a:r>
          </a:p>
          <a:p>
            <a:r>
              <a:rPr lang="en-IN" sz="1600" dirty="0"/>
              <a:t>Bulk density is less for a porous formation filled with gas. </a:t>
            </a:r>
          </a:p>
          <a:p>
            <a:r>
              <a:rPr lang="en-IN" sz="1600" dirty="0"/>
              <a:t>At a depth of 4142m to 4150m the curve for NPHI and bulk density intersect each other.</a:t>
            </a:r>
          </a:p>
          <a:p>
            <a:r>
              <a:rPr lang="en-AU" sz="1600" dirty="0"/>
              <a:t>Sandstone zones bearing oil or gas have high resistivity. Where as the at the depth range </a:t>
            </a:r>
            <a:r>
              <a:rPr lang="en-IN" sz="1600" dirty="0"/>
              <a:t>4142m to 4150m resistivity very low.</a:t>
            </a:r>
          </a:p>
          <a:p>
            <a:endParaRPr lang="en-AU" sz="1600" dirty="0"/>
          </a:p>
          <a:p>
            <a:endParaRPr lang="en-IN" sz="1800" dirty="0">
              <a:latin typeface="Avenir Black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F6F7E3-42B7-F976-ABF0-8553E6BF1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" y="98613"/>
            <a:ext cx="6098077" cy="6521356"/>
          </a:xfr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9A6E51-16EB-9861-2A23-B620EA7DF1D9}"/>
              </a:ext>
            </a:extLst>
          </p:cNvPr>
          <p:cNvSpPr/>
          <p:nvPr/>
        </p:nvSpPr>
        <p:spPr>
          <a:xfrm rot="5400000">
            <a:off x="4190277" y="2206741"/>
            <a:ext cx="983079" cy="37203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3D92E5-5B3A-3434-827E-40B92A34F68A}"/>
              </a:ext>
            </a:extLst>
          </p:cNvPr>
          <p:cNvSpPr/>
          <p:nvPr/>
        </p:nvSpPr>
        <p:spPr>
          <a:xfrm rot="5400000">
            <a:off x="3857215" y="4459698"/>
            <a:ext cx="1649203" cy="37203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76721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941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Black</vt:lpstr>
      <vt:lpstr>Bahnschrift Light</vt:lpstr>
      <vt:lpstr>Book Antiqua</vt:lpstr>
      <vt:lpstr>Calibri</vt:lpstr>
      <vt:lpstr>Calibri Light</vt:lpstr>
      <vt:lpstr>Cambria Math</vt:lpstr>
      <vt:lpstr>Times New Roman</vt:lpstr>
      <vt:lpstr>Wingdings</vt:lpstr>
      <vt:lpstr>Office Theme</vt:lpstr>
      <vt:lpstr>WELL LOGGING CASE STUDY – GROUP 5</vt:lpstr>
      <vt:lpstr>CASE STUDY OBJECTIVES</vt:lpstr>
      <vt:lpstr>Part 1: Gamma Ray Tool Instrumentation </vt:lpstr>
      <vt:lpstr>WORKING:</vt:lpstr>
      <vt:lpstr>Part 2: Identifying bad borehole condition </vt:lpstr>
      <vt:lpstr> Bad borehole condition and its effect on basic logs</vt:lpstr>
      <vt:lpstr>Histogram of some basic logs and their cross plots for well-ID1</vt:lpstr>
      <vt:lpstr>Part 3 : Total Porosity From The Density And Neutron Combination</vt:lpstr>
      <vt:lpstr>PowerPoint Presentation</vt:lpstr>
      <vt:lpstr>Overlay Plot of density porosity and neutron porosity and the total porosity</vt:lpstr>
      <vt:lpstr>Part 4: Velocity depth profile colour coded with Volume of shale</vt:lpstr>
      <vt:lpstr>Part 5 : Water Saturation And Reservoir Flag</vt:lpstr>
      <vt:lpstr>PowerPoint Presentation</vt:lpstr>
      <vt:lpstr>Part 6 : Total Porosity , Water Saturation And Volume Of Shale Of The Reservoir Zone Along With Standard Deviation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LOGGING</dc:title>
  <dc:creator>Shreya Hembrom</dc:creator>
  <cp:lastModifiedBy>Pranav Chandrode</cp:lastModifiedBy>
  <cp:revision>16</cp:revision>
  <dcterms:created xsi:type="dcterms:W3CDTF">2023-04-21T10:21:31Z</dcterms:created>
  <dcterms:modified xsi:type="dcterms:W3CDTF">2023-04-22T03:24:42Z</dcterms:modified>
</cp:coreProperties>
</file>