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335" r:id="rId5"/>
    <p:sldId id="321" r:id="rId6"/>
    <p:sldId id="314" r:id="rId7"/>
    <p:sldId id="318" r:id="rId8"/>
    <p:sldId id="328" r:id="rId9"/>
    <p:sldId id="323" r:id="rId10"/>
    <p:sldId id="337" r:id="rId11"/>
    <p:sldId id="325" r:id="rId12"/>
    <p:sldId id="338" r:id="rId13"/>
    <p:sldId id="330" r:id="rId14"/>
    <p:sldId id="319" r:id="rId15"/>
    <p:sldId id="340" r:id="rId16"/>
    <p:sldId id="339" r:id="rId17"/>
    <p:sldId id="331" r:id="rId18"/>
    <p:sldId id="341" r:id="rId19"/>
    <p:sldId id="333" r:id="rId20"/>
    <p:sldId id="343" r:id="rId21"/>
    <p:sldId id="334" r:id="rId22"/>
    <p:sldId id="344" r:id="rId23"/>
    <p:sldId id="342" r:id="rId24"/>
    <p:sldId id="315" r:id="rId25"/>
    <p:sldId id="326" r:id="rId26"/>
    <p:sldId id="329" r:id="rId27"/>
    <p:sldId id="327" r:id="rId28"/>
    <p:sldId id="316" r:id="rId29"/>
    <p:sldId id="31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5388" autoAdjust="0"/>
  </p:normalViewPr>
  <p:slideViewPr>
    <p:cSldViewPr snapToGrid="0">
      <p:cViewPr varScale="1">
        <p:scale>
          <a:sx n="76" d="100"/>
          <a:sy n="76" d="100"/>
        </p:scale>
        <p:origin x="926" y="6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10/3/2024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10/3/2024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CEA3-F2BE-95DA-B45C-12E8FB95CF8E}"/>
              </a:ext>
            </a:extLst>
          </p:cNvPr>
          <p:cNvSpPr>
            <a:spLocks noGrp="1"/>
          </p:cNvSpPr>
          <p:nvPr>
            <p:ph type="title"/>
          </p:nvPr>
        </p:nvSpPr>
        <p:spPr>
          <a:xfrm>
            <a:off x="1317614" y="529738"/>
            <a:ext cx="4964671" cy="5253089"/>
          </a:xfrm>
        </p:spPr>
        <p:txBody>
          <a:bodyPr>
            <a:normAutofit fontScale="90000"/>
          </a:bodyPr>
          <a:lstStyle/>
          <a:p>
            <a:r>
              <a:rPr lang="en-US" dirty="0"/>
              <a:t>Machine Learning Based Detection of DDoS Flooding Attacks in SDNs</a:t>
            </a:r>
          </a:p>
        </p:txBody>
      </p:sp>
      <p:pic>
        <p:nvPicPr>
          <p:cNvPr id="1026" name="Picture 2" descr="How to Choose a Cloud DDoS Scrubbing Service – Radware Blog">
            <a:extLst>
              <a:ext uri="{FF2B5EF4-FFF2-40B4-BE49-F238E27FC236}">
                <a16:creationId xmlns:a16="http://schemas.microsoft.com/office/drawing/2014/main" id="{13C8FD5C-9476-9723-53ED-0A8671C1F22F}"/>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608157" y="1094384"/>
            <a:ext cx="4965065" cy="37237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F62F666-8C41-2F96-29A4-B5FB0C39C906}"/>
              </a:ext>
            </a:extLst>
          </p:cNvPr>
          <p:cNvSpPr txBox="1"/>
          <p:nvPr/>
        </p:nvSpPr>
        <p:spPr>
          <a:xfrm>
            <a:off x="6096000" y="5194998"/>
            <a:ext cx="5610330" cy="584775"/>
          </a:xfrm>
          <a:prstGeom prst="rect">
            <a:avLst/>
          </a:prstGeom>
          <a:noFill/>
        </p:spPr>
        <p:txBody>
          <a:bodyPr wrap="square" rtlCol="0">
            <a:spAutoFit/>
          </a:bodyPr>
          <a:lstStyle/>
          <a:p>
            <a:r>
              <a:rPr lang="en-IN" sz="3200" b="1" dirty="0">
                <a:solidFill>
                  <a:srgbClr val="002060"/>
                </a:solidFill>
              </a:rPr>
              <a:t>C. Pranav 1602-22-733-031</a:t>
            </a:r>
          </a:p>
        </p:txBody>
      </p:sp>
    </p:spTree>
    <p:extLst>
      <p:ext uri="{BB962C8B-B14F-4D97-AF65-F5344CB8AC3E}">
        <p14:creationId xmlns:p14="http://schemas.microsoft.com/office/powerpoint/2010/main" val="3446064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C636-D151-F872-CD53-0C8DF5038053}"/>
              </a:ext>
            </a:extLst>
          </p:cNvPr>
          <p:cNvSpPr>
            <a:spLocks noGrp="1"/>
          </p:cNvSpPr>
          <p:nvPr>
            <p:ph type="title"/>
          </p:nvPr>
        </p:nvSpPr>
        <p:spPr>
          <a:xfrm>
            <a:off x="1520662" y="220146"/>
            <a:ext cx="9150675" cy="1291783"/>
          </a:xfrm>
        </p:spPr>
        <p:txBody>
          <a:bodyPr>
            <a:normAutofit/>
          </a:bodyPr>
          <a:lstStyle/>
          <a:p>
            <a:r>
              <a:rPr lang="en-US" b="0" i="0" u="sng" dirty="0">
                <a:effectLst/>
                <a:latin typeface="Calisto MT" panose="02040603050505030304" pitchFamily="18" charset="0"/>
              </a:rPr>
              <a:t>Machine Learning Algorithms for Prediction</a:t>
            </a:r>
            <a:endParaRPr lang="en-US" u="sng" dirty="0">
              <a:latin typeface="Calisto MT" panose="02040603050505030304" pitchFamily="18" charset="0"/>
            </a:endParaRPr>
          </a:p>
        </p:txBody>
      </p:sp>
      <p:sp>
        <p:nvSpPr>
          <p:cNvPr id="3" name="Content Placeholder 2">
            <a:extLst>
              <a:ext uri="{FF2B5EF4-FFF2-40B4-BE49-F238E27FC236}">
                <a16:creationId xmlns:a16="http://schemas.microsoft.com/office/drawing/2014/main" id="{335EC76A-5E6F-09A2-FD0C-4C0796E3154A}"/>
              </a:ext>
            </a:extLst>
          </p:cNvPr>
          <p:cNvSpPr>
            <a:spLocks noGrp="1"/>
          </p:cNvSpPr>
          <p:nvPr>
            <p:ph sz="quarter" idx="12"/>
          </p:nvPr>
        </p:nvSpPr>
        <p:spPr>
          <a:xfrm>
            <a:off x="1349840" y="1381301"/>
            <a:ext cx="9841116" cy="2362954"/>
          </a:xfrm>
        </p:spPr>
        <p:txBody>
          <a:bodyPr>
            <a:normAutofit fontScale="92500" lnSpcReduction="10000"/>
          </a:bodyPr>
          <a:lstStyle/>
          <a:p>
            <a:pPr marL="0" indent="0">
              <a:buNone/>
            </a:pPr>
            <a:r>
              <a:rPr lang="en-US" sz="2600" b="1" dirty="0">
                <a:solidFill>
                  <a:schemeClr val="tx2">
                    <a:lumMod val="50000"/>
                  </a:schemeClr>
                </a:solidFill>
                <a:effectLst/>
              </a:rPr>
              <a:t>Supervised vs. Unsupervised Learning </a:t>
            </a:r>
          </a:p>
          <a:p>
            <a:pPr marL="0" indent="0">
              <a:buNone/>
            </a:pPr>
            <a:r>
              <a:rPr lang="en-US" b="0" i="0" dirty="0">
                <a:effectLst/>
              </a:rPr>
              <a:t>Machine learning algorithms can be categorized into supervised and unsupervised learning methods. Supervised learning requires labeled training data, whereas unsupervised learning does not require any labels. </a:t>
            </a:r>
          </a:p>
          <a:p>
            <a:pPr marL="0" indent="0">
              <a:buNone/>
            </a:pPr>
            <a:r>
              <a:rPr lang="en-US" b="0" i="0" dirty="0">
                <a:effectLst/>
              </a:rPr>
              <a:t>In the context of </a:t>
            </a:r>
            <a:r>
              <a:rPr lang="en-US" dirty="0"/>
              <a:t>DDoS detection</a:t>
            </a:r>
            <a:r>
              <a:rPr lang="en-US" b="0" i="0" dirty="0">
                <a:effectLst/>
              </a:rPr>
              <a:t>, supervised learning algorithms </a:t>
            </a:r>
            <a:r>
              <a:rPr lang="en-US" dirty="0"/>
              <a:t>is not more</a:t>
            </a:r>
            <a:r>
              <a:rPr lang="en-US" b="0" i="0" dirty="0">
                <a:effectLst/>
              </a:rPr>
              <a:t> suitable. Unsupervised learning algorithms can be utilized for clustering or detecting patterns in the data.</a:t>
            </a:r>
            <a:endParaRPr lang="en-US" dirty="0"/>
          </a:p>
        </p:txBody>
      </p:sp>
      <p:sp>
        <p:nvSpPr>
          <p:cNvPr id="5" name="TextBox 4">
            <a:extLst>
              <a:ext uri="{FF2B5EF4-FFF2-40B4-BE49-F238E27FC236}">
                <a16:creationId xmlns:a16="http://schemas.microsoft.com/office/drawing/2014/main" id="{A7742C8E-8BBC-446F-E098-83183B68B001}"/>
              </a:ext>
            </a:extLst>
          </p:cNvPr>
          <p:cNvSpPr txBox="1"/>
          <p:nvPr/>
        </p:nvSpPr>
        <p:spPr>
          <a:xfrm>
            <a:off x="1349840" y="3937424"/>
            <a:ext cx="9259542" cy="1569660"/>
          </a:xfrm>
          <a:prstGeom prst="rect">
            <a:avLst/>
          </a:prstGeom>
          <a:noFill/>
        </p:spPr>
        <p:txBody>
          <a:bodyPr wrap="square" rtlCol="0">
            <a:spAutoFit/>
          </a:bodyPr>
          <a:lstStyle/>
          <a:p>
            <a:r>
              <a:rPr lang="en-US" sz="2400" b="1" i="0" dirty="0">
                <a:solidFill>
                  <a:schemeClr val="tx2">
                    <a:lumMod val="50000"/>
                  </a:schemeClr>
                </a:solidFill>
                <a:effectLst/>
              </a:rPr>
              <a:t>Classification and Regression Techniques </a:t>
            </a:r>
          </a:p>
          <a:p>
            <a:r>
              <a:rPr lang="en-US" b="0" i="0" dirty="0">
                <a:effectLst/>
              </a:rPr>
              <a:t>Classification techniques can be employed to predict </a:t>
            </a:r>
            <a:r>
              <a:rPr lang="en-US" dirty="0"/>
              <a:t>the attack</a:t>
            </a:r>
            <a:r>
              <a:rPr lang="en-US" b="0" i="0" dirty="0">
                <a:effectLst/>
              </a:rPr>
              <a:t>. Various classifiers, such as decision trees, and neural networks can be utilized for this purpose. Algorithms like K-Nearest Neighbors, random forest regression, and gradient boosting can be employed to perform regression-based prediction.</a:t>
            </a:r>
            <a:endParaRPr lang="en-US" dirty="0"/>
          </a:p>
        </p:txBody>
      </p:sp>
    </p:spTree>
    <p:extLst>
      <p:ext uri="{BB962C8B-B14F-4D97-AF65-F5344CB8AC3E}">
        <p14:creationId xmlns:p14="http://schemas.microsoft.com/office/powerpoint/2010/main" val="19044865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223199" y="1325399"/>
            <a:ext cx="9923770" cy="777007"/>
          </a:xfrm>
        </p:spPr>
        <p:txBody>
          <a:bodyPr>
            <a:normAutofit/>
          </a:bodyPr>
          <a:lstStyle/>
          <a:p>
            <a:r>
              <a:rPr lang="en-US" sz="3200" dirty="0"/>
              <a:t>Random Forest</a:t>
            </a:r>
            <a:endParaRPr lang="en-ZA" sz="3200" dirty="0"/>
          </a:p>
        </p:txBody>
      </p:sp>
      <p:sp>
        <p:nvSpPr>
          <p:cNvPr id="5" name="Title 6">
            <a:extLst>
              <a:ext uri="{FF2B5EF4-FFF2-40B4-BE49-F238E27FC236}">
                <a16:creationId xmlns:a16="http://schemas.microsoft.com/office/drawing/2014/main" id="{1F478857-EC9E-4D69-1A84-40E493B30060}"/>
              </a:ext>
            </a:extLst>
          </p:cNvPr>
          <p:cNvSpPr txBox="1">
            <a:spLocks/>
          </p:cNvSpPr>
          <p:nvPr/>
        </p:nvSpPr>
        <p:spPr>
          <a:xfrm>
            <a:off x="1375276" y="4697239"/>
            <a:ext cx="9923770" cy="7770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200" dirty="0"/>
              <a:t>Naive Bayes</a:t>
            </a:r>
            <a:endParaRPr lang="en-ZA" sz="3200" dirty="0"/>
          </a:p>
        </p:txBody>
      </p:sp>
      <p:pic>
        <p:nvPicPr>
          <p:cNvPr id="6146" name="Picture 2" descr="Random Forest - Definition, Algorithms With Examples">
            <a:extLst>
              <a:ext uri="{FF2B5EF4-FFF2-40B4-BE49-F238E27FC236}">
                <a16:creationId xmlns:a16="http://schemas.microsoft.com/office/drawing/2014/main" id="{78F93450-2D22-1960-9225-F00518C21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231" y="177364"/>
            <a:ext cx="4626429" cy="30730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n Introduction to Naïve Bayes Classifier | by Yang | Towards Data Science">
            <a:extLst>
              <a:ext uri="{FF2B5EF4-FFF2-40B4-BE49-F238E27FC236}">
                <a16:creationId xmlns:a16="http://schemas.microsoft.com/office/drawing/2014/main" id="{22A2AC82-4BD2-3891-7BA7-EEF00B937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231" y="3791801"/>
            <a:ext cx="5169039" cy="258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806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223199" y="1325399"/>
            <a:ext cx="9923770" cy="777007"/>
          </a:xfrm>
        </p:spPr>
        <p:txBody>
          <a:bodyPr>
            <a:normAutofit/>
          </a:bodyPr>
          <a:lstStyle/>
          <a:p>
            <a:r>
              <a:rPr lang="en-US" sz="3200" dirty="0"/>
              <a:t>Decision Tree</a:t>
            </a:r>
            <a:endParaRPr lang="en-ZA" sz="3200" dirty="0"/>
          </a:p>
        </p:txBody>
      </p:sp>
      <p:sp>
        <p:nvSpPr>
          <p:cNvPr id="5" name="Title 6">
            <a:extLst>
              <a:ext uri="{FF2B5EF4-FFF2-40B4-BE49-F238E27FC236}">
                <a16:creationId xmlns:a16="http://schemas.microsoft.com/office/drawing/2014/main" id="{1F478857-EC9E-4D69-1A84-40E493B30060}"/>
              </a:ext>
            </a:extLst>
          </p:cNvPr>
          <p:cNvSpPr txBox="1">
            <a:spLocks/>
          </p:cNvSpPr>
          <p:nvPr/>
        </p:nvSpPr>
        <p:spPr>
          <a:xfrm>
            <a:off x="1375276" y="4697239"/>
            <a:ext cx="9923770" cy="7770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200" dirty="0"/>
              <a:t>Logistic Regression</a:t>
            </a:r>
            <a:endParaRPr lang="en-ZA" sz="3200" dirty="0"/>
          </a:p>
        </p:txBody>
      </p:sp>
      <p:pic>
        <p:nvPicPr>
          <p:cNvPr id="7172" name="Picture 4" descr="1.10. Decision Trees — scikit-learn 1.5.2 documentation">
            <a:extLst>
              <a:ext uri="{FF2B5EF4-FFF2-40B4-BE49-F238E27FC236}">
                <a16:creationId xmlns:a16="http://schemas.microsoft.com/office/drawing/2014/main" id="{9F4585FC-1B87-D254-BB5B-9FE07CE2A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238" y="151383"/>
            <a:ext cx="4166716" cy="312503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he math behind Logistic Regression | by Khushwant Rai | Analytics Vidhya |  Medium">
            <a:extLst>
              <a:ext uri="{FF2B5EF4-FFF2-40B4-BE49-F238E27FC236}">
                <a16:creationId xmlns:a16="http://schemas.microsoft.com/office/drawing/2014/main" id="{FA76E90D-87C2-1442-D59B-0A70220B5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162" y="3610168"/>
            <a:ext cx="3600869" cy="295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395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223199" y="1325399"/>
            <a:ext cx="9923770" cy="777007"/>
          </a:xfrm>
        </p:spPr>
        <p:txBody>
          <a:bodyPr>
            <a:normAutofit/>
          </a:bodyPr>
          <a:lstStyle/>
          <a:p>
            <a:r>
              <a:rPr lang="en-US" sz="3200" dirty="0"/>
              <a:t>Neural Network</a:t>
            </a:r>
            <a:endParaRPr lang="en-ZA" sz="3200" dirty="0"/>
          </a:p>
        </p:txBody>
      </p:sp>
      <p:sp>
        <p:nvSpPr>
          <p:cNvPr id="5" name="Title 6">
            <a:extLst>
              <a:ext uri="{FF2B5EF4-FFF2-40B4-BE49-F238E27FC236}">
                <a16:creationId xmlns:a16="http://schemas.microsoft.com/office/drawing/2014/main" id="{1F478857-EC9E-4D69-1A84-40E493B30060}"/>
              </a:ext>
            </a:extLst>
          </p:cNvPr>
          <p:cNvSpPr txBox="1">
            <a:spLocks/>
          </p:cNvSpPr>
          <p:nvPr/>
        </p:nvSpPr>
        <p:spPr>
          <a:xfrm>
            <a:off x="1375276" y="4697239"/>
            <a:ext cx="9923770" cy="7770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200" dirty="0"/>
              <a:t>K-Nearest Neighbors</a:t>
            </a:r>
            <a:endParaRPr lang="en-ZA" sz="3200" dirty="0"/>
          </a:p>
        </p:txBody>
      </p:sp>
      <p:pic>
        <p:nvPicPr>
          <p:cNvPr id="8194" name="Picture 2" descr="Evolution and Concepts Of Neural Networks | Deep Learning">
            <a:extLst>
              <a:ext uri="{FF2B5EF4-FFF2-40B4-BE49-F238E27FC236}">
                <a16:creationId xmlns:a16="http://schemas.microsoft.com/office/drawing/2014/main" id="{E5F24C9A-B7B8-7BD5-470B-F6EDDF758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548" y="513166"/>
            <a:ext cx="4316063" cy="282591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xploring KNN with Different Distance Metrics | by Abdullah Siddique | Dev  Genius">
            <a:extLst>
              <a:ext uri="{FF2B5EF4-FFF2-40B4-BE49-F238E27FC236}">
                <a16:creationId xmlns:a16="http://schemas.microsoft.com/office/drawing/2014/main" id="{9F64051D-36CB-CE9C-199C-8B50A76B0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71015"/>
            <a:ext cx="3453439" cy="302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034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47EE4F-9FBC-F8E0-371A-752C97F565FF}"/>
              </a:ext>
            </a:extLst>
          </p:cNvPr>
          <p:cNvSpPr>
            <a:spLocks noGrp="1"/>
          </p:cNvSpPr>
          <p:nvPr>
            <p:ph type="title"/>
          </p:nvPr>
        </p:nvSpPr>
        <p:spPr>
          <a:xfrm>
            <a:off x="1157316" y="132063"/>
            <a:ext cx="9150675" cy="1427585"/>
          </a:xfrm>
        </p:spPr>
        <p:txBody>
          <a:bodyPr/>
          <a:lstStyle/>
          <a:p>
            <a:r>
              <a:rPr lang="en-US" u="sng" dirty="0">
                <a:solidFill>
                  <a:srgbClr val="0070C0"/>
                </a:solidFill>
              </a:rPr>
              <a:t>Evaluation Metrics</a:t>
            </a:r>
            <a:endParaRPr lang="en-IN" u="sng" dirty="0">
              <a:solidFill>
                <a:srgbClr val="0070C0"/>
              </a:solidFill>
            </a:endParaRPr>
          </a:p>
        </p:txBody>
      </p:sp>
      <p:sp>
        <p:nvSpPr>
          <p:cNvPr id="5" name="TextBox 4">
            <a:extLst>
              <a:ext uri="{FF2B5EF4-FFF2-40B4-BE49-F238E27FC236}">
                <a16:creationId xmlns:a16="http://schemas.microsoft.com/office/drawing/2014/main" id="{AB30E7BD-4125-E0DF-11C3-D107C7327BCC}"/>
              </a:ext>
            </a:extLst>
          </p:cNvPr>
          <p:cNvSpPr txBox="1"/>
          <p:nvPr/>
        </p:nvSpPr>
        <p:spPr>
          <a:xfrm>
            <a:off x="1155640" y="1236481"/>
            <a:ext cx="6094324" cy="646331"/>
          </a:xfrm>
          <a:prstGeom prst="rect">
            <a:avLst/>
          </a:prstGeom>
          <a:noFill/>
        </p:spPr>
        <p:txBody>
          <a:bodyPr wrap="square">
            <a:spAutoFit/>
          </a:bodyPr>
          <a:lstStyle/>
          <a:p>
            <a:pPr algn="just"/>
            <a:r>
              <a:rPr lang="en-US" dirty="0">
                <a:solidFill>
                  <a:schemeClr val="accent3">
                    <a:lumMod val="25000"/>
                  </a:schemeClr>
                </a:solidFill>
              </a:rPr>
              <a:t>1</a:t>
            </a:r>
            <a:r>
              <a:rPr lang="en-US" sz="1800" dirty="0">
                <a:solidFill>
                  <a:schemeClr val="accent3">
                    <a:lumMod val="25000"/>
                  </a:schemeClr>
                </a:solidFill>
              </a:rPr>
              <a:t>)</a:t>
            </a:r>
            <a:r>
              <a:rPr lang="en-IN" b="1" i="0" dirty="0">
                <a:solidFill>
                  <a:srgbClr val="000000"/>
                </a:solidFill>
                <a:effectLst/>
                <a:latin typeface="Arial" panose="020B0604020202020204" pitchFamily="34" charset="0"/>
              </a:rPr>
              <a:t> Error Rate </a:t>
            </a:r>
            <a:r>
              <a:rPr lang="en-IN" b="0" i="0"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Ratio of incorrectly predicted instances to the total instances</a:t>
            </a:r>
            <a:r>
              <a:rPr lang="en-US" dirty="0"/>
              <a:t>.</a:t>
            </a:r>
            <a:endParaRPr lang="en-IN" b="0" i="0" dirty="0">
              <a:solidFill>
                <a:srgbClr val="000000"/>
              </a:solidFill>
              <a:effectLst/>
              <a:latin typeface="Arial" panose="020B0604020202020204" pitchFamily="34" charset="0"/>
            </a:endParaRPr>
          </a:p>
        </p:txBody>
      </p:sp>
      <p:pic>
        <p:nvPicPr>
          <p:cNvPr id="8" name="Picture 7">
            <a:extLst>
              <a:ext uri="{FF2B5EF4-FFF2-40B4-BE49-F238E27FC236}">
                <a16:creationId xmlns:a16="http://schemas.microsoft.com/office/drawing/2014/main" id="{515300C9-BCB6-3725-EA9B-46C57BC51741}"/>
              </a:ext>
            </a:extLst>
          </p:cNvPr>
          <p:cNvPicPr>
            <a:picLocks noChangeAspect="1"/>
          </p:cNvPicPr>
          <p:nvPr/>
        </p:nvPicPr>
        <p:blipFill>
          <a:blip r:embed="rId2"/>
          <a:stretch>
            <a:fillRect/>
          </a:stretch>
        </p:blipFill>
        <p:spPr>
          <a:xfrm>
            <a:off x="7609350" y="1197647"/>
            <a:ext cx="2324424" cy="724001"/>
          </a:xfrm>
          <a:prstGeom prst="rect">
            <a:avLst/>
          </a:prstGeom>
        </p:spPr>
      </p:pic>
      <p:sp>
        <p:nvSpPr>
          <p:cNvPr id="10" name="TextBox 9">
            <a:extLst>
              <a:ext uri="{FF2B5EF4-FFF2-40B4-BE49-F238E27FC236}">
                <a16:creationId xmlns:a16="http://schemas.microsoft.com/office/drawing/2014/main" id="{B5D895FD-2534-94BE-2795-F8F6BDB6250D}"/>
              </a:ext>
            </a:extLst>
          </p:cNvPr>
          <p:cNvSpPr txBox="1"/>
          <p:nvPr/>
        </p:nvSpPr>
        <p:spPr>
          <a:xfrm>
            <a:off x="1155640" y="2269584"/>
            <a:ext cx="6094324" cy="646331"/>
          </a:xfrm>
          <a:prstGeom prst="rect">
            <a:avLst/>
          </a:prstGeom>
          <a:noFill/>
        </p:spPr>
        <p:txBody>
          <a:bodyPr wrap="square">
            <a:spAutoFit/>
          </a:bodyPr>
          <a:lstStyle/>
          <a:p>
            <a:pPr algn="just"/>
            <a:r>
              <a:rPr lang="en-IN" b="1" i="0" dirty="0">
                <a:solidFill>
                  <a:srgbClr val="000000"/>
                </a:solidFill>
                <a:effectLst/>
                <a:latin typeface="Arial" panose="020B0604020202020204" pitchFamily="34" charset="0"/>
              </a:rPr>
              <a:t>Specificity</a:t>
            </a:r>
            <a:r>
              <a:rPr lang="en-IN" b="0" i="0" dirty="0">
                <a:solidFill>
                  <a:srgbClr val="000000"/>
                </a:solidFill>
                <a:effectLst/>
                <a:latin typeface="Arial" panose="020B0604020202020204" pitchFamily="34" charset="0"/>
              </a:rPr>
              <a:t> : </a:t>
            </a:r>
            <a:r>
              <a:rPr lang="en-US" dirty="0">
                <a:solidFill>
                  <a:srgbClr val="000000"/>
                </a:solidFill>
                <a:latin typeface="Arial" panose="020B0604020202020204" pitchFamily="34" charset="0"/>
              </a:rPr>
              <a:t>Ratio of true negative predictions to the total actual negatives</a:t>
            </a:r>
            <a:endParaRPr lang="en-IN" dirty="0">
              <a:solidFill>
                <a:srgbClr val="000000"/>
              </a:solidFill>
              <a:latin typeface="Arial" panose="020B0604020202020204" pitchFamily="34" charset="0"/>
            </a:endParaRPr>
          </a:p>
        </p:txBody>
      </p:sp>
      <p:sp>
        <p:nvSpPr>
          <p:cNvPr id="13" name="TextBox 12">
            <a:extLst>
              <a:ext uri="{FF2B5EF4-FFF2-40B4-BE49-F238E27FC236}">
                <a16:creationId xmlns:a16="http://schemas.microsoft.com/office/drawing/2014/main" id="{43380A1D-772B-4CED-8C17-330475C9DC2E}"/>
              </a:ext>
            </a:extLst>
          </p:cNvPr>
          <p:cNvSpPr txBox="1"/>
          <p:nvPr/>
        </p:nvSpPr>
        <p:spPr>
          <a:xfrm>
            <a:off x="1153964" y="3298615"/>
            <a:ext cx="6096000" cy="646331"/>
          </a:xfrm>
          <a:prstGeom prst="rect">
            <a:avLst/>
          </a:prstGeom>
          <a:noFill/>
        </p:spPr>
        <p:txBody>
          <a:bodyPr wrap="square">
            <a:spAutoFit/>
          </a:bodyPr>
          <a:lstStyle/>
          <a:p>
            <a:pPr algn="just"/>
            <a:r>
              <a:rPr lang="en-IN" b="1" i="0" dirty="0">
                <a:solidFill>
                  <a:srgbClr val="000000"/>
                </a:solidFill>
                <a:effectLst/>
                <a:latin typeface="Arial" panose="020B0604020202020204" pitchFamily="34" charset="0"/>
              </a:rPr>
              <a:t>Precision </a:t>
            </a:r>
            <a:r>
              <a:rPr lang="en-IN" b="0" i="0"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Ratio of true positive predictions to the total predicted positives.</a:t>
            </a:r>
            <a:endParaRPr lang="en-IN" dirty="0">
              <a:solidFill>
                <a:srgbClr val="000000"/>
              </a:solidFill>
              <a:latin typeface="Arial" panose="020B0604020202020204" pitchFamily="34" charset="0"/>
            </a:endParaRPr>
          </a:p>
        </p:txBody>
      </p:sp>
      <p:sp>
        <p:nvSpPr>
          <p:cNvPr id="15" name="TextBox 14">
            <a:extLst>
              <a:ext uri="{FF2B5EF4-FFF2-40B4-BE49-F238E27FC236}">
                <a16:creationId xmlns:a16="http://schemas.microsoft.com/office/drawing/2014/main" id="{32FC754A-D39E-5910-30D0-F41F01BF15AD}"/>
              </a:ext>
            </a:extLst>
          </p:cNvPr>
          <p:cNvSpPr txBox="1"/>
          <p:nvPr/>
        </p:nvSpPr>
        <p:spPr>
          <a:xfrm>
            <a:off x="1153964" y="4330337"/>
            <a:ext cx="6096000" cy="646331"/>
          </a:xfrm>
          <a:prstGeom prst="rect">
            <a:avLst/>
          </a:prstGeom>
          <a:noFill/>
        </p:spPr>
        <p:txBody>
          <a:bodyPr wrap="square">
            <a:spAutoFit/>
          </a:bodyPr>
          <a:lstStyle/>
          <a:p>
            <a:pPr algn="just"/>
            <a:r>
              <a:rPr lang="en-IN" b="1" i="0" dirty="0">
                <a:solidFill>
                  <a:srgbClr val="000000"/>
                </a:solidFill>
                <a:effectLst/>
                <a:latin typeface="Arial" panose="020B0604020202020204" pitchFamily="34" charset="0"/>
              </a:rPr>
              <a:t>Sensitivity/Recall(s) </a:t>
            </a:r>
            <a:r>
              <a:rPr lang="en-IN" b="0" i="0"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Ratio of true positive predictions to the total actual positives.</a:t>
            </a:r>
            <a:endParaRPr lang="en-IN" dirty="0">
              <a:solidFill>
                <a:srgbClr val="000000"/>
              </a:solidFill>
              <a:latin typeface="Arial" panose="020B0604020202020204" pitchFamily="34" charset="0"/>
            </a:endParaRPr>
          </a:p>
        </p:txBody>
      </p:sp>
      <p:sp>
        <p:nvSpPr>
          <p:cNvPr id="17" name="TextBox 16">
            <a:extLst>
              <a:ext uri="{FF2B5EF4-FFF2-40B4-BE49-F238E27FC236}">
                <a16:creationId xmlns:a16="http://schemas.microsoft.com/office/drawing/2014/main" id="{A6F6817D-2D66-7F5A-76C2-2737D1BC8A8D}"/>
              </a:ext>
            </a:extLst>
          </p:cNvPr>
          <p:cNvSpPr txBox="1"/>
          <p:nvPr/>
        </p:nvSpPr>
        <p:spPr>
          <a:xfrm>
            <a:off x="1238460" y="5411889"/>
            <a:ext cx="6096000" cy="369332"/>
          </a:xfrm>
          <a:prstGeom prst="rect">
            <a:avLst/>
          </a:prstGeom>
          <a:noFill/>
        </p:spPr>
        <p:txBody>
          <a:bodyPr wrap="square">
            <a:spAutoFit/>
          </a:bodyPr>
          <a:lstStyle/>
          <a:p>
            <a:pPr algn="just"/>
            <a:r>
              <a:rPr lang="en-IN" b="1" i="0" dirty="0">
                <a:solidFill>
                  <a:srgbClr val="000000"/>
                </a:solidFill>
                <a:effectLst/>
                <a:latin typeface="Arial" panose="020B0604020202020204" pitchFamily="34" charset="0"/>
              </a:rPr>
              <a:t>F1-Score </a:t>
            </a:r>
            <a:r>
              <a:rPr lang="en-IN" b="0" i="0" dirty="0">
                <a:solidFill>
                  <a:srgbClr val="000000"/>
                </a:solidFill>
                <a:effectLst/>
                <a:latin typeface="Arial" panose="020B0604020202020204" pitchFamily="34" charset="0"/>
              </a:rPr>
              <a:t>: Harmonic mean of Precision and Recall</a:t>
            </a:r>
          </a:p>
        </p:txBody>
      </p:sp>
      <p:pic>
        <p:nvPicPr>
          <p:cNvPr id="19" name="Picture 18">
            <a:extLst>
              <a:ext uri="{FF2B5EF4-FFF2-40B4-BE49-F238E27FC236}">
                <a16:creationId xmlns:a16="http://schemas.microsoft.com/office/drawing/2014/main" id="{F0CE820D-C326-D20F-EB76-B09870A749F0}"/>
              </a:ext>
            </a:extLst>
          </p:cNvPr>
          <p:cNvPicPr>
            <a:picLocks noChangeAspect="1"/>
          </p:cNvPicPr>
          <p:nvPr/>
        </p:nvPicPr>
        <p:blipFill>
          <a:blip r:embed="rId3"/>
          <a:stretch>
            <a:fillRect/>
          </a:stretch>
        </p:blipFill>
        <p:spPr>
          <a:xfrm>
            <a:off x="7609350" y="2223295"/>
            <a:ext cx="1543265" cy="733527"/>
          </a:xfrm>
          <a:prstGeom prst="rect">
            <a:avLst/>
          </a:prstGeom>
        </p:spPr>
      </p:pic>
      <p:pic>
        <p:nvPicPr>
          <p:cNvPr id="21" name="Picture 20">
            <a:extLst>
              <a:ext uri="{FF2B5EF4-FFF2-40B4-BE49-F238E27FC236}">
                <a16:creationId xmlns:a16="http://schemas.microsoft.com/office/drawing/2014/main" id="{7701F2F9-706E-693B-FB53-C3B97ACFE88A}"/>
              </a:ext>
            </a:extLst>
          </p:cNvPr>
          <p:cNvPicPr>
            <a:picLocks noChangeAspect="1"/>
          </p:cNvPicPr>
          <p:nvPr/>
        </p:nvPicPr>
        <p:blipFill>
          <a:blip r:embed="rId4"/>
          <a:stretch>
            <a:fillRect/>
          </a:stretch>
        </p:blipFill>
        <p:spPr>
          <a:xfrm>
            <a:off x="7609350" y="3245491"/>
            <a:ext cx="1562318" cy="752580"/>
          </a:xfrm>
          <a:prstGeom prst="rect">
            <a:avLst/>
          </a:prstGeom>
        </p:spPr>
      </p:pic>
      <p:pic>
        <p:nvPicPr>
          <p:cNvPr id="23" name="Picture 22">
            <a:extLst>
              <a:ext uri="{FF2B5EF4-FFF2-40B4-BE49-F238E27FC236}">
                <a16:creationId xmlns:a16="http://schemas.microsoft.com/office/drawing/2014/main" id="{1F18D19B-B467-EFC6-97DE-1963180E4F27}"/>
              </a:ext>
            </a:extLst>
          </p:cNvPr>
          <p:cNvPicPr>
            <a:picLocks noChangeAspect="1"/>
          </p:cNvPicPr>
          <p:nvPr/>
        </p:nvPicPr>
        <p:blipFill>
          <a:blip r:embed="rId5"/>
          <a:stretch>
            <a:fillRect/>
          </a:stretch>
        </p:blipFill>
        <p:spPr>
          <a:xfrm>
            <a:off x="7608856" y="4348661"/>
            <a:ext cx="1514686" cy="609685"/>
          </a:xfrm>
          <a:prstGeom prst="rect">
            <a:avLst/>
          </a:prstGeom>
        </p:spPr>
      </p:pic>
      <p:pic>
        <p:nvPicPr>
          <p:cNvPr id="25" name="Picture 24">
            <a:extLst>
              <a:ext uri="{FF2B5EF4-FFF2-40B4-BE49-F238E27FC236}">
                <a16:creationId xmlns:a16="http://schemas.microsoft.com/office/drawing/2014/main" id="{E75AE622-80ED-52BE-2BFF-2ADAC33C616E}"/>
              </a:ext>
            </a:extLst>
          </p:cNvPr>
          <p:cNvPicPr>
            <a:picLocks noChangeAspect="1"/>
          </p:cNvPicPr>
          <p:nvPr/>
        </p:nvPicPr>
        <p:blipFill>
          <a:blip r:embed="rId6"/>
          <a:stretch>
            <a:fillRect/>
          </a:stretch>
        </p:blipFill>
        <p:spPr>
          <a:xfrm>
            <a:off x="7608856" y="5225028"/>
            <a:ext cx="2467319" cy="743054"/>
          </a:xfrm>
          <a:prstGeom prst="rect">
            <a:avLst/>
          </a:prstGeom>
        </p:spPr>
      </p:pic>
    </p:spTree>
    <p:extLst>
      <p:ext uri="{BB962C8B-B14F-4D97-AF65-F5344CB8AC3E}">
        <p14:creationId xmlns:p14="http://schemas.microsoft.com/office/powerpoint/2010/main" val="1195253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2A19-6CAD-DA48-510E-21932E3C72FB}"/>
              </a:ext>
            </a:extLst>
          </p:cNvPr>
          <p:cNvSpPr txBox="1"/>
          <p:nvPr/>
        </p:nvSpPr>
        <p:spPr>
          <a:xfrm>
            <a:off x="1389184" y="735208"/>
            <a:ext cx="8026121" cy="2123658"/>
          </a:xfrm>
          <a:prstGeom prst="rect">
            <a:avLst/>
          </a:prstGeom>
          <a:noFill/>
        </p:spPr>
        <p:txBody>
          <a:bodyPr wrap="square">
            <a:spAutoFit/>
          </a:bodyPr>
          <a:lstStyle/>
          <a:p>
            <a:r>
              <a:rPr lang="en-US" sz="2400" dirty="0">
                <a:solidFill>
                  <a:schemeClr val="accent3">
                    <a:lumMod val="25000"/>
                  </a:schemeClr>
                </a:solidFill>
              </a:rPr>
              <a:t>2) </a:t>
            </a:r>
            <a:r>
              <a:rPr lang="en-US" sz="2400" b="0" i="0" dirty="0">
                <a:solidFill>
                  <a:schemeClr val="accent3">
                    <a:lumMod val="25000"/>
                  </a:schemeClr>
                </a:solidFill>
                <a:effectLst/>
                <a:latin typeface="+mn-lt"/>
              </a:rPr>
              <a:t>Receiver Operating Characteristic (ROC) Curve</a:t>
            </a:r>
            <a:br>
              <a:rPr lang="en-US" sz="2400" b="0" i="0" dirty="0">
                <a:effectLst/>
                <a:latin typeface="+mn-lt"/>
              </a:rPr>
            </a:br>
            <a:br>
              <a:rPr lang="en-US" sz="1800" b="0" i="0" dirty="0">
                <a:effectLst/>
                <a:latin typeface="+mn-lt"/>
              </a:rPr>
            </a:br>
            <a:r>
              <a:rPr lang="en-US" sz="1800" b="0" i="0" dirty="0">
                <a:effectLst/>
                <a:latin typeface="+mn-lt"/>
              </a:rPr>
              <a:t> The Receiver Operating Characteristic (ROC) curve is a graphical representation of the true positive rate ag </a:t>
            </a:r>
            <a:r>
              <a:rPr lang="en-US" sz="1800" b="0" i="0" dirty="0" err="1">
                <a:effectLst/>
                <a:latin typeface="+mn-lt"/>
              </a:rPr>
              <a:t>ainst</a:t>
            </a:r>
            <a:r>
              <a:rPr lang="en-US" sz="1800" b="0" i="0" dirty="0">
                <a:effectLst/>
                <a:latin typeface="+mn-lt"/>
              </a:rPr>
              <a:t> the false positive rate at various classification thresholds. ROC curves help compare different models and select the one with the best trade- off between true </a:t>
            </a:r>
            <a:r>
              <a:rPr lang="en-US" sz="1800" b="0" i="0" dirty="0" err="1">
                <a:effectLst/>
                <a:latin typeface="+mn-lt"/>
              </a:rPr>
              <a:t>positiv</a:t>
            </a:r>
            <a:r>
              <a:rPr lang="en-US" sz="1800" b="0" i="0" dirty="0">
                <a:effectLst/>
                <a:latin typeface="+mn-lt"/>
              </a:rPr>
              <a:t> e and false positive rates. }</a:t>
            </a:r>
            <a:endParaRPr lang="en-IN" dirty="0"/>
          </a:p>
        </p:txBody>
      </p:sp>
    </p:spTree>
    <p:extLst>
      <p:ext uri="{BB962C8B-B14F-4D97-AF65-F5344CB8AC3E}">
        <p14:creationId xmlns:p14="http://schemas.microsoft.com/office/powerpoint/2010/main" val="39942266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86C08077-61EE-FCFF-6A1C-72DFA065019A}"/>
              </a:ext>
            </a:extLst>
          </p:cNvPr>
          <p:cNvSpPr>
            <a:spLocks noGrp="1"/>
          </p:cNvSpPr>
          <p:nvPr>
            <p:ph type="title"/>
          </p:nvPr>
        </p:nvSpPr>
        <p:spPr>
          <a:xfrm>
            <a:off x="1287944" y="262691"/>
            <a:ext cx="9808773" cy="1427585"/>
          </a:xfrm>
        </p:spPr>
        <p:txBody>
          <a:bodyPr/>
          <a:lstStyle/>
          <a:p>
            <a:r>
              <a:rPr lang="en-ZA" u="sng" dirty="0">
                <a:solidFill>
                  <a:schemeClr val="accent6">
                    <a:lumMod val="75000"/>
                  </a:schemeClr>
                </a:solidFill>
              </a:rPr>
              <a:t>RESULTS</a:t>
            </a:r>
          </a:p>
        </p:txBody>
      </p:sp>
      <p:pic>
        <p:nvPicPr>
          <p:cNvPr id="24" name="Picture 23">
            <a:extLst>
              <a:ext uri="{FF2B5EF4-FFF2-40B4-BE49-F238E27FC236}">
                <a16:creationId xmlns:a16="http://schemas.microsoft.com/office/drawing/2014/main" id="{987AE221-4E53-6445-6C5A-4A608DB1AFD7}"/>
              </a:ext>
            </a:extLst>
          </p:cNvPr>
          <p:cNvPicPr>
            <a:picLocks noChangeAspect="1"/>
          </p:cNvPicPr>
          <p:nvPr/>
        </p:nvPicPr>
        <p:blipFill>
          <a:blip r:embed="rId2"/>
          <a:stretch>
            <a:fillRect/>
          </a:stretch>
        </p:blipFill>
        <p:spPr>
          <a:xfrm>
            <a:off x="1375704" y="1542787"/>
            <a:ext cx="9440592" cy="3772426"/>
          </a:xfrm>
          <a:prstGeom prst="rect">
            <a:avLst/>
          </a:prstGeom>
        </p:spPr>
      </p:pic>
    </p:spTree>
    <p:extLst>
      <p:ext uri="{BB962C8B-B14F-4D97-AF65-F5344CB8AC3E}">
        <p14:creationId xmlns:p14="http://schemas.microsoft.com/office/powerpoint/2010/main" val="2792352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A6160C-FF1B-1A87-3634-B7D44284B6B6}"/>
              </a:ext>
            </a:extLst>
          </p:cNvPr>
          <p:cNvPicPr>
            <a:picLocks noChangeAspect="1"/>
          </p:cNvPicPr>
          <p:nvPr/>
        </p:nvPicPr>
        <p:blipFill>
          <a:blip r:embed="rId2"/>
          <a:stretch>
            <a:fillRect/>
          </a:stretch>
        </p:blipFill>
        <p:spPr>
          <a:xfrm>
            <a:off x="1045028" y="282893"/>
            <a:ext cx="10879219" cy="6292213"/>
          </a:xfrm>
          <a:prstGeom prst="rect">
            <a:avLst/>
          </a:prstGeom>
        </p:spPr>
      </p:pic>
    </p:spTree>
    <p:extLst>
      <p:ext uri="{BB962C8B-B14F-4D97-AF65-F5344CB8AC3E}">
        <p14:creationId xmlns:p14="http://schemas.microsoft.com/office/powerpoint/2010/main" val="31055870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6E11DA-8665-DD43-EF0A-03060DAACF89}"/>
              </a:ext>
            </a:extLst>
          </p:cNvPr>
          <p:cNvPicPr>
            <a:picLocks noChangeAspect="1"/>
          </p:cNvPicPr>
          <p:nvPr/>
        </p:nvPicPr>
        <p:blipFill>
          <a:blip r:embed="rId2"/>
          <a:stretch>
            <a:fillRect/>
          </a:stretch>
        </p:blipFill>
        <p:spPr>
          <a:xfrm>
            <a:off x="989753" y="487293"/>
            <a:ext cx="11041474" cy="5883413"/>
          </a:xfrm>
          <a:prstGeom prst="rect">
            <a:avLst/>
          </a:prstGeom>
        </p:spPr>
      </p:pic>
    </p:spTree>
    <p:extLst>
      <p:ext uri="{BB962C8B-B14F-4D97-AF65-F5344CB8AC3E}">
        <p14:creationId xmlns:p14="http://schemas.microsoft.com/office/powerpoint/2010/main" val="3986161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EC8BD-629C-9CB3-4B42-2C3F5A6FB7A2}"/>
              </a:ext>
            </a:extLst>
          </p:cNvPr>
          <p:cNvPicPr>
            <a:picLocks noChangeAspect="1"/>
          </p:cNvPicPr>
          <p:nvPr/>
        </p:nvPicPr>
        <p:blipFill>
          <a:blip r:embed="rId2"/>
          <a:stretch>
            <a:fillRect/>
          </a:stretch>
        </p:blipFill>
        <p:spPr>
          <a:xfrm>
            <a:off x="1165994" y="509180"/>
            <a:ext cx="10221751" cy="5839640"/>
          </a:xfrm>
          <a:prstGeom prst="rect">
            <a:avLst/>
          </a:prstGeom>
        </p:spPr>
      </p:pic>
    </p:spTree>
    <p:extLst>
      <p:ext uri="{BB962C8B-B14F-4D97-AF65-F5344CB8AC3E}">
        <p14:creationId xmlns:p14="http://schemas.microsoft.com/office/powerpoint/2010/main" val="28421745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CONTENT</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endParaRPr lang="en-US" dirty="0"/>
          </a:p>
          <a:p>
            <a:r>
              <a:rPr lang="en-US" dirty="0"/>
              <a:t>Abstract</a:t>
            </a:r>
          </a:p>
          <a:p>
            <a:r>
              <a:rPr lang="en-US" dirty="0"/>
              <a:t>Introduction</a:t>
            </a:r>
          </a:p>
          <a:p>
            <a:r>
              <a:rPr lang="en-US" dirty="0"/>
              <a:t>Traditional Methods</a:t>
            </a:r>
          </a:p>
          <a:p>
            <a:r>
              <a:rPr lang="en-US" dirty="0"/>
              <a:t>Proposed System</a:t>
            </a:r>
          </a:p>
          <a:p>
            <a:r>
              <a:rPr lang="en-US" dirty="0"/>
              <a:t>System Architecture</a:t>
            </a:r>
          </a:p>
          <a:p>
            <a:r>
              <a:rPr lang="en-US" dirty="0"/>
              <a:t>Machine Learning Algorithms</a:t>
            </a:r>
          </a:p>
          <a:p>
            <a:r>
              <a:rPr lang="en-US" dirty="0"/>
              <a:t>Evaluation Metrics</a:t>
            </a:r>
          </a:p>
          <a:p>
            <a:r>
              <a:rPr lang="en-US" dirty="0"/>
              <a:t>Implementation Details &amp; Results</a:t>
            </a:r>
          </a:p>
          <a:p>
            <a:r>
              <a:rPr lang="en-US" dirty="0"/>
              <a:t>Expected Outcomes</a:t>
            </a:r>
          </a:p>
          <a:p>
            <a:r>
              <a:rPr lang="en-US" dirty="0"/>
              <a:t>Conclusion</a:t>
            </a:r>
          </a:p>
          <a:p>
            <a:endParaRPr lang="en-US" dirty="0"/>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4DA4E6-65EB-049E-4A50-EEEEED992860}"/>
              </a:ext>
            </a:extLst>
          </p:cNvPr>
          <p:cNvPicPr>
            <a:picLocks noChangeAspect="1"/>
          </p:cNvPicPr>
          <p:nvPr/>
        </p:nvPicPr>
        <p:blipFill>
          <a:blip r:embed="rId2"/>
          <a:stretch>
            <a:fillRect/>
          </a:stretch>
        </p:blipFill>
        <p:spPr>
          <a:xfrm>
            <a:off x="999761" y="713388"/>
            <a:ext cx="10898295" cy="5431223"/>
          </a:xfrm>
          <a:prstGeom prst="rect">
            <a:avLst/>
          </a:prstGeom>
        </p:spPr>
      </p:pic>
    </p:spTree>
    <p:extLst>
      <p:ext uri="{BB962C8B-B14F-4D97-AF65-F5344CB8AC3E}">
        <p14:creationId xmlns:p14="http://schemas.microsoft.com/office/powerpoint/2010/main" val="13493813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B43B8E0-32A1-5352-95AE-4135747D2817}"/>
              </a:ext>
            </a:extLst>
          </p:cNvPr>
          <p:cNvPicPr>
            <a:picLocks noChangeAspect="1"/>
          </p:cNvPicPr>
          <p:nvPr/>
        </p:nvPicPr>
        <p:blipFill>
          <a:blip r:embed="rId2"/>
          <a:stretch>
            <a:fillRect/>
          </a:stretch>
        </p:blipFill>
        <p:spPr>
          <a:xfrm>
            <a:off x="1393150" y="1095976"/>
            <a:ext cx="8935893" cy="5198184"/>
          </a:xfrm>
          <a:prstGeom prst="rect">
            <a:avLst/>
          </a:prstGeom>
        </p:spPr>
      </p:pic>
      <p:sp>
        <p:nvSpPr>
          <p:cNvPr id="15" name="TextBox 14">
            <a:extLst>
              <a:ext uri="{FF2B5EF4-FFF2-40B4-BE49-F238E27FC236}">
                <a16:creationId xmlns:a16="http://schemas.microsoft.com/office/drawing/2014/main" id="{F213D6E1-F6C4-0996-971F-5403F52B411B}"/>
              </a:ext>
            </a:extLst>
          </p:cNvPr>
          <p:cNvSpPr txBox="1"/>
          <p:nvPr/>
        </p:nvSpPr>
        <p:spPr>
          <a:xfrm>
            <a:off x="1393150" y="572756"/>
            <a:ext cx="4280339" cy="523220"/>
          </a:xfrm>
          <a:prstGeom prst="rect">
            <a:avLst/>
          </a:prstGeom>
          <a:noFill/>
        </p:spPr>
        <p:txBody>
          <a:bodyPr wrap="none" rtlCol="0">
            <a:spAutoFit/>
          </a:bodyPr>
          <a:lstStyle/>
          <a:p>
            <a:r>
              <a:rPr lang="en-US" sz="2800" dirty="0"/>
              <a:t>ROC for Neural Networks</a:t>
            </a:r>
            <a:endParaRPr lang="en-IN" sz="2800" dirty="0"/>
          </a:p>
        </p:txBody>
      </p:sp>
    </p:spTree>
    <p:extLst>
      <p:ext uri="{BB962C8B-B14F-4D97-AF65-F5344CB8AC3E}">
        <p14:creationId xmlns:p14="http://schemas.microsoft.com/office/powerpoint/2010/main" val="23020101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127FA-F330-C498-86E0-3AD61F943A37}"/>
              </a:ext>
            </a:extLst>
          </p:cNvPr>
          <p:cNvSpPr>
            <a:spLocks noGrp="1"/>
          </p:cNvSpPr>
          <p:nvPr>
            <p:ph type="title"/>
          </p:nvPr>
        </p:nvSpPr>
        <p:spPr/>
        <p:txBody>
          <a:bodyPr>
            <a:normAutofit/>
          </a:bodyPr>
          <a:lstStyle/>
          <a:p>
            <a:r>
              <a:rPr lang="en-US" sz="4000" u="sng" dirty="0"/>
              <a:t>Expected Outcomes</a:t>
            </a:r>
          </a:p>
        </p:txBody>
      </p:sp>
      <p:sp>
        <p:nvSpPr>
          <p:cNvPr id="8" name="TextBox 7">
            <a:extLst>
              <a:ext uri="{FF2B5EF4-FFF2-40B4-BE49-F238E27FC236}">
                <a16:creationId xmlns:a16="http://schemas.microsoft.com/office/drawing/2014/main" id="{596DD540-412A-C184-C0AD-AD1419565D51}"/>
              </a:ext>
            </a:extLst>
          </p:cNvPr>
          <p:cNvSpPr txBox="1"/>
          <p:nvPr/>
        </p:nvSpPr>
        <p:spPr>
          <a:xfrm>
            <a:off x="1572510" y="1699829"/>
            <a:ext cx="4147730" cy="892552"/>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Franklin Gothic Book" panose="020B0503020102020204" pitchFamily="34" charset="0"/>
              </a:rPr>
              <a:t>Improved detection rates of DDoS attacks.</a:t>
            </a:r>
            <a:endParaRPr lang="en-US" sz="2600" dirty="0">
              <a:solidFill>
                <a:schemeClr val="tx2">
                  <a:lumMod val="75000"/>
                </a:schemeClr>
              </a:solidFill>
              <a:latin typeface="Franklin Gothic Book" panose="020B0503020102020204" pitchFamily="34" charset="0"/>
            </a:endParaRPr>
          </a:p>
        </p:txBody>
      </p:sp>
      <p:sp>
        <p:nvSpPr>
          <p:cNvPr id="3" name="TextBox 2">
            <a:extLst>
              <a:ext uri="{FF2B5EF4-FFF2-40B4-BE49-F238E27FC236}">
                <a16:creationId xmlns:a16="http://schemas.microsoft.com/office/drawing/2014/main" id="{7A278A54-D308-AAA2-6D8D-773999E5AB4C}"/>
              </a:ext>
            </a:extLst>
          </p:cNvPr>
          <p:cNvSpPr txBox="1"/>
          <p:nvPr/>
        </p:nvSpPr>
        <p:spPr>
          <a:xfrm>
            <a:off x="1572510" y="2982724"/>
            <a:ext cx="4147730" cy="1292662"/>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Franklin Gothic Book" panose="020B0503020102020204" pitchFamily="34" charset="0"/>
              </a:rPr>
              <a:t>Reduced false positives compared to traditional methods.</a:t>
            </a:r>
            <a:endParaRPr lang="en-US" sz="2600" dirty="0">
              <a:solidFill>
                <a:schemeClr val="tx2">
                  <a:lumMod val="75000"/>
                </a:schemeClr>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031E9271-192B-E695-A4C9-03125694A1BF}"/>
              </a:ext>
            </a:extLst>
          </p:cNvPr>
          <p:cNvSpPr txBox="1"/>
          <p:nvPr/>
        </p:nvSpPr>
        <p:spPr>
          <a:xfrm>
            <a:off x="1572510" y="4480288"/>
            <a:ext cx="4147730" cy="892552"/>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Franklin Gothic Book" panose="020B0503020102020204" pitchFamily="34" charset="0"/>
              </a:rPr>
              <a:t>Faster response times to mitigate attacks.</a:t>
            </a:r>
            <a:endParaRPr lang="en-US" sz="2600" dirty="0">
              <a:solidFill>
                <a:schemeClr val="tx2">
                  <a:lumMod val="75000"/>
                </a:schemeClr>
              </a:solidFill>
              <a:latin typeface="Franklin Gothic Book" panose="020B0503020102020204" pitchFamily="34" charset="0"/>
            </a:endParaRPr>
          </a:p>
        </p:txBody>
      </p:sp>
      <p:pic>
        <p:nvPicPr>
          <p:cNvPr id="10243" name="Picture 3" descr="Hacktivists Suspend DDoS Attacks - BankInfoSecurity">
            <a:extLst>
              <a:ext uri="{FF2B5EF4-FFF2-40B4-BE49-F238E27FC236}">
                <a16:creationId xmlns:a16="http://schemas.microsoft.com/office/drawing/2014/main" id="{A18BD980-37B2-D7DB-0A36-DE5F59651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811" y="1699829"/>
            <a:ext cx="3434638" cy="343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0375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ED7B0-DDF7-98C6-15AA-3130A9FDFC8B}"/>
              </a:ext>
            </a:extLst>
          </p:cNvPr>
          <p:cNvSpPr>
            <a:spLocks noGrp="1"/>
          </p:cNvSpPr>
          <p:nvPr>
            <p:ph sz="quarter" idx="12"/>
          </p:nvPr>
        </p:nvSpPr>
        <p:spPr>
          <a:xfrm>
            <a:off x="1297076" y="536510"/>
            <a:ext cx="9597848" cy="5407091"/>
          </a:xfrm>
        </p:spPr>
        <p:txBody>
          <a:bodyPr/>
          <a:lstStyle/>
          <a:p>
            <a:pPr marL="0" indent="0">
              <a:buNone/>
            </a:pPr>
            <a:r>
              <a:rPr lang="en-US" sz="3600" b="0" i="0" u="sng" dirty="0">
                <a:solidFill>
                  <a:schemeClr val="tx2">
                    <a:lumMod val="50000"/>
                  </a:schemeClr>
                </a:solidFill>
                <a:effectLst/>
                <a:latin typeface="Calisto MT" panose="02040603050505030304" pitchFamily="18" charset="0"/>
              </a:rPr>
              <a:t>Addressing Privacy and Ethical Concerns</a:t>
            </a:r>
          </a:p>
          <a:p>
            <a:endParaRPr lang="en-US" dirty="0">
              <a:latin typeface="Roboto" panose="02000000000000000000" pitchFamily="2" charset="0"/>
            </a:endParaRPr>
          </a:p>
          <a:p>
            <a:pPr marL="0" indent="0">
              <a:buNone/>
            </a:pPr>
            <a:r>
              <a:rPr lang="en-US" b="0" i="0" dirty="0">
                <a:solidFill>
                  <a:schemeClr val="accent3">
                    <a:lumMod val="25000"/>
                  </a:schemeClr>
                </a:solidFill>
                <a:effectLst/>
                <a:latin typeface="Roboto" panose="02000000000000000000" pitchFamily="2" charset="0"/>
              </a:rPr>
              <a:t> T</a:t>
            </a:r>
            <a:r>
              <a:rPr lang="en-US" dirty="0"/>
              <a:t>o ensure data privacy, we implement robust security measures and obtain informed consent from participants. Clear guidelines will govern data monitoring practices, promoting transparency. Additionally, we actively assess and mitigate biases in machine learning models, ensuring ethical standards and responsible use of technology in combating DDoS attacks.</a:t>
            </a:r>
          </a:p>
        </p:txBody>
      </p:sp>
      <p:sp>
        <p:nvSpPr>
          <p:cNvPr id="4" name="Slide Number Placeholder 3">
            <a:extLst>
              <a:ext uri="{FF2B5EF4-FFF2-40B4-BE49-F238E27FC236}">
                <a16:creationId xmlns:a16="http://schemas.microsoft.com/office/drawing/2014/main" id="{919A74C2-00D4-469D-B779-89AB9B98FC6C}"/>
              </a:ext>
            </a:extLst>
          </p:cNvPr>
          <p:cNvSpPr>
            <a:spLocks noGrp="1"/>
          </p:cNvSpPr>
          <p:nvPr>
            <p:ph type="sldNum" sz="quarter" idx="15"/>
          </p:nvPr>
        </p:nvSpPr>
        <p:spPr/>
        <p:txBody>
          <a:bodyPr/>
          <a:lstStyle/>
          <a:p>
            <a:fld id="{18D65601-5AE2-46FC-B138-694DDD2B510D}" type="slidenum">
              <a:rPr lang="en-US" smtClean="0"/>
              <a:pPr/>
              <a:t>23</a:t>
            </a:fld>
            <a:endParaRPr lang="en-US" dirty="0"/>
          </a:p>
        </p:txBody>
      </p:sp>
    </p:spTree>
    <p:extLst>
      <p:ext uri="{BB962C8B-B14F-4D97-AF65-F5344CB8AC3E}">
        <p14:creationId xmlns:p14="http://schemas.microsoft.com/office/powerpoint/2010/main" val="22663436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DD01-61FB-FF34-023D-3ADB5CC1AC0E}"/>
              </a:ext>
            </a:extLst>
          </p:cNvPr>
          <p:cNvSpPr>
            <a:spLocks noGrp="1"/>
          </p:cNvSpPr>
          <p:nvPr>
            <p:ph type="title"/>
          </p:nvPr>
        </p:nvSpPr>
        <p:spPr/>
        <p:txBody>
          <a:bodyPr/>
          <a:lstStyle/>
          <a:p>
            <a:pPr algn="ctr"/>
            <a:r>
              <a:rPr lang="en-US" dirty="0">
                <a:latin typeface="Calisto MT" panose="02040603050505030304" pitchFamily="18" charset="0"/>
              </a:rPr>
              <a:t>HARDWARE</a:t>
            </a:r>
            <a:br>
              <a:rPr lang="en-US" dirty="0">
                <a:latin typeface="Calisto MT" panose="02040603050505030304" pitchFamily="18" charset="0"/>
              </a:rPr>
            </a:br>
            <a:br>
              <a:rPr lang="en-US" dirty="0">
                <a:latin typeface="Calisto MT" panose="02040603050505030304" pitchFamily="18" charset="0"/>
              </a:rPr>
            </a:br>
            <a:br>
              <a:rPr lang="en-US" dirty="0">
                <a:latin typeface="Calisto MT" panose="02040603050505030304" pitchFamily="18" charset="0"/>
              </a:rPr>
            </a:br>
            <a:r>
              <a:rPr lang="en-US" dirty="0">
                <a:latin typeface="Calisto MT" panose="02040603050505030304" pitchFamily="18" charset="0"/>
              </a:rPr>
              <a:t>SOFTWARE</a:t>
            </a:r>
            <a:br>
              <a:rPr lang="en-US" dirty="0">
                <a:latin typeface="Calisto MT" panose="02040603050505030304" pitchFamily="18" charset="0"/>
              </a:rPr>
            </a:br>
            <a:br>
              <a:rPr lang="en-US" dirty="0">
                <a:latin typeface="Calisto MT" panose="02040603050505030304" pitchFamily="18" charset="0"/>
              </a:rPr>
            </a:br>
            <a:br>
              <a:rPr lang="en-US" dirty="0">
                <a:latin typeface="Calisto MT" panose="02040603050505030304" pitchFamily="18" charset="0"/>
              </a:rPr>
            </a:br>
            <a:r>
              <a:rPr lang="en-US" dirty="0">
                <a:latin typeface="Calisto MT" panose="02040603050505030304" pitchFamily="18" charset="0"/>
              </a:rPr>
              <a:t>REQUIREMENTS</a:t>
            </a:r>
            <a:br>
              <a:rPr lang="en-US" dirty="0">
                <a:latin typeface="Calisto MT" panose="02040603050505030304" pitchFamily="18" charset="0"/>
              </a:rPr>
            </a:br>
            <a:endParaRPr lang="en-US" dirty="0">
              <a:latin typeface="Calisto MT" panose="02040603050505030304" pitchFamily="18" charset="0"/>
            </a:endParaRPr>
          </a:p>
        </p:txBody>
      </p:sp>
      <p:sp>
        <p:nvSpPr>
          <p:cNvPr id="3" name="Content Placeholder 2">
            <a:extLst>
              <a:ext uri="{FF2B5EF4-FFF2-40B4-BE49-F238E27FC236}">
                <a16:creationId xmlns:a16="http://schemas.microsoft.com/office/drawing/2014/main" id="{206A92FD-CC18-90E7-E3A0-FA0F846C63E7}"/>
              </a:ext>
            </a:extLst>
          </p:cNvPr>
          <p:cNvSpPr>
            <a:spLocks noGrp="1"/>
          </p:cNvSpPr>
          <p:nvPr>
            <p:ph sz="quarter" idx="12"/>
          </p:nvPr>
        </p:nvSpPr>
        <p:spPr>
          <a:xfrm>
            <a:off x="6292158" y="737115"/>
            <a:ext cx="5241957" cy="5407091"/>
          </a:xfrm>
        </p:spPr>
        <p:txBody>
          <a:bodyPr>
            <a:normAutofit/>
          </a:bodyPr>
          <a:lstStyle/>
          <a:p>
            <a:pPr marL="0" indent="0">
              <a:buNone/>
            </a:pPr>
            <a:r>
              <a:rPr lang="en-US" b="0" i="0" u="sng" dirty="0">
                <a:effectLst/>
              </a:rPr>
              <a:t>HARDWARE REQUIREMENTS:</a:t>
            </a:r>
          </a:p>
          <a:p>
            <a:pPr marL="0" indent="0">
              <a:buNone/>
            </a:pPr>
            <a:r>
              <a:rPr lang="en-US" sz="1800" b="0" i="0" dirty="0">
                <a:effectLst/>
              </a:rPr>
              <a:t> •SYSTEM: PENTIUM 13 PROCESSOR.</a:t>
            </a:r>
          </a:p>
          <a:p>
            <a:r>
              <a:rPr lang="en-US" sz="1800" b="0" i="0" dirty="0">
                <a:effectLst/>
              </a:rPr>
              <a:t>HARD DISK: 500 GB. </a:t>
            </a:r>
          </a:p>
          <a:p>
            <a:pPr marL="0" indent="0">
              <a:buNone/>
            </a:pPr>
            <a:r>
              <a:rPr lang="en-US" sz="1800" b="0" i="0" dirty="0">
                <a:effectLst/>
              </a:rPr>
              <a:t>•MONITOR: 15" LED </a:t>
            </a:r>
          </a:p>
          <a:p>
            <a:pPr marL="0" indent="0">
              <a:buNone/>
            </a:pPr>
            <a:r>
              <a:rPr lang="en-US" sz="1800" b="0" i="0" dirty="0">
                <a:effectLst/>
              </a:rPr>
              <a:t>•INPUT DEVICES: KEYBOARD, MOUSE</a:t>
            </a:r>
          </a:p>
          <a:p>
            <a:r>
              <a:rPr lang="en-US" sz="1800" b="0" i="0" dirty="0">
                <a:effectLst/>
              </a:rPr>
              <a:t>RAM: 4 GB </a:t>
            </a:r>
          </a:p>
          <a:p>
            <a:pPr marL="0" indent="0">
              <a:buNone/>
            </a:pPr>
            <a:endParaRPr lang="en-US" dirty="0"/>
          </a:p>
          <a:p>
            <a:pPr marL="0" indent="0">
              <a:buNone/>
            </a:pPr>
            <a:r>
              <a:rPr lang="en-US" b="0" i="0" u="sng" dirty="0">
                <a:effectLst/>
              </a:rPr>
              <a:t>SOFTWARE REQUIREMENTS: </a:t>
            </a:r>
          </a:p>
          <a:p>
            <a:pPr marL="0" indent="0">
              <a:buNone/>
            </a:pPr>
            <a:r>
              <a:rPr lang="en-US" sz="1800" b="0" i="0" dirty="0">
                <a:effectLst/>
              </a:rPr>
              <a:t>•OPERATING SYSTEM: WINDOWS 10 PRO. CODING LANGUAGE: PYTHON 3.10.9</a:t>
            </a:r>
          </a:p>
        </p:txBody>
      </p:sp>
    </p:spTree>
    <p:extLst>
      <p:ext uri="{BB962C8B-B14F-4D97-AF65-F5344CB8AC3E}">
        <p14:creationId xmlns:p14="http://schemas.microsoft.com/office/powerpoint/2010/main" val="22408438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F71E8-8D71-9405-3A01-01C3B8F86877}"/>
              </a:ext>
            </a:extLst>
          </p:cNvPr>
          <p:cNvSpPr>
            <a:spLocks noGrp="1"/>
          </p:cNvSpPr>
          <p:nvPr>
            <p:ph type="title"/>
          </p:nvPr>
        </p:nvSpPr>
        <p:spPr>
          <a:xfrm>
            <a:off x="1468814" y="503852"/>
            <a:ext cx="9808773" cy="1427585"/>
          </a:xfrm>
        </p:spPr>
        <p:txBody>
          <a:bodyPr/>
          <a:lstStyle/>
          <a:p>
            <a:r>
              <a:rPr lang="en-ZA" u="sng" dirty="0">
                <a:solidFill>
                  <a:schemeClr val="accent6">
                    <a:lumMod val="75000"/>
                  </a:schemeClr>
                </a:solidFill>
              </a:rPr>
              <a:t>CONCLUSION</a:t>
            </a:r>
          </a:p>
        </p:txBody>
      </p:sp>
      <p:sp>
        <p:nvSpPr>
          <p:cNvPr id="4" name="Content Placeholder 3">
            <a:extLst>
              <a:ext uri="{FF2B5EF4-FFF2-40B4-BE49-F238E27FC236}">
                <a16:creationId xmlns:a16="http://schemas.microsoft.com/office/drawing/2014/main" id="{392C90C5-5198-C255-02F9-1608AA49E088}"/>
              </a:ext>
            </a:extLst>
          </p:cNvPr>
          <p:cNvSpPr>
            <a:spLocks noGrp="1"/>
          </p:cNvSpPr>
          <p:nvPr>
            <p:ph sz="quarter" idx="12"/>
          </p:nvPr>
        </p:nvSpPr>
        <p:spPr>
          <a:xfrm>
            <a:off x="1468813" y="1692999"/>
            <a:ext cx="9513040" cy="3675706"/>
          </a:xfrm>
        </p:spPr>
        <p:txBody>
          <a:bodyPr>
            <a:noAutofit/>
          </a:bodyPr>
          <a:lstStyle/>
          <a:p>
            <a:pPr lvl="1"/>
            <a:r>
              <a:rPr lang="en-US" sz="1800" b="0" i="0" dirty="0">
                <a:solidFill>
                  <a:schemeClr val="accent6">
                    <a:lumMod val="75000"/>
                  </a:schemeClr>
                </a:solidFill>
                <a:effectLst/>
              </a:rPr>
              <a:t>In conclusion, this study delves into the innovative realm of Machine </a:t>
            </a:r>
            <a:r>
              <a:rPr lang="en-US" sz="1800" b="0" i="0" dirty="0" err="1">
                <a:solidFill>
                  <a:schemeClr val="accent6">
                    <a:lumMod val="75000"/>
                  </a:schemeClr>
                </a:solidFill>
                <a:effectLst/>
              </a:rPr>
              <a:t>learning,whose</a:t>
            </a:r>
            <a:r>
              <a:rPr lang="en-US" sz="1800" b="0" i="0" dirty="0">
                <a:solidFill>
                  <a:schemeClr val="accent6">
                    <a:lumMod val="75000"/>
                  </a:schemeClr>
                </a:solidFill>
                <a:effectLst/>
              </a:rPr>
              <a:t> usage enhances the ability to detect and classify DDoS attacks in Software Defined Networks. </a:t>
            </a:r>
            <a:endParaRPr lang="en-US" sz="1800" dirty="0">
              <a:solidFill>
                <a:schemeClr val="accent6">
                  <a:lumMod val="75000"/>
                </a:schemeClr>
              </a:solidFill>
            </a:endParaRPr>
          </a:p>
          <a:p>
            <a:pPr lvl="1"/>
            <a:r>
              <a:rPr lang="en-US" sz="1800" b="0" i="0" dirty="0">
                <a:solidFill>
                  <a:schemeClr val="accent6">
                    <a:lumMod val="75000"/>
                  </a:schemeClr>
                </a:solidFill>
                <a:effectLst/>
              </a:rPr>
              <a:t>By automating the analysis of network traffic, machine learning models facilitate faster response times to attacks, minimizing downtime and potential service disruptions for organizations. </a:t>
            </a:r>
          </a:p>
          <a:p>
            <a:pPr lvl="1"/>
            <a:r>
              <a:rPr lang="en-US" sz="1800" b="0" i="0" dirty="0">
                <a:solidFill>
                  <a:schemeClr val="accent6">
                    <a:lumMod val="75000"/>
                  </a:schemeClr>
                </a:solidFill>
                <a:effectLst/>
              </a:rPr>
              <a:t>This research underscores the need for continued innovation in cybersecurity approaches, advocating for machine learning as a vital component in securing SDN environments against sophisticated DDoS attacks.</a:t>
            </a:r>
            <a:endParaRPr lang="en-US" sz="1800" dirty="0">
              <a:solidFill>
                <a:schemeClr val="accent6">
                  <a:lumMod val="75000"/>
                </a:schemeClr>
              </a:solidFill>
            </a:endParaRPr>
          </a:p>
        </p:txBody>
      </p:sp>
    </p:spTree>
    <p:extLst>
      <p:ext uri="{BB962C8B-B14F-4D97-AF65-F5344CB8AC3E}">
        <p14:creationId xmlns:p14="http://schemas.microsoft.com/office/powerpoint/2010/main" val="5543824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spTree>
    <p:extLst>
      <p:ext uri="{BB962C8B-B14F-4D97-AF65-F5344CB8AC3E}">
        <p14:creationId xmlns:p14="http://schemas.microsoft.com/office/powerpoint/2010/main" val="7043708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EF1C1-5933-D909-38D2-D22F630A85FE}"/>
              </a:ext>
            </a:extLst>
          </p:cNvPr>
          <p:cNvSpPr>
            <a:spLocks noGrp="1"/>
          </p:cNvSpPr>
          <p:nvPr>
            <p:ph type="title"/>
          </p:nvPr>
        </p:nvSpPr>
        <p:spPr>
          <a:xfrm>
            <a:off x="1315988" y="356071"/>
            <a:ext cx="9808773" cy="964730"/>
          </a:xfrm>
        </p:spPr>
        <p:txBody>
          <a:bodyPr>
            <a:normAutofit/>
          </a:bodyPr>
          <a:lstStyle/>
          <a:p>
            <a:r>
              <a:rPr lang="en-US" sz="4000" u="sng" dirty="0">
                <a:solidFill>
                  <a:schemeClr val="accent6">
                    <a:lumMod val="75000"/>
                  </a:schemeClr>
                </a:solidFill>
                <a:latin typeface="Calisto MT" panose="02040603050505030304" pitchFamily="18" charset="0"/>
              </a:rPr>
              <a:t>ABSTRACT</a:t>
            </a:r>
            <a:endParaRPr lang="en-ZA" sz="4000" u="sng" dirty="0">
              <a:solidFill>
                <a:schemeClr val="accent6">
                  <a:lumMod val="75000"/>
                </a:schemeClr>
              </a:solidFill>
              <a:latin typeface="Calisto MT" panose="02040603050505030304" pitchFamily="18" charset="0"/>
            </a:endParaRPr>
          </a:p>
        </p:txBody>
      </p:sp>
      <p:sp>
        <p:nvSpPr>
          <p:cNvPr id="3" name="Content Placeholder 2">
            <a:extLst>
              <a:ext uri="{FF2B5EF4-FFF2-40B4-BE49-F238E27FC236}">
                <a16:creationId xmlns:a16="http://schemas.microsoft.com/office/drawing/2014/main" id="{43B3004F-891E-E0B4-FC2D-A5949EC33A3D}"/>
              </a:ext>
            </a:extLst>
          </p:cNvPr>
          <p:cNvSpPr>
            <a:spLocks noGrp="1"/>
          </p:cNvSpPr>
          <p:nvPr>
            <p:ph sz="quarter" idx="11"/>
          </p:nvPr>
        </p:nvSpPr>
        <p:spPr>
          <a:xfrm>
            <a:off x="5837382" y="1320801"/>
            <a:ext cx="6354618" cy="5606425"/>
          </a:xfrm>
        </p:spPr>
        <p:txBody>
          <a:bodyPr>
            <a:normAutofit/>
          </a:bodyPr>
          <a:lstStyle/>
          <a:p>
            <a:pPr marL="342900" indent="-342900">
              <a:buFont typeface="Arial" panose="020B0604020202020204" pitchFamily="34" charset="0"/>
              <a:buChar char="•"/>
            </a:pPr>
            <a:r>
              <a:rPr lang="en-US" dirty="0">
                <a:solidFill>
                  <a:schemeClr val="accent6">
                    <a:lumMod val="50000"/>
                  </a:schemeClr>
                </a:solidFill>
                <a:latin typeface="Baskerville Old Face" panose="02020602080505020303" pitchFamily="18" charset="0"/>
              </a:rPr>
              <a:t>Software Defined Networks (SDNs) are changing how we manage and operate networks, offering flexibility and efficiency. However, they also face significant threats from Distributed Denial of Service (DDoS) attacks, which can disrupt services by overwhelming network resources. </a:t>
            </a:r>
          </a:p>
          <a:p>
            <a:pPr marL="342900" indent="-342900">
              <a:buFont typeface="Arial" panose="020B0604020202020204" pitchFamily="34" charset="0"/>
              <a:buChar char="•"/>
            </a:pPr>
            <a:r>
              <a:rPr lang="en-US" dirty="0">
                <a:solidFill>
                  <a:schemeClr val="accent6">
                    <a:lumMod val="50000"/>
                  </a:schemeClr>
                </a:solidFill>
                <a:latin typeface="Baskerville Old Face" panose="02020602080505020303" pitchFamily="18" charset="0"/>
              </a:rPr>
              <a:t>Traditional methods for detecting DDoS attacks often rely on fixed rules and may struggle to adapt to new attack patterns. As cyber threats continue to evolve, there is a pressing need for smarter solutions.</a:t>
            </a:r>
          </a:p>
          <a:p>
            <a:pPr marL="342900" indent="-342900">
              <a:buFont typeface="Arial" panose="020B0604020202020204" pitchFamily="34" charset="0"/>
              <a:buChar char="•"/>
            </a:pPr>
            <a:r>
              <a:rPr lang="en-US" b="0" i="0" dirty="0">
                <a:solidFill>
                  <a:schemeClr val="accent6">
                    <a:lumMod val="50000"/>
                  </a:schemeClr>
                </a:solidFill>
                <a:effectLst/>
                <a:latin typeface="Baskerville Old Face" panose="02020602080505020303" pitchFamily="18" charset="0"/>
              </a:rPr>
              <a:t>The proposed RNN model leverages sequential patterns in student interactions with educational materials, such as online learning platforms, to automatically predict and quantify engagement levels.</a:t>
            </a:r>
            <a:endParaRPr lang="en-US" dirty="0">
              <a:solidFill>
                <a:schemeClr val="accent6">
                  <a:lumMod val="50000"/>
                </a:schemeClr>
              </a:solidFill>
              <a:latin typeface="Baskerville Old Face" panose="02020602080505020303" pitchFamily="18" charset="0"/>
            </a:endParaRPr>
          </a:p>
        </p:txBody>
      </p:sp>
      <p:pic>
        <p:nvPicPr>
          <p:cNvPr id="9" name="Picture 8">
            <a:extLst>
              <a:ext uri="{FF2B5EF4-FFF2-40B4-BE49-F238E27FC236}">
                <a16:creationId xmlns:a16="http://schemas.microsoft.com/office/drawing/2014/main" id="{BC5AC4B2-5137-B4C7-2590-D192819DD1DD}"/>
              </a:ext>
            </a:extLst>
          </p:cNvPr>
          <p:cNvPicPr>
            <a:picLocks noChangeAspect="1"/>
          </p:cNvPicPr>
          <p:nvPr/>
        </p:nvPicPr>
        <p:blipFill>
          <a:blip r:embed="rId2"/>
          <a:stretch>
            <a:fillRect/>
          </a:stretch>
        </p:blipFill>
        <p:spPr>
          <a:xfrm>
            <a:off x="697785" y="1231503"/>
            <a:ext cx="4768880" cy="4790606"/>
          </a:xfrm>
          <a:prstGeom prst="rect">
            <a:avLst/>
          </a:prstGeom>
        </p:spPr>
      </p:pic>
    </p:spTree>
    <p:extLst>
      <p:ext uri="{BB962C8B-B14F-4D97-AF65-F5344CB8AC3E}">
        <p14:creationId xmlns:p14="http://schemas.microsoft.com/office/powerpoint/2010/main" val="82250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4" y="503852"/>
            <a:ext cx="9808773" cy="1427585"/>
          </a:xfrm>
        </p:spPr>
        <p:txBody>
          <a:bodyPr anchor="ctr">
            <a:normAutofit/>
          </a:bodyPr>
          <a:lstStyle/>
          <a:p>
            <a:r>
              <a:rPr lang="en-US" dirty="0"/>
              <a:t>INTRODUCTION</a:t>
            </a:r>
            <a:endParaRPr lang="en-ZA"/>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0"/>
          </p:nvPr>
        </p:nvSpPr>
        <p:spPr>
          <a:xfrm>
            <a:off x="1155560" y="1637881"/>
            <a:ext cx="6766130" cy="4582049"/>
          </a:xfrm>
        </p:spPr>
        <p:txBody>
          <a:bodyPr>
            <a:normAutofit fontScale="92500" lnSpcReduction="10000"/>
          </a:bodyPr>
          <a:lstStyle/>
          <a:p>
            <a:r>
              <a:rPr lang="en-US" dirty="0"/>
              <a:t>In today’s digital landscape, securing networks is essential. A significant threat is Distributed Denial of Service (DDoS) attacks, which disrupt services by overwhelming systems with harmful traffic. As organizations adopt Software Defined Networking (SDN), protecting these networks from DDoS attacks becomes more complex.</a:t>
            </a:r>
          </a:p>
          <a:p>
            <a:r>
              <a:rPr lang="en-US" u="sng" dirty="0"/>
              <a:t>Traditional detection methods</a:t>
            </a:r>
            <a:r>
              <a:rPr lang="en-US" dirty="0"/>
              <a:t>, like threshold-based and signature-based techniques, often fail to identify advanced DDoS patterns. Our research explores using machine learning to enhance the detection and classification of DDoS flooding attacks in SDN environments.</a:t>
            </a:r>
          </a:p>
          <a:p>
            <a:r>
              <a:rPr lang="en-US" dirty="0"/>
              <a:t>By employing advanced algorithms, we aim to improve the accuracy and speed of attack detection, leading to stronger network security. This presentation will outline our methodology and key findings.</a:t>
            </a:r>
          </a:p>
        </p:txBody>
      </p:sp>
      <p:pic>
        <p:nvPicPr>
          <p:cNvPr id="12290" name="Picture 2" descr="The cost of launching a DDoS attack | Securelist">
            <a:extLst>
              <a:ext uri="{FF2B5EF4-FFF2-40B4-BE49-F238E27FC236}">
                <a16:creationId xmlns:a16="http://schemas.microsoft.com/office/drawing/2014/main" id="{617C2F51-C7A6-7E72-6812-5CDD898A3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428" y="2471894"/>
            <a:ext cx="3946793" cy="266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523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30E3-A1D3-1070-E0BB-E429C8ADFC65}"/>
              </a:ext>
            </a:extLst>
          </p:cNvPr>
          <p:cNvSpPr>
            <a:spLocks noGrp="1"/>
          </p:cNvSpPr>
          <p:nvPr>
            <p:ph type="title"/>
          </p:nvPr>
        </p:nvSpPr>
        <p:spPr>
          <a:xfrm>
            <a:off x="1024101" y="378334"/>
            <a:ext cx="10612686" cy="4778061"/>
          </a:xfrm>
        </p:spPr>
        <p:txBody>
          <a:bodyPr>
            <a:noAutofit/>
          </a:bodyPr>
          <a:lstStyle/>
          <a:p>
            <a:br>
              <a:rPr lang="en-US" sz="1200" b="1" i="0" u="sng" dirty="0">
                <a:solidFill>
                  <a:schemeClr val="accent3">
                    <a:lumMod val="25000"/>
                  </a:schemeClr>
                </a:solidFill>
                <a:effectLst/>
                <a:latin typeface="Roboto" panose="02000000000000000000" pitchFamily="2" charset="0"/>
              </a:rPr>
            </a:br>
            <a:r>
              <a:rPr lang="en-US" sz="2400" b="1" u="sng" dirty="0">
                <a:latin typeface="Cambria" panose="02040503050406030204" pitchFamily="18" charset="0"/>
                <a:ea typeface="Cambria" panose="02040503050406030204" pitchFamily="18" charset="0"/>
              </a:rPr>
              <a:t>Cloud DDoS (Distributed Denial of Service) Attack</a:t>
            </a:r>
            <a:br>
              <a:rPr lang="en-US" sz="2400" b="1" u="sng" dirty="0">
                <a:latin typeface="Cambria" panose="02040503050406030204" pitchFamily="18" charset="0"/>
                <a:ea typeface="Cambria" panose="02040503050406030204" pitchFamily="18" charset="0"/>
              </a:rPr>
            </a:b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Definition</a:t>
            </a:r>
            <a:r>
              <a:rPr lang="en-US" sz="2400" dirty="0">
                <a:latin typeface="Cambria" panose="02040503050406030204" pitchFamily="18" charset="0"/>
                <a:ea typeface="Cambria" panose="02040503050406030204" pitchFamily="18" charset="0"/>
              </a:rPr>
              <a:t>: Attacks that target cloud services by overwhelming them with traffic from multiple sources.</a:t>
            </a:r>
            <a:br>
              <a:rPr lang="en-US" sz="2400"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Attack Types</a:t>
            </a:r>
            <a:r>
              <a:rPr lang="en-US" sz="2400" dirty="0">
                <a:latin typeface="Cambria" panose="02040503050406030204" pitchFamily="18" charset="0"/>
                <a:ea typeface="Cambria" panose="02040503050406030204" pitchFamily="18" charset="0"/>
              </a:rPr>
              <a:t>:</a:t>
            </a:r>
            <a:br>
              <a:rPr lang="en-US" sz="2400"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Volume-based</a:t>
            </a:r>
            <a:r>
              <a:rPr lang="en-US" sz="2400" dirty="0">
                <a:latin typeface="Cambria" panose="02040503050406030204" pitchFamily="18" charset="0"/>
                <a:ea typeface="Cambria" panose="02040503050406030204" pitchFamily="18" charset="0"/>
              </a:rPr>
              <a:t>: Floods bandwidth with excessive traffic.</a:t>
            </a:r>
            <a:br>
              <a:rPr lang="en-US" sz="2400"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Protocol</a:t>
            </a:r>
            <a:r>
              <a:rPr lang="en-US" sz="2400" dirty="0">
                <a:latin typeface="Cambria" panose="02040503050406030204" pitchFamily="18" charset="0"/>
                <a:ea typeface="Cambria" panose="02040503050406030204" pitchFamily="18" charset="0"/>
              </a:rPr>
              <a:t>: Exploits network protocol weaknesses.</a:t>
            </a:r>
            <a:br>
              <a:rPr lang="en-US" sz="2400"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Application Layer</a:t>
            </a:r>
            <a:r>
              <a:rPr lang="en-US" sz="2400" dirty="0">
                <a:latin typeface="Cambria" panose="02040503050406030204" pitchFamily="18" charset="0"/>
                <a:ea typeface="Cambria" panose="02040503050406030204" pitchFamily="18" charset="0"/>
              </a:rPr>
              <a:t>: Targets specific applications with legitimate-looking requests.</a:t>
            </a:r>
            <a:br>
              <a:rPr lang="en-US" sz="2400"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Impact</a:t>
            </a:r>
            <a:r>
              <a:rPr lang="en-US" sz="2400" dirty="0">
                <a:latin typeface="Cambria" panose="02040503050406030204" pitchFamily="18" charset="0"/>
                <a:ea typeface="Cambria" panose="02040503050406030204" pitchFamily="18" charset="0"/>
              </a:rPr>
              <a:t>: Causes service outages, financial losses, and reputational damage.</a:t>
            </a:r>
            <a:br>
              <a:rPr lang="en-US" sz="2400"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Mitigation Strategies</a:t>
            </a:r>
            <a:r>
              <a:rPr lang="en-US" sz="2400" dirty="0">
                <a:latin typeface="Cambria" panose="02040503050406030204" pitchFamily="18" charset="0"/>
                <a:ea typeface="Cambria" panose="02040503050406030204" pitchFamily="18" charset="0"/>
              </a:rPr>
              <a:t>:</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Traffic filtering to block malicious traffic.</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Rate limiting to manage request volume.</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Use of cloud-based DDoS protection services.</a:t>
            </a:r>
            <a:br>
              <a:rPr lang="en-US" sz="2400" dirty="0">
                <a:latin typeface="Cambria" panose="02040503050406030204" pitchFamily="18" charset="0"/>
                <a:ea typeface="Cambria" panose="02040503050406030204" pitchFamily="18" charset="0"/>
              </a:rPr>
            </a:br>
            <a:endParaRPr lang="en-US" sz="1200" dirty="0">
              <a:latin typeface="Cambria" panose="02040503050406030204" pitchFamily="18" charset="0"/>
              <a:ea typeface="Cambria" panose="02040503050406030204" pitchFamily="18" charset="0"/>
            </a:endParaRPr>
          </a:p>
        </p:txBody>
      </p:sp>
      <p:pic>
        <p:nvPicPr>
          <p:cNvPr id="11266" name="Picture 2" descr="What is a DDoS Attack: Types, Prevention &amp; Remediation | OneLogin">
            <a:extLst>
              <a:ext uri="{FF2B5EF4-FFF2-40B4-BE49-F238E27FC236}">
                <a16:creationId xmlns:a16="http://schemas.microsoft.com/office/drawing/2014/main" id="{CE202724-DA21-00CD-21D7-9628244FA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410" y="3952015"/>
            <a:ext cx="4919296" cy="240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2534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0463ABD-DA5C-64E1-7DB0-B70EEC037056}"/>
              </a:ext>
            </a:extLst>
          </p:cNvPr>
          <p:cNvSpPr txBox="1"/>
          <p:nvPr/>
        </p:nvSpPr>
        <p:spPr>
          <a:xfrm>
            <a:off x="1125416" y="1510284"/>
            <a:ext cx="10553508" cy="4247317"/>
          </a:xfrm>
          <a:prstGeom prst="rect">
            <a:avLst/>
          </a:prstGeom>
          <a:noFill/>
        </p:spPr>
        <p:txBody>
          <a:bodyPr wrap="square">
            <a:spAutoFit/>
          </a:bodyPr>
          <a:lstStyle/>
          <a:p>
            <a:pPr marL="342900" indent="-342900">
              <a:buFont typeface="+mj-lt"/>
              <a:buAutoNum type="arabicPeriod"/>
            </a:pPr>
            <a:r>
              <a:rPr lang="en-US" b="1" dirty="0"/>
              <a:t>Threshold-Based Detection</a:t>
            </a:r>
            <a:r>
              <a:rPr lang="en-US" dirty="0"/>
              <a:t>: This approach sets predefined thresholds for normal network behavior (e.g., traffic volume, connection rates). If traffic exceeds these thresholds, an alert is triggered, indicating a potential DDoS attack.</a:t>
            </a:r>
          </a:p>
          <a:p>
            <a:pPr marL="342900" indent="-342900">
              <a:buFont typeface="+mj-lt"/>
              <a:buAutoNum type="arabicPeriod"/>
            </a:pPr>
            <a:endParaRPr lang="en-US" dirty="0"/>
          </a:p>
          <a:p>
            <a:pPr marL="342900" indent="-342900">
              <a:buFont typeface="+mj-lt"/>
              <a:buAutoNum type="arabicPeriod"/>
            </a:pPr>
            <a:r>
              <a:rPr lang="en-US" b="1" dirty="0"/>
              <a:t>Signature-Based Detection</a:t>
            </a:r>
            <a:r>
              <a:rPr lang="en-US" dirty="0"/>
              <a:t>: Signature-based systems rely on known attack patterns or signatures to identify threats. This method requires a database of signatures and is effective against known attacks but struggles with new or unknown attack vectors.</a:t>
            </a:r>
          </a:p>
          <a:p>
            <a:pPr marL="342900" indent="-342900">
              <a:buFont typeface="+mj-lt"/>
              <a:buAutoNum type="arabicPeriod"/>
            </a:pPr>
            <a:endParaRPr lang="en-US" dirty="0"/>
          </a:p>
          <a:p>
            <a:pPr marL="342900" indent="-342900">
              <a:buFont typeface="+mj-lt"/>
              <a:buAutoNum type="arabicPeriod"/>
            </a:pPr>
            <a:r>
              <a:rPr lang="en-US" b="1" dirty="0"/>
              <a:t>Rate Limiting</a:t>
            </a:r>
            <a:r>
              <a:rPr lang="en-US" dirty="0"/>
              <a:t>: Rate limiting restricts the number of requests a user can make to a server within a specific </a:t>
            </a:r>
            <a:r>
              <a:rPr lang="en-US" u="sng" dirty="0"/>
              <a:t>timeframe</a:t>
            </a:r>
            <a:r>
              <a:rPr lang="en-US" dirty="0"/>
              <a:t>. This helps mitigate the impact of DDoS attacks but can also affect legitimate users.</a:t>
            </a:r>
          </a:p>
          <a:p>
            <a:pPr marL="342900" indent="-342900">
              <a:buFont typeface="+mj-lt"/>
              <a:buAutoNum type="arabicPeriod"/>
            </a:pPr>
            <a:endParaRPr lang="en-US" dirty="0"/>
          </a:p>
          <a:p>
            <a:pPr marL="342900" indent="-342900">
              <a:buFont typeface="+mj-lt"/>
              <a:buAutoNum type="arabicPeriod"/>
            </a:pPr>
            <a:r>
              <a:rPr lang="en-US" b="1" dirty="0"/>
              <a:t>Access Control Lists (ACLs): </a:t>
            </a:r>
            <a:r>
              <a:rPr lang="en-US" dirty="0"/>
              <a:t>ACLs are used to block or allow traffic based on specific criteria, such as IP addresses. While effective in some cases, they can be difficult to manage and may not scale well against large-scale DDoS attacks.</a:t>
            </a:r>
            <a:endParaRPr lang="en-IN" dirty="0"/>
          </a:p>
        </p:txBody>
      </p:sp>
      <p:sp>
        <p:nvSpPr>
          <p:cNvPr id="14" name="Title 3">
            <a:extLst>
              <a:ext uri="{FF2B5EF4-FFF2-40B4-BE49-F238E27FC236}">
                <a16:creationId xmlns:a16="http://schemas.microsoft.com/office/drawing/2014/main" id="{3F63C07A-2FD7-BD67-758A-DC2460891511}"/>
              </a:ext>
            </a:extLst>
          </p:cNvPr>
          <p:cNvSpPr>
            <a:spLocks noGrp="1"/>
          </p:cNvSpPr>
          <p:nvPr>
            <p:ph type="title"/>
          </p:nvPr>
        </p:nvSpPr>
        <p:spPr>
          <a:xfrm>
            <a:off x="1315988" y="356071"/>
            <a:ext cx="9808773" cy="964730"/>
          </a:xfrm>
        </p:spPr>
        <p:txBody>
          <a:bodyPr>
            <a:normAutofit/>
          </a:bodyPr>
          <a:lstStyle/>
          <a:p>
            <a:r>
              <a:rPr lang="en-US" sz="4000" u="sng" dirty="0">
                <a:solidFill>
                  <a:schemeClr val="accent6">
                    <a:lumMod val="75000"/>
                  </a:schemeClr>
                </a:solidFill>
                <a:latin typeface="Calisto MT" panose="02040603050505030304" pitchFamily="18" charset="0"/>
              </a:rPr>
              <a:t>Traditional Methods</a:t>
            </a:r>
            <a:endParaRPr lang="en-ZA" sz="4000" u="sng" dirty="0">
              <a:solidFill>
                <a:schemeClr val="accent6">
                  <a:lumMod val="75000"/>
                </a:schemeClr>
              </a:solidFill>
              <a:latin typeface="Calisto MT" panose="02040603050505030304" pitchFamily="18" charset="0"/>
            </a:endParaRPr>
          </a:p>
        </p:txBody>
      </p:sp>
    </p:spTree>
    <p:extLst>
      <p:ext uri="{BB962C8B-B14F-4D97-AF65-F5344CB8AC3E}">
        <p14:creationId xmlns:p14="http://schemas.microsoft.com/office/powerpoint/2010/main" val="18154656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D9E3F4-92DE-11E8-524B-FDE84C8F905A}"/>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
        <p:nvSpPr>
          <p:cNvPr id="5" name="TextBox 4">
            <a:extLst>
              <a:ext uri="{FF2B5EF4-FFF2-40B4-BE49-F238E27FC236}">
                <a16:creationId xmlns:a16="http://schemas.microsoft.com/office/drawing/2014/main" id="{8654CDB1-C782-08A5-78FE-7529E4E0E1C8}"/>
              </a:ext>
            </a:extLst>
          </p:cNvPr>
          <p:cNvSpPr txBox="1"/>
          <p:nvPr/>
        </p:nvSpPr>
        <p:spPr>
          <a:xfrm>
            <a:off x="1135464" y="1128446"/>
            <a:ext cx="10553508" cy="2585323"/>
          </a:xfrm>
          <a:prstGeom prst="rect">
            <a:avLst/>
          </a:prstGeom>
          <a:noFill/>
        </p:spPr>
        <p:txBody>
          <a:bodyPr wrap="square">
            <a:spAutoFit/>
          </a:bodyPr>
          <a:lstStyle/>
          <a:p>
            <a:pPr marL="342900" indent="-342900">
              <a:buFont typeface="+mj-lt"/>
              <a:buAutoNum type="arabicPeriod" startAt="5"/>
            </a:pPr>
            <a:r>
              <a:rPr lang="en-US" b="1" dirty="0"/>
              <a:t>Intrusion Detection Systems (IDS): </a:t>
            </a:r>
            <a:r>
              <a:rPr lang="en-US" dirty="0"/>
              <a:t>IDS solutions monitor network traffic for suspicious activity. They can use a combination of signature and anomaly detection but often require manual intervention and may not provide real-time responses.</a:t>
            </a:r>
          </a:p>
          <a:p>
            <a:pPr marL="342900" indent="-342900">
              <a:buFont typeface="+mj-lt"/>
              <a:buAutoNum type="arabicPeriod" startAt="5"/>
            </a:pPr>
            <a:endParaRPr lang="en-US" dirty="0"/>
          </a:p>
          <a:p>
            <a:pPr marL="342900" indent="-342900">
              <a:buFont typeface="+mj-lt"/>
              <a:buAutoNum type="arabicPeriod" startAt="5"/>
            </a:pPr>
            <a:r>
              <a:rPr lang="en-US" b="1" dirty="0"/>
              <a:t>Firewalls:</a:t>
            </a:r>
            <a:r>
              <a:rPr lang="en-US" dirty="0"/>
              <a:t> Traditional firewalls can provide some protection against DDoS attacks by filtering traffic. However, they are often not sufficient to handle sophisticated or volumetric attacks.</a:t>
            </a:r>
          </a:p>
          <a:p>
            <a:pPr marL="342900" indent="-342900">
              <a:buFont typeface="+mj-lt"/>
              <a:buAutoNum type="arabicPeriod" startAt="5"/>
            </a:pPr>
            <a:endParaRPr lang="en-US" dirty="0"/>
          </a:p>
          <a:p>
            <a:pPr marL="342900" indent="-342900">
              <a:buFont typeface="+mj-lt"/>
              <a:buAutoNum type="arabicPeriod" startAt="5"/>
            </a:pPr>
            <a:r>
              <a:rPr lang="en-US" b="1" dirty="0"/>
              <a:t>Traffic Analysis</a:t>
            </a:r>
            <a:r>
              <a:rPr lang="en-US" dirty="0"/>
              <a:t>: Analyzing network traffic patterns can help identify unusual behavior that may indicate a DDoS attack. However, this method may not be timely enough to prevent damage.</a:t>
            </a:r>
          </a:p>
        </p:txBody>
      </p:sp>
    </p:spTree>
    <p:extLst>
      <p:ext uri="{BB962C8B-B14F-4D97-AF65-F5344CB8AC3E}">
        <p14:creationId xmlns:p14="http://schemas.microsoft.com/office/powerpoint/2010/main" val="20149670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549040FE-2CF3-9347-D85A-CD79B9ACAFD8}"/>
              </a:ext>
            </a:extLst>
          </p:cNvPr>
          <p:cNvSpPr txBox="1">
            <a:spLocks/>
          </p:cNvSpPr>
          <p:nvPr/>
        </p:nvSpPr>
        <p:spPr>
          <a:xfrm>
            <a:off x="1315988" y="356071"/>
            <a:ext cx="9808773" cy="964730"/>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u="sng" dirty="0">
                <a:solidFill>
                  <a:schemeClr val="accent6">
                    <a:lumMod val="75000"/>
                  </a:schemeClr>
                </a:solidFill>
                <a:latin typeface="Calisto MT" panose="02040603050505030304" pitchFamily="18" charset="0"/>
              </a:rPr>
              <a:t>Proposed System</a:t>
            </a:r>
            <a:endParaRPr lang="en-ZA" sz="4000" u="sng" dirty="0">
              <a:solidFill>
                <a:schemeClr val="accent6">
                  <a:lumMod val="75000"/>
                </a:schemeClr>
              </a:solidFill>
              <a:latin typeface="Calisto MT" panose="02040603050505030304" pitchFamily="18" charset="0"/>
            </a:endParaRPr>
          </a:p>
        </p:txBody>
      </p:sp>
      <p:sp>
        <p:nvSpPr>
          <p:cNvPr id="4" name="Rectangle 1">
            <a:extLst>
              <a:ext uri="{FF2B5EF4-FFF2-40B4-BE49-F238E27FC236}">
                <a16:creationId xmlns:a16="http://schemas.microsoft.com/office/drawing/2014/main" id="{C41107E8-3BAC-2A81-D45A-E4FD0BB4C7FA}"/>
              </a:ext>
            </a:extLst>
          </p:cNvPr>
          <p:cNvSpPr>
            <a:spLocks noGrp="1" noChangeArrowheads="1"/>
          </p:cNvSpPr>
          <p:nvPr>
            <p:ph type="title"/>
          </p:nvPr>
        </p:nvSpPr>
        <p:spPr bwMode="auto">
          <a:xfrm>
            <a:off x="1237528" y="1238548"/>
            <a:ext cx="1035418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To enhance the detection and classification of DDoS flooding attacks in Software Defined Networks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(SDN) using machine learning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Detection of DDoS Attacks Using Machine Learning in Cloud Computing |  SpringerLink">
            <a:extLst>
              <a:ext uri="{FF2B5EF4-FFF2-40B4-BE49-F238E27FC236}">
                <a16:creationId xmlns:a16="http://schemas.microsoft.com/office/drawing/2014/main" id="{C3E06874-AD59-0BD3-C153-FC6E5D295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173" y="1941699"/>
            <a:ext cx="3810402" cy="438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9098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34EA4F-C00E-3E6F-C247-8D19110E6127}"/>
              </a:ext>
            </a:extLst>
          </p:cNvPr>
          <p:cNvSpPr txBox="1"/>
          <p:nvPr/>
        </p:nvSpPr>
        <p:spPr>
          <a:xfrm>
            <a:off x="1158072" y="589057"/>
            <a:ext cx="6094324" cy="707886"/>
          </a:xfrm>
          <a:prstGeom prst="rect">
            <a:avLst/>
          </a:prstGeom>
          <a:noFill/>
        </p:spPr>
        <p:txBody>
          <a:bodyPr wrap="square">
            <a:sp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System Architecture</a:t>
            </a:r>
          </a:p>
        </p:txBody>
      </p:sp>
      <p:sp>
        <p:nvSpPr>
          <p:cNvPr id="7" name="TextBox 6">
            <a:extLst>
              <a:ext uri="{FF2B5EF4-FFF2-40B4-BE49-F238E27FC236}">
                <a16:creationId xmlns:a16="http://schemas.microsoft.com/office/drawing/2014/main" id="{EB9E169B-9ED8-B39C-B119-680CEC458B2C}"/>
              </a:ext>
            </a:extLst>
          </p:cNvPr>
          <p:cNvSpPr txBox="1"/>
          <p:nvPr/>
        </p:nvSpPr>
        <p:spPr>
          <a:xfrm>
            <a:off x="1158072" y="1386673"/>
            <a:ext cx="6619352" cy="461665"/>
          </a:xfrm>
          <a:prstGeom prst="rect">
            <a:avLst/>
          </a:prstGeom>
          <a:noFill/>
        </p:spPr>
        <p:txBody>
          <a:bodyPr wrap="square" rtlCol="0">
            <a:spAutoFit/>
          </a:bodyPr>
          <a:lstStyle/>
          <a:p>
            <a:r>
              <a:rPr lang="en-IN" sz="2400" b="1" dirty="0"/>
              <a:t>Data Collection and Feature Extraction:</a:t>
            </a:r>
          </a:p>
        </p:txBody>
      </p:sp>
      <p:sp>
        <p:nvSpPr>
          <p:cNvPr id="8" name="TextBox 7">
            <a:extLst>
              <a:ext uri="{FF2B5EF4-FFF2-40B4-BE49-F238E27FC236}">
                <a16:creationId xmlns:a16="http://schemas.microsoft.com/office/drawing/2014/main" id="{B23B9F35-F410-F24C-F173-505F8C067A1A}"/>
              </a:ext>
            </a:extLst>
          </p:cNvPr>
          <p:cNvSpPr txBox="1"/>
          <p:nvPr/>
        </p:nvSpPr>
        <p:spPr>
          <a:xfrm>
            <a:off x="1158072" y="1938068"/>
            <a:ext cx="9545934" cy="369332"/>
          </a:xfrm>
          <a:prstGeom prst="rect">
            <a:avLst/>
          </a:prstGeom>
          <a:noFill/>
        </p:spPr>
        <p:txBody>
          <a:bodyPr wrap="square" rtlCol="0">
            <a:spAutoFit/>
          </a:bodyPr>
          <a:lstStyle/>
          <a:p>
            <a:r>
              <a:rPr lang="en-US" dirty="0"/>
              <a:t>Gather real-time network traffic data from SDN controllers and switches.</a:t>
            </a:r>
            <a:endParaRPr lang="en-IN" dirty="0"/>
          </a:p>
        </p:txBody>
      </p:sp>
      <p:sp>
        <p:nvSpPr>
          <p:cNvPr id="9" name="TextBox 8">
            <a:extLst>
              <a:ext uri="{FF2B5EF4-FFF2-40B4-BE49-F238E27FC236}">
                <a16:creationId xmlns:a16="http://schemas.microsoft.com/office/drawing/2014/main" id="{11B560E1-A06A-233A-1870-D485C6A5A7F2}"/>
              </a:ext>
            </a:extLst>
          </p:cNvPr>
          <p:cNvSpPr txBox="1"/>
          <p:nvPr/>
        </p:nvSpPr>
        <p:spPr>
          <a:xfrm>
            <a:off x="1158072" y="2489463"/>
            <a:ext cx="9545934" cy="646331"/>
          </a:xfrm>
          <a:prstGeom prst="rect">
            <a:avLst/>
          </a:prstGeom>
          <a:noFill/>
        </p:spPr>
        <p:txBody>
          <a:bodyPr wrap="square" rtlCol="0">
            <a:spAutoFit/>
          </a:bodyPr>
          <a:lstStyle/>
          <a:p>
            <a:r>
              <a:rPr lang="en-US" dirty="0"/>
              <a:t>For this case study, I brought the dataset from Kaggle:</a:t>
            </a:r>
          </a:p>
          <a:p>
            <a:r>
              <a:rPr lang="en-IN" dirty="0"/>
              <a:t>https://www.kaggle.com/datasets/dhoogla/bccc-cpacket-cloud-ddos-2024/code</a:t>
            </a:r>
          </a:p>
        </p:txBody>
      </p:sp>
      <p:sp>
        <p:nvSpPr>
          <p:cNvPr id="10" name="TextBox 9">
            <a:extLst>
              <a:ext uri="{FF2B5EF4-FFF2-40B4-BE49-F238E27FC236}">
                <a16:creationId xmlns:a16="http://schemas.microsoft.com/office/drawing/2014/main" id="{9956A74F-414E-8C2A-FDDB-F0C9685F2499}"/>
              </a:ext>
            </a:extLst>
          </p:cNvPr>
          <p:cNvSpPr txBox="1"/>
          <p:nvPr/>
        </p:nvSpPr>
        <p:spPr>
          <a:xfrm>
            <a:off x="1256044" y="3429000"/>
            <a:ext cx="8460712" cy="2308324"/>
          </a:xfrm>
          <a:prstGeom prst="rect">
            <a:avLst/>
          </a:prstGeom>
          <a:noFill/>
        </p:spPr>
        <p:txBody>
          <a:bodyPr wrap="square" rtlCol="0">
            <a:spAutoFit/>
          </a:bodyPr>
          <a:lstStyle/>
          <a:p>
            <a:r>
              <a:rPr lang="en-US" dirty="0"/>
              <a:t>Then I performed following to clean the dataset:</a:t>
            </a:r>
          </a:p>
          <a:p>
            <a:pPr marL="800100" lvl="1" indent="-342900">
              <a:buFont typeface="+mj-lt"/>
              <a:buAutoNum type="arabicPeriod"/>
            </a:pPr>
            <a:r>
              <a:rPr lang="en-US" dirty="0"/>
              <a:t>Remove the incomplete rows</a:t>
            </a:r>
          </a:p>
          <a:p>
            <a:pPr marL="800100" lvl="1" indent="-342900">
              <a:buFont typeface="+mj-lt"/>
              <a:buAutoNum type="arabicPeriod"/>
            </a:pPr>
            <a:r>
              <a:rPr lang="en-US" dirty="0"/>
              <a:t>Checked for consistency of all values</a:t>
            </a:r>
          </a:p>
          <a:p>
            <a:pPr marL="800100" lvl="1" indent="-342900">
              <a:buFont typeface="+mj-lt"/>
              <a:buAutoNum type="arabicPeriod"/>
            </a:pPr>
            <a:r>
              <a:rPr lang="en-US" dirty="0"/>
              <a:t>Remove unnecessary features</a:t>
            </a:r>
          </a:p>
          <a:p>
            <a:pPr marL="800100" lvl="1" indent="-342900">
              <a:buFont typeface="+mj-lt"/>
              <a:buAutoNum type="arabicPeriod"/>
            </a:pPr>
            <a:r>
              <a:rPr lang="en-US" dirty="0"/>
              <a:t>Removed duplicate data rows</a:t>
            </a:r>
          </a:p>
          <a:p>
            <a:pPr marL="800100" lvl="1" indent="-342900">
              <a:buFont typeface="+mj-lt"/>
              <a:buAutoNum type="arabicPeriod"/>
            </a:pPr>
            <a:r>
              <a:rPr lang="en-US" dirty="0"/>
              <a:t>And more..</a:t>
            </a:r>
          </a:p>
          <a:p>
            <a:pPr lvl="1"/>
            <a:endParaRPr lang="en-IN" dirty="0"/>
          </a:p>
          <a:p>
            <a:r>
              <a:rPr lang="en-IN" dirty="0"/>
              <a:t>Final Cleaned Dataset is of size:	(700452, 320)</a:t>
            </a:r>
          </a:p>
        </p:txBody>
      </p:sp>
      <p:pic>
        <p:nvPicPr>
          <p:cNvPr id="13" name="Picture 12">
            <a:extLst>
              <a:ext uri="{FF2B5EF4-FFF2-40B4-BE49-F238E27FC236}">
                <a16:creationId xmlns:a16="http://schemas.microsoft.com/office/drawing/2014/main" id="{128A821B-74F7-F9B9-7462-B84D598CEA6D}"/>
              </a:ext>
            </a:extLst>
          </p:cNvPr>
          <p:cNvPicPr>
            <a:picLocks noChangeAspect="1"/>
          </p:cNvPicPr>
          <p:nvPr/>
        </p:nvPicPr>
        <p:blipFill rotWithShape="1">
          <a:blip r:embed="rId2"/>
          <a:srcRect r="45150"/>
          <a:stretch/>
        </p:blipFill>
        <p:spPr>
          <a:xfrm>
            <a:off x="6821362" y="3617407"/>
            <a:ext cx="5174198" cy="1717983"/>
          </a:xfrm>
          <a:prstGeom prst="rect">
            <a:avLst/>
          </a:prstGeom>
        </p:spPr>
      </p:pic>
    </p:spTree>
    <p:extLst>
      <p:ext uri="{BB962C8B-B14F-4D97-AF65-F5344CB8AC3E}">
        <p14:creationId xmlns:p14="http://schemas.microsoft.com/office/powerpoint/2010/main" val="37113760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DE3707C-8CAB-4302-B7E1-D32E1543E05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{264E0C50-0BFC-47A6-A210-7C0194A80E70}tf78544816_win32</Template>
  <TotalTime>446</TotalTime>
  <Words>1256</Words>
  <Application>Microsoft Office PowerPoint</Application>
  <PresentationFormat>Widescreen</PresentationFormat>
  <Paragraphs>97</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Baskerville Old Face</vt:lpstr>
      <vt:lpstr>Calibri</vt:lpstr>
      <vt:lpstr>Calisto MT</vt:lpstr>
      <vt:lpstr>Cambria</vt:lpstr>
      <vt:lpstr>Franklin Gothic Book</vt:lpstr>
      <vt:lpstr>Roboto</vt:lpstr>
      <vt:lpstr>Tisa Offc Serif Pro</vt:lpstr>
      <vt:lpstr>Univers Light</vt:lpstr>
      <vt:lpstr>Wingdings</vt:lpstr>
      <vt:lpstr>Custom</vt:lpstr>
      <vt:lpstr>Machine Learning Based Detection of DDoS Flooding Attacks in SDNs</vt:lpstr>
      <vt:lpstr>CONTENT</vt:lpstr>
      <vt:lpstr>ABSTRACT</vt:lpstr>
      <vt:lpstr>INTRODUCTION</vt:lpstr>
      <vt:lpstr> Cloud DDoS (Distributed Denial of Service) Attack  Definition: Attacks that target cloud services by overwhelming them with traffic from multiple sources. Attack Types: Volume-based: Floods bandwidth with excessive traffic. Protocol: Exploits network protocol weaknesses. Application Layer: Targets specific applications with legitimate-looking requests. Impact: Causes service outages, financial losses, and reputational damage. Mitigation Strategies: Traffic filtering to block malicious traffic. Rate limiting to manage request volume. Use of cloud-based DDoS protection services. </vt:lpstr>
      <vt:lpstr>Traditional Methods</vt:lpstr>
      <vt:lpstr>PowerPoint Presentation</vt:lpstr>
      <vt:lpstr>To enhance the detection and classification of DDoS flooding attacks in Software Defined Networks  (SDN) using machine learning techniques. </vt:lpstr>
      <vt:lpstr>PowerPoint Presentation</vt:lpstr>
      <vt:lpstr>Machine Learning Algorithms for Prediction</vt:lpstr>
      <vt:lpstr>Random Forest</vt:lpstr>
      <vt:lpstr>Decision Tree</vt:lpstr>
      <vt:lpstr>Neural Network</vt:lpstr>
      <vt:lpstr>Evaluation Metrics</vt:lpstr>
      <vt:lpstr>PowerPoint Presentation</vt:lpstr>
      <vt:lpstr>RESULTS</vt:lpstr>
      <vt:lpstr>PowerPoint Presentation</vt:lpstr>
      <vt:lpstr>PowerPoint Presentation</vt:lpstr>
      <vt:lpstr>PowerPoint Presentation</vt:lpstr>
      <vt:lpstr>PowerPoint Presentation</vt:lpstr>
      <vt:lpstr>PowerPoint Presentation</vt:lpstr>
      <vt:lpstr>Expected Outcomes</vt:lpstr>
      <vt:lpstr>PowerPoint Presentation</vt:lpstr>
      <vt:lpstr>HARDWARE   SOFTWARE   REQUIREMENTS </vt:lpstr>
      <vt:lpstr>CONCLUSION</vt:lpstr>
      <vt:lpstr>Thank you</vt:lpstr>
    </vt:vector>
  </TitlesOfParts>
  <Company>Entain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Detection of DDoS Flooding Attacks in SDNs</dc:title>
  <dc:creator>Pranav Cholleti</dc:creator>
  <cp:lastModifiedBy>22-733-031_CHOLLETI_PRANAV</cp:lastModifiedBy>
  <cp:revision>5</cp:revision>
  <dcterms:created xsi:type="dcterms:W3CDTF">2024-09-18T20:09:30Z</dcterms:created>
  <dcterms:modified xsi:type="dcterms:W3CDTF">2024-10-03T08:00:14Z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