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5.jpg" ContentType="image/png"/>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67" r:id="rId6"/>
    <p:sldId id="275" r:id="rId7"/>
    <p:sldId id="268" r:id="rId8"/>
    <p:sldId id="269" r:id="rId9"/>
    <p:sldId id="284" r:id="rId10"/>
    <p:sldId id="285" r:id="rId11"/>
    <p:sldId id="272" r:id="rId12"/>
    <p:sldId id="270"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598" autoAdjust="0"/>
  </p:normalViewPr>
  <p:slideViewPr>
    <p:cSldViewPr snapToGrid="0">
      <p:cViewPr varScale="1">
        <p:scale>
          <a:sx n="81" d="100"/>
          <a:sy n="81" d="100"/>
        </p:scale>
        <p:origin x="898"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12/3/2022</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05:15:18.26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05:15:18.93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05:15:22.38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8625673"/>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 id="2147483686" r:id="rId14"/>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customXml" Target="../ink/ink3.xml"/><Relationship Id="rId2" Type="http://schemas.openxmlformats.org/officeDocument/2006/relationships/image" Target="../media/image4.jpg"/><Relationship Id="rId1" Type="http://schemas.openxmlformats.org/officeDocument/2006/relationships/slideLayout" Target="../slideLayouts/slideLayout12.xml"/><Relationship Id="rId6" Type="http://schemas.openxmlformats.org/officeDocument/2006/relationships/customXml" Target="../ink/ink2.xml"/><Relationship Id="rId5" Type="http://schemas.openxmlformats.org/officeDocument/2006/relationships/image" Target="../media/image9.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fif"/><Relationship Id="rId1" Type="http://schemas.openxmlformats.org/officeDocument/2006/relationships/slideLayout" Target="../slideLayouts/slideLayout14.xml"/><Relationship Id="rId5" Type="http://schemas.openxmlformats.org/officeDocument/2006/relationships/image" Target="../media/image10.jfif"/><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fontScale="90000"/>
          </a:bodyPr>
          <a:lstStyle/>
          <a:p>
            <a:r>
              <a:rPr lang="en-US" dirty="0"/>
              <a:t>Networking of Healthcare Services</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6" name="Picture 5">
            <a:extLst>
              <a:ext uri="{FF2B5EF4-FFF2-40B4-BE49-F238E27FC236}">
                <a16:creationId xmlns:a16="http://schemas.microsoft.com/office/drawing/2014/main" id="{BA7D60E5-D0E8-D4A1-ACCB-E1C905B7B7D5}"/>
              </a:ext>
            </a:extLst>
          </p:cNvPr>
          <p:cNvPicPr>
            <a:picLocks noChangeAspect="1"/>
          </p:cNvPicPr>
          <p:nvPr/>
        </p:nvPicPr>
        <p:blipFill>
          <a:blip r:embed="rId3">
            <a:alphaModFix amt="5000"/>
          </a:blip>
          <a:stretch>
            <a:fillRect/>
          </a:stretch>
        </p:blipFill>
        <p:spPr>
          <a:xfrm>
            <a:off x="10464" y="0"/>
            <a:ext cx="7959855" cy="6858000"/>
          </a:xfrm>
          <a:prstGeom prst="rect">
            <a:avLst/>
          </a:prstGeom>
        </p:spPr>
      </p:pic>
      <p:pic>
        <p:nvPicPr>
          <p:cNvPr id="10" name="Picture 9">
            <a:extLst>
              <a:ext uri="{FF2B5EF4-FFF2-40B4-BE49-F238E27FC236}">
                <a16:creationId xmlns:a16="http://schemas.microsoft.com/office/drawing/2014/main" id="{17B1E3A7-2038-E151-7BF7-4E9213CF1CF7}"/>
              </a:ext>
            </a:extLst>
          </p:cNvPr>
          <p:cNvPicPr>
            <a:picLocks noChangeAspect="1"/>
          </p:cNvPicPr>
          <p:nvPr/>
        </p:nvPicPr>
        <p:blipFill rotWithShape="1">
          <a:blip r:embed="rId4"/>
          <a:srcRect l="33813" r="25233"/>
          <a:stretch/>
        </p:blipFill>
        <p:spPr>
          <a:xfrm>
            <a:off x="7974835" y="0"/>
            <a:ext cx="4217165" cy="6858000"/>
          </a:xfrm>
          <a:prstGeom prst="rect">
            <a:avLst/>
          </a:prstGeom>
        </p:spPr>
      </p:pic>
      <p:sp>
        <p:nvSpPr>
          <p:cNvPr id="8" name="Title 31">
            <a:extLst>
              <a:ext uri="{FF2B5EF4-FFF2-40B4-BE49-F238E27FC236}">
                <a16:creationId xmlns:a16="http://schemas.microsoft.com/office/drawing/2014/main" id="{3AE9F452-51F6-48EB-93AA-DF3F5DCE18C2}"/>
              </a:ext>
            </a:extLst>
          </p:cNvPr>
          <p:cNvSpPr txBox="1">
            <a:spLocks/>
          </p:cNvSpPr>
          <p:nvPr/>
        </p:nvSpPr>
        <p:spPr>
          <a:xfrm>
            <a:off x="717323" y="5393458"/>
            <a:ext cx="6154818" cy="954612"/>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8500" b="1" kern="1200" spc="-20" baseline="0">
                <a:solidFill>
                  <a:schemeClr val="bg1"/>
                </a:solidFill>
                <a:latin typeface="+mj-lt"/>
                <a:ea typeface="+mj-ea"/>
                <a:cs typeface="+mj-cs"/>
              </a:defRPr>
            </a:lvl1pPr>
          </a:lstStyle>
          <a:p>
            <a:r>
              <a:rPr lang="en-US" sz="4000" b="0" dirty="0"/>
              <a:t>By Team</a:t>
            </a:r>
            <a:r>
              <a:rPr lang="en-US" sz="4000" dirty="0"/>
              <a:t> Techie Lifesavers </a:t>
            </a:r>
          </a:p>
        </p:txBody>
      </p:sp>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21017" y="4739178"/>
            <a:ext cx="7700617" cy="1409037"/>
          </a:xfrm>
        </p:spPr>
        <p:txBody>
          <a:bodyPr/>
          <a:lstStyle/>
          <a:p>
            <a:r>
              <a:rPr lang="en-US" b="0" dirty="0"/>
              <a:t>By Team </a:t>
            </a:r>
            <a:r>
              <a:rPr lang="en-US" dirty="0">
                <a:effectLst>
                  <a:outerShdw blurRad="38100" dist="38100" dir="2700000" algn="tl">
                    <a:srgbClr val="000000">
                      <a:alpha val="43137"/>
                    </a:srgbClr>
                  </a:outerShdw>
                </a:effectLst>
              </a:rPr>
              <a:t>Techie Lifesavers </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7" name="Title 31">
            <a:extLst>
              <a:ext uri="{FF2B5EF4-FFF2-40B4-BE49-F238E27FC236}">
                <a16:creationId xmlns:a16="http://schemas.microsoft.com/office/drawing/2014/main" id="{068CC1D0-8C91-C64F-82BE-8F1D27A96FA5}"/>
              </a:ext>
            </a:extLst>
          </p:cNvPr>
          <p:cNvSpPr txBox="1">
            <a:spLocks/>
          </p:cNvSpPr>
          <p:nvPr/>
        </p:nvSpPr>
        <p:spPr>
          <a:xfrm>
            <a:off x="877001" y="1243309"/>
            <a:ext cx="7700617" cy="1409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spc="-40" baseline="0">
                <a:solidFill>
                  <a:schemeClr val="bg1"/>
                </a:solidFill>
                <a:latin typeface="+mj-lt"/>
                <a:ea typeface="+mj-ea"/>
                <a:cs typeface="+mj-cs"/>
              </a:defRPr>
            </a:lvl1pPr>
          </a:lstStyle>
          <a:p>
            <a:r>
              <a:rPr lang="en-US" sz="8000" dirty="0">
                <a:effectLst>
                  <a:outerShdw blurRad="38100" dist="38100" dir="2700000" algn="tl">
                    <a:srgbClr val="000000">
                      <a:alpha val="43137"/>
                    </a:srgbClr>
                  </a:outerShdw>
                </a:effectLst>
              </a:rPr>
              <a:t>Thank you</a:t>
            </a:r>
          </a:p>
        </p:txBody>
      </p:sp>
      <p:pic>
        <p:nvPicPr>
          <p:cNvPr id="5" name="Picture 4">
            <a:extLst>
              <a:ext uri="{FF2B5EF4-FFF2-40B4-BE49-F238E27FC236}">
                <a16:creationId xmlns:a16="http://schemas.microsoft.com/office/drawing/2014/main" id="{B65FD3E2-C3B4-47A8-A412-4F312AAF31FA}"/>
              </a:ext>
            </a:extLst>
          </p:cNvPr>
          <p:cNvPicPr>
            <a:picLocks noChangeAspect="1"/>
          </p:cNvPicPr>
          <p:nvPr/>
        </p:nvPicPr>
        <p:blipFill rotWithShape="1">
          <a:blip r:embed="rId3"/>
          <a:srcRect l="33812" r="29292"/>
          <a:stretch/>
        </p:blipFill>
        <p:spPr>
          <a:xfrm>
            <a:off x="9144000" y="0"/>
            <a:ext cx="3048000" cy="6858000"/>
          </a:xfrm>
          <a:prstGeom prst="rect">
            <a:avLst/>
          </a:prstGeom>
        </p:spPr>
      </p:pic>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1334172" y="674455"/>
            <a:ext cx="9523655" cy="840580"/>
          </a:xfrm>
        </p:spPr>
        <p:txBody>
          <a:bodyPr/>
          <a:lstStyle/>
          <a:p>
            <a:pPr algn="ctr"/>
            <a:r>
              <a:rPr lang="en-US" dirty="0"/>
              <a:t>TEAM DETAILS</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1763486" y="2845837"/>
            <a:ext cx="8034939" cy="3061904"/>
          </a:xfrm>
        </p:spPr>
        <p:txBody>
          <a:bodyPr>
            <a:normAutofit lnSpcReduction="10000"/>
          </a:bodyPr>
          <a:lstStyle/>
          <a:p>
            <a:r>
              <a:rPr lang="en-US" sz="2400" b="1" dirty="0"/>
              <a:t>Team Name                       : </a:t>
            </a:r>
            <a:r>
              <a:rPr lang="en-US" sz="2400" dirty="0"/>
              <a:t>Techie Lifesavers</a:t>
            </a:r>
            <a:endParaRPr lang="en-US" sz="2400" b="1" dirty="0"/>
          </a:p>
          <a:p>
            <a:r>
              <a:rPr lang="en-US" b="1" dirty="0"/>
              <a:t>Team Leader Name        : </a:t>
            </a:r>
            <a:r>
              <a:rPr lang="en-US" dirty="0"/>
              <a:t>C.Pranav</a:t>
            </a:r>
          </a:p>
          <a:p>
            <a:r>
              <a:rPr lang="en-US" b="1" dirty="0"/>
              <a:t>College Name                  : </a:t>
            </a:r>
            <a:r>
              <a:rPr lang="en-US" dirty="0"/>
              <a:t>Vasavi College of Engineering</a:t>
            </a:r>
          </a:p>
          <a:p>
            <a:r>
              <a:rPr lang="en-US" b="1" dirty="0"/>
              <a:t>Team Member 1 Name : </a:t>
            </a:r>
            <a:r>
              <a:rPr lang="en-US" dirty="0"/>
              <a:t>G.Sai Rathan</a:t>
            </a:r>
          </a:p>
          <a:p>
            <a:r>
              <a:rPr lang="en-US" b="1" dirty="0"/>
              <a:t>Team Member 2 Name : </a:t>
            </a:r>
            <a:r>
              <a:rPr lang="en-US" dirty="0"/>
              <a:t>K.Srihari Sakshith </a:t>
            </a:r>
          </a:p>
          <a:p>
            <a:r>
              <a:rPr lang="en-US" b="1" dirty="0"/>
              <a:t>Team Member 3 Name : </a:t>
            </a:r>
            <a:r>
              <a:rPr lang="en-US" dirty="0"/>
              <a:t>S.Sriraj</a:t>
            </a:r>
          </a:p>
          <a:p>
            <a:endParaRPr lang="en-US" dirty="0"/>
          </a:p>
        </p:txBody>
      </p:sp>
    </p:spTree>
    <p:extLst>
      <p:ext uri="{BB962C8B-B14F-4D97-AF65-F5344CB8AC3E}">
        <p14:creationId xmlns:p14="http://schemas.microsoft.com/office/powerpoint/2010/main" val="1074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12425" y="107085"/>
            <a:ext cx="5800867" cy="1569493"/>
          </a:xfrm>
        </p:spPr>
        <p:txBody>
          <a:bodyPr anchor="ctr"/>
          <a:lstStyle/>
          <a:p>
            <a:r>
              <a:rPr lang="en-US" dirty="0"/>
              <a:t>Our Vision</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542727" y="1392230"/>
            <a:ext cx="5820755" cy="4810607"/>
          </a:xfrm>
        </p:spPr>
        <p:txBody>
          <a:bodyPr>
            <a:normAutofit fontScale="77500" lnSpcReduction="20000"/>
          </a:bodyPr>
          <a:lstStyle/>
          <a:p>
            <a:r>
              <a:rPr lang="en-US" dirty="0"/>
              <a:t>We want to design an app(MedForAll) to get medical services available to the needy person as soon as possible without having to worry about the hospital having required medical facilities or not.</a:t>
            </a:r>
          </a:p>
          <a:p>
            <a:r>
              <a:rPr lang="en-US" dirty="0"/>
              <a:t>The platform will note the persons medical condition and select ambulance available nearest to him and it will take him to the nearest hospital which can best treat his medical condition based on </a:t>
            </a:r>
            <a:r>
              <a:rPr lang="en-US" dirty="0">
                <a:effectLst>
                  <a:outerShdw blurRad="38100" dist="38100" dir="2700000" algn="tl">
                    <a:srgbClr val="000000">
                      <a:alpha val="43137"/>
                    </a:srgbClr>
                  </a:outerShdw>
                </a:effectLst>
              </a:rPr>
              <a:t>blood type, equipment required, surgeons availability </a:t>
            </a:r>
            <a:r>
              <a:rPr lang="en-US" dirty="0"/>
              <a:t>etc.</a:t>
            </a:r>
          </a:p>
          <a:p>
            <a:r>
              <a:rPr lang="en-US" dirty="0"/>
              <a:t>We will try to make it </a:t>
            </a:r>
            <a:r>
              <a:rPr lang="en-US" i="1" dirty="0"/>
              <a:t>inter-hospital platform</a:t>
            </a:r>
            <a:r>
              <a:rPr lang="en-US" dirty="0"/>
              <a:t> </a:t>
            </a:r>
            <a:r>
              <a:rPr lang="en-US" dirty="0" err="1"/>
              <a:t>i.e</a:t>
            </a:r>
            <a:r>
              <a:rPr lang="en-US" dirty="0"/>
              <a:t>, a hospital can get a patient from another hospital’s ambulance, making it more safe and fast for patients treatment.</a:t>
            </a:r>
          </a:p>
          <a:p>
            <a:r>
              <a:rPr lang="en-US" dirty="0"/>
              <a:t>Also, we want to help the NGO’s and organizations reach out to the needy more easily with the help of  our platform. </a:t>
            </a:r>
          </a:p>
        </p:txBody>
      </p:sp>
      <p:pic>
        <p:nvPicPr>
          <p:cNvPr id="27" name="Picture 26">
            <a:extLst>
              <a:ext uri="{FF2B5EF4-FFF2-40B4-BE49-F238E27FC236}">
                <a16:creationId xmlns:a16="http://schemas.microsoft.com/office/drawing/2014/main" id="{665AD3C4-619E-69E2-DF63-31A14EFDDC16}"/>
              </a:ext>
            </a:extLst>
          </p:cNvPr>
          <p:cNvPicPr>
            <a:picLocks noChangeAspect="1"/>
          </p:cNvPicPr>
          <p:nvPr/>
        </p:nvPicPr>
        <p:blipFill>
          <a:blip r:embed="rId2"/>
          <a:stretch>
            <a:fillRect/>
          </a:stretch>
        </p:blipFill>
        <p:spPr>
          <a:xfrm>
            <a:off x="9042817" y="841804"/>
            <a:ext cx="2954111" cy="2424365"/>
          </a:xfrm>
          <a:prstGeom prst="rect">
            <a:avLst/>
          </a:prstGeom>
        </p:spPr>
      </p:pic>
      <p:sp>
        <p:nvSpPr>
          <p:cNvPr id="29" name="Content Placeholder 14">
            <a:extLst>
              <a:ext uri="{FF2B5EF4-FFF2-40B4-BE49-F238E27FC236}">
                <a16:creationId xmlns:a16="http://schemas.microsoft.com/office/drawing/2014/main" id="{10C3D63A-B75C-63DE-E7D2-965AC0751EEA}"/>
              </a:ext>
            </a:extLst>
          </p:cNvPr>
          <p:cNvSpPr txBox="1">
            <a:spLocks/>
          </p:cNvSpPr>
          <p:nvPr/>
        </p:nvSpPr>
        <p:spPr>
          <a:xfrm>
            <a:off x="9302760" y="3112017"/>
            <a:ext cx="2434223" cy="3008266"/>
          </a:xfrm>
          <a:prstGeom prst="rect">
            <a:avLst/>
          </a:prstGeom>
        </p:spPr>
        <p:txBody>
          <a:bodyPr>
            <a:normAutofit fontScale="77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If a person is treated within 1 hour of injury, the probability of survival will increase. We want to get patients treated within golden hour time by the help of our app.</a:t>
            </a:r>
          </a:p>
        </p:txBody>
      </p:sp>
      <p:pic>
        <p:nvPicPr>
          <p:cNvPr id="31" name="Picture 30">
            <a:extLst>
              <a:ext uri="{FF2B5EF4-FFF2-40B4-BE49-F238E27FC236}">
                <a16:creationId xmlns:a16="http://schemas.microsoft.com/office/drawing/2014/main" id="{5E48AA39-D8B0-A4D7-7509-3B8BD9DED710}"/>
              </a:ext>
            </a:extLst>
          </p:cNvPr>
          <p:cNvPicPr>
            <a:picLocks noChangeAspect="1"/>
          </p:cNvPicPr>
          <p:nvPr/>
        </p:nvPicPr>
        <p:blipFill>
          <a:blip r:embed="rId3"/>
          <a:stretch>
            <a:fillRect/>
          </a:stretch>
        </p:blipFill>
        <p:spPr>
          <a:xfrm>
            <a:off x="6484699" y="2552093"/>
            <a:ext cx="2688089" cy="1892863"/>
          </a:xfrm>
          <a:prstGeom prst="rect">
            <a:avLst/>
          </a:prstGeom>
        </p:spPr>
      </p:pic>
      <p:sp>
        <p:nvSpPr>
          <p:cNvPr id="34" name="Rectangle 33">
            <a:extLst>
              <a:ext uri="{FF2B5EF4-FFF2-40B4-BE49-F238E27FC236}">
                <a16:creationId xmlns:a16="http://schemas.microsoft.com/office/drawing/2014/main" id="{1E67043F-2F81-D094-96BB-703F3F6884A3}"/>
              </a:ext>
            </a:extLst>
          </p:cNvPr>
          <p:cNvSpPr/>
          <p:nvPr/>
        </p:nvSpPr>
        <p:spPr>
          <a:xfrm>
            <a:off x="9242486" y="891832"/>
            <a:ext cx="2615714" cy="540000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726C858A-64A9-DF9A-72FB-69EB3B50D42B}"/>
                  </a:ext>
                </a:extLst>
              </p14:cNvPr>
              <p14:cNvContentPartPr/>
              <p14:nvPr/>
            </p14:nvContentPartPr>
            <p14:xfrm>
              <a:off x="12148229" y="6363110"/>
              <a:ext cx="360" cy="360"/>
            </p14:xfrm>
          </p:contentPart>
        </mc:Choice>
        <mc:Fallback xmlns="">
          <p:pic>
            <p:nvPicPr>
              <p:cNvPr id="35" name="Ink 34">
                <a:extLst>
                  <a:ext uri="{FF2B5EF4-FFF2-40B4-BE49-F238E27FC236}">
                    <a16:creationId xmlns:a16="http://schemas.microsoft.com/office/drawing/2014/main" id="{726C858A-64A9-DF9A-72FB-69EB3B50D42B}"/>
                  </a:ext>
                </a:extLst>
              </p:cNvPr>
              <p:cNvPicPr/>
              <p:nvPr/>
            </p:nvPicPr>
            <p:blipFill>
              <a:blip r:embed="rId5"/>
              <a:stretch>
                <a:fillRect/>
              </a:stretch>
            </p:blipFill>
            <p:spPr>
              <a:xfrm>
                <a:off x="12139229" y="63544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a:extLst>
                  <a:ext uri="{FF2B5EF4-FFF2-40B4-BE49-F238E27FC236}">
                    <a16:creationId xmlns:a16="http://schemas.microsoft.com/office/drawing/2014/main" id="{75F0A5BF-1E08-85AA-8D35-0F64BEBEAA56}"/>
                  </a:ext>
                </a:extLst>
              </p14:cNvPr>
              <p14:cNvContentPartPr/>
              <p14:nvPr/>
            </p14:nvContentPartPr>
            <p14:xfrm>
              <a:off x="13062989" y="4665350"/>
              <a:ext cx="360" cy="360"/>
            </p14:xfrm>
          </p:contentPart>
        </mc:Choice>
        <mc:Fallback xmlns="">
          <p:pic>
            <p:nvPicPr>
              <p:cNvPr id="36" name="Ink 35">
                <a:extLst>
                  <a:ext uri="{FF2B5EF4-FFF2-40B4-BE49-F238E27FC236}">
                    <a16:creationId xmlns:a16="http://schemas.microsoft.com/office/drawing/2014/main" id="{75F0A5BF-1E08-85AA-8D35-0F64BEBEAA56}"/>
                  </a:ext>
                </a:extLst>
              </p:cNvPr>
              <p:cNvPicPr/>
              <p:nvPr/>
            </p:nvPicPr>
            <p:blipFill>
              <a:blip r:embed="rId5"/>
              <a:stretch>
                <a:fillRect/>
              </a:stretch>
            </p:blipFill>
            <p:spPr>
              <a:xfrm>
                <a:off x="13053989" y="46563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7" name="Ink 36">
                <a:extLst>
                  <a:ext uri="{FF2B5EF4-FFF2-40B4-BE49-F238E27FC236}">
                    <a16:creationId xmlns:a16="http://schemas.microsoft.com/office/drawing/2014/main" id="{7855DF81-A305-6C12-E448-2166497E6413}"/>
                  </a:ext>
                </a:extLst>
              </p14:cNvPr>
              <p14:cNvContentPartPr/>
              <p14:nvPr/>
            </p14:nvContentPartPr>
            <p14:xfrm>
              <a:off x="10076789" y="3564110"/>
              <a:ext cx="360" cy="360"/>
            </p14:xfrm>
          </p:contentPart>
        </mc:Choice>
        <mc:Fallback xmlns="">
          <p:pic>
            <p:nvPicPr>
              <p:cNvPr id="37" name="Ink 36">
                <a:extLst>
                  <a:ext uri="{FF2B5EF4-FFF2-40B4-BE49-F238E27FC236}">
                    <a16:creationId xmlns:a16="http://schemas.microsoft.com/office/drawing/2014/main" id="{7855DF81-A305-6C12-E448-2166497E6413}"/>
                  </a:ext>
                </a:extLst>
              </p:cNvPr>
              <p:cNvPicPr/>
              <p:nvPr/>
            </p:nvPicPr>
            <p:blipFill>
              <a:blip r:embed="rId5"/>
              <a:stretch>
                <a:fillRect/>
              </a:stretch>
            </p:blipFill>
            <p:spPr>
              <a:xfrm>
                <a:off x="10068149" y="3555110"/>
                <a:ext cx="18000" cy="18000"/>
              </a:xfrm>
              <a:prstGeom prst="rect">
                <a:avLst/>
              </a:prstGeom>
            </p:spPr>
          </p:pic>
        </mc:Fallback>
      </mc:AlternateContent>
    </p:spTree>
    <p:extLst>
      <p:ext uri="{BB962C8B-B14F-4D97-AF65-F5344CB8AC3E}">
        <p14:creationId xmlns:p14="http://schemas.microsoft.com/office/powerpoint/2010/main" val="4039808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BFEA2D0-6FD1-4D8C-BCC3-D34C35B0B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B33AA6B-0B85-49CD-AC4A-879EDDD31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647700" y="238760"/>
            <a:ext cx="10452100" cy="726441"/>
          </a:xfrm>
        </p:spPr>
        <p:txBody>
          <a:bodyPr vert="horz" lIns="91440" tIns="45720" rIns="91440" bIns="45720" rtlCol="0" anchor="ctr">
            <a:normAutofit/>
          </a:bodyPr>
          <a:lstStyle/>
          <a:p>
            <a:pPr>
              <a:lnSpc>
                <a:spcPct val="90000"/>
              </a:lnSpc>
            </a:pPr>
            <a:r>
              <a:rPr lang="en-US" sz="4000" spc="-40" dirty="0">
                <a:solidFill>
                  <a:srgbClr val="FFFFFF"/>
                </a:solidFill>
              </a:rPr>
              <a:t>Our Approach</a:t>
            </a:r>
          </a:p>
        </p:txBody>
      </p:sp>
      <p:sp>
        <p:nvSpPr>
          <p:cNvPr id="4" name="Content Placeholder 9">
            <a:extLst>
              <a:ext uri="{FF2B5EF4-FFF2-40B4-BE49-F238E27FC236}">
                <a16:creationId xmlns:a16="http://schemas.microsoft.com/office/drawing/2014/main" id="{312D5BB5-C469-5161-4F03-E66CB38E97A9}"/>
              </a:ext>
            </a:extLst>
          </p:cNvPr>
          <p:cNvSpPr txBox="1">
            <a:spLocks/>
          </p:cNvSpPr>
          <p:nvPr/>
        </p:nvSpPr>
        <p:spPr>
          <a:xfrm>
            <a:off x="410633" y="1389228"/>
            <a:ext cx="7897182" cy="49596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One of the main problem of our country’s healthcare system is lack of proper emergency services network among hospitals.</a:t>
            </a:r>
          </a:p>
          <a:p>
            <a:pPr>
              <a:lnSpc>
                <a:spcPct val="100000"/>
              </a:lnSpc>
            </a:pPr>
            <a:r>
              <a:rPr lang="en-US" sz="1800" dirty="0"/>
              <a:t>As the hospitals doesn’t have a common roof under which they can serve the public, most of the common people are not getting proper critical emergency services.</a:t>
            </a:r>
          </a:p>
          <a:p>
            <a:pPr>
              <a:lnSpc>
                <a:spcPct val="100000"/>
              </a:lnSpc>
            </a:pPr>
            <a:r>
              <a:rPr lang="en-US" sz="1800" dirty="0"/>
              <a:t>As we saw during Covid times, Some hospitals have beds vacant, but they don’t have vacant ambulances and vice versa.</a:t>
            </a:r>
          </a:p>
          <a:p>
            <a:pPr>
              <a:lnSpc>
                <a:spcPct val="100000"/>
              </a:lnSpc>
            </a:pPr>
            <a:r>
              <a:rPr lang="en-US" sz="1800" dirty="0"/>
              <a:t>Our approach is to design a platform(MedForAll) under which hospitals can register themselves, so that </a:t>
            </a:r>
            <a:r>
              <a:rPr lang="en-US" sz="1800" b="1" dirty="0"/>
              <a:t>real-time ambulances location, vacant beds count, equipment available and surgeons availability </a:t>
            </a:r>
            <a:r>
              <a:rPr lang="en-US" sz="1800" dirty="0"/>
              <a:t>are available to handle patients without any hassles.</a:t>
            </a:r>
          </a:p>
          <a:p>
            <a:pPr>
              <a:lnSpc>
                <a:spcPct val="100000"/>
              </a:lnSpc>
            </a:pPr>
            <a:r>
              <a:rPr lang="en-US" sz="1800" dirty="0"/>
              <a:t>The ambulances are shared among several registered hospitals in emergency cases.</a:t>
            </a:r>
          </a:p>
          <a:p>
            <a:pPr>
              <a:lnSpc>
                <a:spcPct val="100000"/>
              </a:lnSpc>
            </a:pPr>
            <a:r>
              <a:rPr lang="en-US" sz="1800" dirty="0"/>
              <a:t>We also have the idea to share these real-time data with government so that whenever 108 or 112 is dialed, the nearest ambulance driver which is detected should get notified &amp; called and the patient is taken to the nearest hospital available which has required equipment to treat him.</a:t>
            </a:r>
          </a:p>
        </p:txBody>
      </p:sp>
      <p:pic>
        <p:nvPicPr>
          <p:cNvPr id="6" name="Picture 5">
            <a:extLst>
              <a:ext uri="{FF2B5EF4-FFF2-40B4-BE49-F238E27FC236}">
                <a16:creationId xmlns:a16="http://schemas.microsoft.com/office/drawing/2014/main" id="{F9424895-523F-0192-C31A-A63509E8BEAB}"/>
              </a:ext>
            </a:extLst>
          </p:cNvPr>
          <p:cNvPicPr>
            <a:picLocks noChangeAspect="1"/>
          </p:cNvPicPr>
          <p:nvPr/>
        </p:nvPicPr>
        <p:blipFill>
          <a:blip r:embed="rId2"/>
          <a:stretch>
            <a:fillRect/>
          </a:stretch>
        </p:blipFill>
        <p:spPr>
          <a:xfrm>
            <a:off x="8307815" y="2535795"/>
            <a:ext cx="3473551" cy="2605165"/>
          </a:xfrm>
          <a:prstGeom prst="rect">
            <a:avLst/>
          </a:prstGeom>
        </p:spPr>
      </p:pic>
    </p:spTree>
    <p:extLst>
      <p:ext uri="{BB962C8B-B14F-4D97-AF65-F5344CB8AC3E}">
        <p14:creationId xmlns:p14="http://schemas.microsoft.com/office/powerpoint/2010/main" val="28348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581742" cy="4946650"/>
          </a:xfrm>
        </p:spPr>
        <p:txBody>
          <a:bodyPr anchor="ctr"/>
          <a:lstStyle/>
          <a:p>
            <a:r>
              <a:rPr lang="en-US" dirty="0"/>
              <a:t>What makes our solution unique</a:t>
            </a:r>
          </a:p>
        </p:txBody>
      </p:sp>
      <p:sp>
        <p:nvSpPr>
          <p:cNvPr id="7" name="Content Placeholder 9">
            <a:extLst>
              <a:ext uri="{FF2B5EF4-FFF2-40B4-BE49-F238E27FC236}">
                <a16:creationId xmlns:a16="http://schemas.microsoft.com/office/drawing/2014/main" id="{4CC1A107-89AC-F844-0BBC-0BFDEC55F4F3}"/>
              </a:ext>
            </a:extLst>
          </p:cNvPr>
          <p:cNvSpPr txBox="1">
            <a:spLocks/>
          </p:cNvSpPr>
          <p:nvPr/>
        </p:nvSpPr>
        <p:spPr>
          <a:xfrm>
            <a:off x="3252247" y="466164"/>
            <a:ext cx="8487357" cy="6391836"/>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t>Till now, Healthcare has been a business only. Many of the hospitals have one or other problem. By making a common platform between them, many of the nursing homes and mid-tier hospitals as well as citizens get benefitted. </a:t>
            </a:r>
          </a:p>
          <a:p>
            <a:pPr>
              <a:buFont typeface="Wingdings" panose="05000000000000000000" pitchFamily="2" charset="2"/>
              <a:buChar char="Ø"/>
            </a:pPr>
            <a:r>
              <a:rPr lang="en-US" sz="2000" dirty="0"/>
              <a:t>Not only the real-time locations of the ambulances, but details of blood available and anti-venoms available are also should be shared in real-time on the app(MedForAll).</a:t>
            </a:r>
          </a:p>
          <a:p>
            <a:pPr>
              <a:buFont typeface="Wingdings" panose="05000000000000000000" pitchFamily="2" charset="2"/>
              <a:buChar char="Ø"/>
            </a:pPr>
            <a:r>
              <a:rPr lang="en-US" sz="2000" dirty="0"/>
              <a:t>Whenever a person dials the emergency numbers, the ambulances should know which suitable place to take the person in the first place. Example, if patient loses a lot of blood, he is taken to the hospital which have reserves of required blood and which is nearer. Our solution to this problem can solve this and decrease the chance of mortality.</a:t>
            </a:r>
          </a:p>
          <a:p>
            <a:pPr>
              <a:buFont typeface="Wingdings" panose="05000000000000000000" pitchFamily="2" charset="2"/>
              <a:buChar char="Ø"/>
            </a:pPr>
            <a:r>
              <a:rPr lang="en-US" sz="2000" dirty="0"/>
              <a:t>There are some </a:t>
            </a:r>
            <a:r>
              <a:rPr lang="en-US" sz="2000" b="1" dirty="0"/>
              <a:t>NGO</a:t>
            </a:r>
            <a:r>
              <a:rPr lang="en-US" sz="2000" dirty="0"/>
              <a:t>s which want to give ambulance services, but they are not able to reach out to the patients. Our platform can be help to them, as soon as they contact emergency numbers, then if NGO ambulances are available nearby, they are asked for help.</a:t>
            </a:r>
          </a:p>
          <a:p>
            <a:pPr>
              <a:buFont typeface="Wingdings" panose="05000000000000000000" pitchFamily="2" charset="2"/>
              <a:buChar char="Ø"/>
            </a:pPr>
            <a:endParaRPr lang="en-US" sz="2200" dirty="0"/>
          </a:p>
        </p:txBody>
      </p:sp>
    </p:spTree>
    <p:extLst>
      <p:ext uri="{BB962C8B-B14F-4D97-AF65-F5344CB8AC3E}">
        <p14:creationId xmlns:p14="http://schemas.microsoft.com/office/powerpoint/2010/main" val="43464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4181083" y="2678527"/>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5"/>
                </a:solidFill>
              </a:rPr>
              <a:t>Q2</a:t>
            </a:r>
          </a:p>
        </p:txBody>
      </p:sp>
      <p:sp>
        <p:nvSpPr>
          <p:cNvPr id="5" name="Oval 4">
            <a:extLst>
              <a:ext uri="{FF2B5EF4-FFF2-40B4-BE49-F238E27FC236}">
                <a16:creationId xmlns:a16="http://schemas.microsoft.com/office/drawing/2014/main" id="{966DA334-7569-42CB-95CD-419F4AC26092}"/>
              </a:ext>
            </a:extLst>
          </p:cNvPr>
          <p:cNvSpPr/>
          <p:nvPr/>
        </p:nvSpPr>
        <p:spPr>
          <a:xfrm>
            <a:off x="6694499" y="2678527"/>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B0F0"/>
                </a:solidFill>
              </a:rPr>
              <a:t>Q3</a:t>
            </a:r>
          </a:p>
        </p:txBody>
      </p:sp>
      <p:sp>
        <p:nvSpPr>
          <p:cNvPr id="6" name="Oval 5">
            <a:extLst>
              <a:ext uri="{FF2B5EF4-FFF2-40B4-BE49-F238E27FC236}">
                <a16:creationId xmlns:a16="http://schemas.microsoft.com/office/drawing/2014/main" id="{6D8E2964-D9A5-4A16-8604-F04921C189EB}"/>
              </a:ext>
            </a:extLst>
          </p:cNvPr>
          <p:cNvSpPr/>
          <p:nvPr/>
        </p:nvSpPr>
        <p:spPr>
          <a:xfrm>
            <a:off x="9072308"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3"/>
                </a:solidFill>
              </a:rPr>
              <a:t>Q4</a:t>
            </a:r>
          </a:p>
        </p:txBody>
      </p:sp>
      <p:sp>
        <p:nvSpPr>
          <p:cNvPr id="19" name="Oval 18">
            <a:extLst>
              <a:ext uri="{FF2B5EF4-FFF2-40B4-BE49-F238E27FC236}">
                <a16:creationId xmlns:a16="http://schemas.microsoft.com/office/drawing/2014/main" id="{FC17936A-EE2B-4C30-A31C-496282D48B87}"/>
              </a:ext>
            </a:extLst>
          </p:cNvPr>
          <p:cNvSpPr/>
          <p:nvPr/>
        </p:nvSpPr>
        <p:spPr>
          <a:xfrm>
            <a:off x="1807410" y="2661651"/>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Q1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996526" y="1903498"/>
            <a:ext cx="9986433" cy="2527083"/>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948294" y="3057993"/>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824900" y="3112694"/>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a:xfrm>
            <a:off x="920102" y="4632456"/>
            <a:ext cx="2965676" cy="302186"/>
          </a:xfrm>
        </p:spPr>
        <p:txBody>
          <a:bodyPr/>
          <a:lstStyle/>
          <a:p>
            <a:r>
              <a:rPr lang="en-US" dirty="0"/>
              <a:t>Hospitals Registering</a:t>
            </a:r>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a:xfrm>
            <a:off x="1015777" y="5186468"/>
            <a:ext cx="2499561" cy="706438"/>
          </a:xfrm>
        </p:spPr>
        <p:txBody>
          <a:bodyPr/>
          <a:lstStyle/>
          <a:p>
            <a:r>
              <a:rPr lang="en-US" sz="1400" dirty="0"/>
              <a:t>Hospitals registering on our platform for better reach to patients. </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a:xfrm>
            <a:off x="3833953" y="4602372"/>
            <a:ext cx="2310162" cy="393246"/>
          </a:xfrm>
        </p:spPr>
        <p:txBody>
          <a:bodyPr/>
          <a:lstStyle/>
          <a:p>
            <a:r>
              <a:rPr lang="en-US" dirty="0"/>
              <a:t>Patient dials 108</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6298331" y="4499233"/>
            <a:ext cx="2232402" cy="688910"/>
          </a:xfrm>
        </p:spPr>
        <p:txBody>
          <a:bodyPr/>
          <a:lstStyle/>
          <a:p>
            <a:r>
              <a:rPr lang="en-US" dirty="0"/>
              <a:t>Healthcare officers notified</a:t>
            </a:r>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a:xfrm>
            <a:off x="6298331" y="5210964"/>
            <a:ext cx="2540835" cy="1137739"/>
          </a:xfrm>
        </p:spPr>
        <p:txBody>
          <a:bodyPr/>
          <a:lstStyle/>
          <a:p>
            <a:r>
              <a:rPr lang="en-US" sz="1400" dirty="0"/>
              <a:t>Instead of taking patient only to govt hospital, He is taken to the nearest hospital available which better suits for his medical condition.</a:t>
            </a:r>
          </a:p>
          <a:p>
            <a:endParaRPr lang="en-US" sz="1400" dirty="0"/>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a:xfrm>
            <a:off x="9080893" y="4435238"/>
            <a:ext cx="1902066" cy="706438"/>
          </a:xfrm>
        </p:spPr>
        <p:txBody>
          <a:bodyPr/>
          <a:lstStyle/>
          <a:p>
            <a:r>
              <a:rPr lang="en-US" dirty="0"/>
              <a:t>Fastest &amp; fine Treatment</a:t>
            </a:r>
          </a:p>
        </p:txBody>
      </p:sp>
      <p:sp>
        <p:nvSpPr>
          <p:cNvPr id="25" name="Text Placeholder 24">
            <a:extLst>
              <a:ext uri="{FF2B5EF4-FFF2-40B4-BE49-F238E27FC236}">
                <a16:creationId xmlns:a16="http://schemas.microsoft.com/office/drawing/2014/main" id="{DA3309B0-9F41-47B2-8F25-109874864183}"/>
              </a:ext>
            </a:extLst>
          </p:cNvPr>
          <p:cNvSpPr>
            <a:spLocks noGrp="1"/>
          </p:cNvSpPr>
          <p:nvPr>
            <p:ph type="body" sz="quarter" idx="17"/>
          </p:nvPr>
        </p:nvSpPr>
        <p:spPr>
          <a:xfrm>
            <a:off x="9072308" y="5210963"/>
            <a:ext cx="1813567" cy="706438"/>
          </a:xfrm>
        </p:spPr>
        <p:txBody>
          <a:bodyPr/>
          <a:lstStyle/>
          <a:p>
            <a:r>
              <a:rPr lang="en-US" sz="1400" dirty="0"/>
              <a:t>Patient gets treated well as soon as possible.</a:t>
            </a:r>
          </a:p>
          <a:p>
            <a:endParaRPr lang="en-US" sz="1400" dirty="0"/>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a:xfrm>
            <a:off x="230124" y="509297"/>
            <a:ext cx="11731752" cy="630936"/>
          </a:xfrm>
        </p:spPr>
        <p:txBody>
          <a:bodyPr>
            <a:normAutofit fontScale="90000"/>
          </a:bodyPr>
          <a:lstStyle/>
          <a:p>
            <a:pPr algn="ctr"/>
            <a:r>
              <a:rPr lang="en-US" dirty="0"/>
              <a:t>Product Roadmap</a:t>
            </a:r>
          </a:p>
        </p:txBody>
      </p:sp>
      <p:sp>
        <p:nvSpPr>
          <p:cNvPr id="8" name="Text Placeholder 7">
            <a:extLst>
              <a:ext uri="{FF2B5EF4-FFF2-40B4-BE49-F238E27FC236}">
                <a16:creationId xmlns:a16="http://schemas.microsoft.com/office/drawing/2014/main" id="{91631A41-93FF-68D0-1802-403F27B307D6}"/>
              </a:ext>
            </a:extLst>
          </p:cNvPr>
          <p:cNvSpPr>
            <a:spLocks noGrp="1"/>
          </p:cNvSpPr>
          <p:nvPr>
            <p:ph type="body" sz="quarter" idx="13"/>
          </p:nvPr>
        </p:nvSpPr>
        <p:spPr>
          <a:xfrm>
            <a:off x="3885778" y="5210963"/>
            <a:ext cx="2210222" cy="1137740"/>
          </a:xfrm>
        </p:spPr>
        <p:txBody>
          <a:bodyPr/>
          <a:lstStyle/>
          <a:p>
            <a:r>
              <a:rPr lang="en-IN" sz="1400" dirty="0"/>
              <a:t>The patient or other person dials 108 and gives their location and give information about their condition.</a:t>
            </a:r>
          </a:p>
        </p:txBody>
      </p:sp>
      <p:pic>
        <p:nvPicPr>
          <p:cNvPr id="10" name="Picture 9">
            <a:extLst>
              <a:ext uri="{FF2B5EF4-FFF2-40B4-BE49-F238E27FC236}">
                <a16:creationId xmlns:a16="http://schemas.microsoft.com/office/drawing/2014/main" id="{5152D072-3BC3-A6E3-DAA6-4F852DDAA5A0}"/>
              </a:ext>
            </a:extLst>
          </p:cNvPr>
          <p:cNvPicPr>
            <a:picLocks noChangeAspect="1"/>
          </p:cNvPicPr>
          <p:nvPr/>
        </p:nvPicPr>
        <p:blipFill>
          <a:blip r:embed="rId2"/>
          <a:stretch>
            <a:fillRect/>
          </a:stretch>
        </p:blipFill>
        <p:spPr>
          <a:xfrm>
            <a:off x="1769604" y="2656743"/>
            <a:ext cx="1216477" cy="1170395"/>
          </a:xfrm>
          <a:prstGeom prst="ellipse">
            <a:avLst/>
          </a:prstGeom>
        </p:spPr>
      </p:pic>
      <p:pic>
        <p:nvPicPr>
          <p:cNvPr id="12" name="Picture 11">
            <a:extLst>
              <a:ext uri="{FF2B5EF4-FFF2-40B4-BE49-F238E27FC236}">
                <a16:creationId xmlns:a16="http://schemas.microsoft.com/office/drawing/2014/main" id="{634A0068-C501-CF06-F789-B5304B3A3CAD}"/>
              </a:ext>
            </a:extLst>
          </p:cNvPr>
          <p:cNvPicPr>
            <a:picLocks noChangeAspect="1"/>
          </p:cNvPicPr>
          <p:nvPr/>
        </p:nvPicPr>
        <p:blipFill>
          <a:blip r:embed="rId3"/>
          <a:stretch>
            <a:fillRect/>
          </a:stretch>
        </p:blipFill>
        <p:spPr>
          <a:xfrm>
            <a:off x="4146388" y="2678527"/>
            <a:ext cx="1234852" cy="1160580"/>
          </a:xfrm>
          <a:prstGeom prst="ellipse">
            <a:avLst/>
          </a:prstGeom>
        </p:spPr>
      </p:pic>
      <p:pic>
        <p:nvPicPr>
          <p:cNvPr id="14" name="Picture 13">
            <a:extLst>
              <a:ext uri="{FF2B5EF4-FFF2-40B4-BE49-F238E27FC236}">
                <a16:creationId xmlns:a16="http://schemas.microsoft.com/office/drawing/2014/main" id="{A81BB210-A454-CEB8-9B6C-4263D2226057}"/>
              </a:ext>
            </a:extLst>
          </p:cNvPr>
          <p:cNvPicPr>
            <a:picLocks noChangeAspect="1"/>
          </p:cNvPicPr>
          <p:nvPr/>
        </p:nvPicPr>
        <p:blipFill>
          <a:blip r:embed="rId4"/>
          <a:stretch>
            <a:fillRect/>
          </a:stretch>
        </p:blipFill>
        <p:spPr>
          <a:xfrm>
            <a:off x="6659058" y="2684776"/>
            <a:ext cx="1234853" cy="1171477"/>
          </a:xfrm>
          <a:prstGeom prst="ellipse">
            <a:avLst/>
          </a:prstGeom>
        </p:spPr>
      </p:pic>
      <p:pic>
        <p:nvPicPr>
          <p:cNvPr id="26" name="Picture 25">
            <a:extLst>
              <a:ext uri="{FF2B5EF4-FFF2-40B4-BE49-F238E27FC236}">
                <a16:creationId xmlns:a16="http://schemas.microsoft.com/office/drawing/2014/main" id="{CC0C2B05-66BF-1ABD-9BBF-409FF59E8AFF}"/>
              </a:ext>
            </a:extLst>
          </p:cNvPr>
          <p:cNvPicPr>
            <a:picLocks noChangeAspect="1"/>
          </p:cNvPicPr>
          <p:nvPr/>
        </p:nvPicPr>
        <p:blipFill>
          <a:blip r:embed="rId5"/>
          <a:stretch>
            <a:fillRect/>
          </a:stretch>
        </p:blipFill>
        <p:spPr>
          <a:xfrm>
            <a:off x="9012275" y="2621250"/>
            <a:ext cx="1249326" cy="1200981"/>
          </a:xfrm>
          <a:prstGeom prst="ellipse">
            <a:avLst/>
          </a:prstGeom>
        </p:spPr>
      </p:pic>
    </p:spTree>
    <p:extLst>
      <p:ext uri="{BB962C8B-B14F-4D97-AF65-F5344CB8AC3E}">
        <p14:creationId xmlns:p14="http://schemas.microsoft.com/office/powerpoint/2010/main" val="423062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3A2FABD-B159-4D32-8B28-3E88BF760726}"/>
              </a:ext>
            </a:extLst>
          </p:cNvPr>
          <p:cNvSpPr>
            <a:spLocks noGrp="1"/>
          </p:cNvSpPr>
          <p:nvPr>
            <p:ph type="title"/>
          </p:nvPr>
        </p:nvSpPr>
        <p:spPr>
          <a:xfrm>
            <a:off x="630370" y="141403"/>
            <a:ext cx="10552176" cy="790084"/>
          </a:xfrm>
        </p:spPr>
        <p:txBody>
          <a:bodyPr/>
          <a:lstStyle/>
          <a:p>
            <a:pPr algn="ctr"/>
            <a:r>
              <a:rPr lang="en-IN" dirty="0"/>
              <a:t>Flowchart</a:t>
            </a:r>
          </a:p>
        </p:txBody>
      </p:sp>
      <p:pic>
        <p:nvPicPr>
          <p:cNvPr id="11" name="Picture 10">
            <a:extLst>
              <a:ext uri="{FF2B5EF4-FFF2-40B4-BE49-F238E27FC236}">
                <a16:creationId xmlns:a16="http://schemas.microsoft.com/office/drawing/2014/main" id="{20EFB336-4B88-461C-AF03-BF2CBE75C148}"/>
              </a:ext>
            </a:extLst>
          </p:cNvPr>
          <p:cNvPicPr>
            <a:picLocks noChangeAspect="1"/>
          </p:cNvPicPr>
          <p:nvPr/>
        </p:nvPicPr>
        <p:blipFill>
          <a:blip r:embed="rId2"/>
          <a:stretch>
            <a:fillRect/>
          </a:stretch>
        </p:blipFill>
        <p:spPr>
          <a:xfrm>
            <a:off x="2631440" y="1017212"/>
            <a:ext cx="6929120" cy="5200650"/>
          </a:xfrm>
          <a:prstGeom prst="rect">
            <a:avLst/>
          </a:prstGeom>
        </p:spPr>
      </p:pic>
    </p:spTree>
    <p:extLst>
      <p:ext uri="{BB962C8B-B14F-4D97-AF65-F5344CB8AC3E}">
        <p14:creationId xmlns:p14="http://schemas.microsoft.com/office/powerpoint/2010/main" val="780767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Solution Architecture</a:t>
            </a:r>
          </a:p>
        </p:txBody>
      </p:sp>
      <p:graphicFrame>
        <p:nvGraphicFramePr>
          <p:cNvPr id="7" name="Table 7">
            <a:extLst>
              <a:ext uri="{FF2B5EF4-FFF2-40B4-BE49-F238E27FC236}">
                <a16:creationId xmlns:a16="http://schemas.microsoft.com/office/drawing/2014/main" id="{31B9C947-2BCE-4D75-B5EA-6E086451BE0A}"/>
              </a:ext>
            </a:extLst>
          </p:cNvPr>
          <p:cNvGraphicFramePr>
            <a:graphicFrameLocks noGrp="1"/>
          </p:cNvGraphicFramePr>
          <p:nvPr>
            <p:extLst>
              <p:ext uri="{D42A27DB-BD31-4B8C-83A1-F6EECF244321}">
                <p14:modId xmlns:p14="http://schemas.microsoft.com/office/powerpoint/2010/main" val="1810928665"/>
              </p:ext>
            </p:extLst>
          </p:nvPr>
        </p:nvGraphicFramePr>
        <p:xfrm>
          <a:off x="1000759" y="1568078"/>
          <a:ext cx="10022841" cy="3716393"/>
        </p:xfrm>
        <a:graphic>
          <a:graphicData uri="http://schemas.openxmlformats.org/drawingml/2006/table">
            <a:tbl>
              <a:tblPr firstRow="1" bandRow="1">
                <a:tableStyleId>{D27102A9-8310-4765-A935-A1911B00CA55}</a:tableStyleId>
              </a:tblPr>
              <a:tblGrid>
                <a:gridCol w="3439266">
                  <a:extLst>
                    <a:ext uri="{9D8B030D-6E8A-4147-A177-3AD203B41FA5}">
                      <a16:colId xmlns:a16="http://schemas.microsoft.com/office/drawing/2014/main" val="3300389372"/>
                    </a:ext>
                  </a:extLst>
                </a:gridCol>
                <a:gridCol w="3242628">
                  <a:extLst>
                    <a:ext uri="{9D8B030D-6E8A-4147-A177-3AD203B41FA5}">
                      <a16:colId xmlns:a16="http://schemas.microsoft.com/office/drawing/2014/main" val="3014904877"/>
                    </a:ext>
                  </a:extLst>
                </a:gridCol>
                <a:gridCol w="3340947">
                  <a:extLst>
                    <a:ext uri="{9D8B030D-6E8A-4147-A177-3AD203B41FA5}">
                      <a16:colId xmlns:a16="http://schemas.microsoft.com/office/drawing/2014/main" val="387214538"/>
                    </a:ext>
                  </a:extLst>
                </a:gridCol>
              </a:tblGrid>
              <a:tr h="1288244">
                <a:tc>
                  <a:txBody>
                    <a:bodyPr/>
                    <a:lstStyle/>
                    <a:p>
                      <a:pPr algn="ctr"/>
                      <a:r>
                        <a:rPr lang="en-IN" sz="2400" dirty="0"/>
                        <a:t>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User 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Backend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595839"/>
                  </a:ext>
                </a:extLst>
              </a:tr>
              <a:tr h="2428149">
                <a:tc>
                  <a:txBody>
                    <a:bodyPr/>
                    <a:lstStyle/>
                    <a:p>
                      <a:r>
                        <a:rPr lang="en-US" dirty="0"/>
                        <a:t>The main code for the application can be developed using Java or C++. Java is perhaps more preferrable since it is more suitable for application development and encryption.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We can also develop a website with the same functionalities using HTML,CSS and </a:t>
                      </a:r>
                      <a:r>
                        <a:rPr lang="en-US" dirty="0" err="1"/>
                        <a:t>Javascript</a:t>
                      </a:r>
                      <a:r>
                        <a:rPr lang="en-US" dirty="0"/>
                        <a:t>.</a:t>
                      </a:r>
                    </a:p>
                    <a:p>
                      <a:r>
                        <a:rPr lang="en-US" dirty="0"/>
                        <a:t>The website makes </a:t>
                      </a:r>
                      <a:r>
                        <a:rPr lang="en-US" dirty="0" err="1"/>
                        <a:t>MedforAll</a:t>
                      </a:r>
                      <a:r>
                        <a:rPr lang="en-US" dirty="0"/>
                        <a:t> more accessible for all devices.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Care should be taken such that the backend servers will not get any issues in real-time.</a:t>
                      </a:r>
                    </a:p>
                    <a:p>
                      <a:r>
                        <a:rPr lang="en-US" dirty="0"/>
                        <a:t>Distributed computing environment should be set up to avoid single point failure.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955518"/>
                  </a:ext>
                </a:extLst>
              </a:tr>
            </a:tbl>
          </a:graphicData>
        </a:graphic>
      </p:graphicFrame>
    </p:spTree>
    <p:extLst>
      <p:ext uri="{BB962C8B-B14F-4D97-AF65-F5344CB8AC3E}">
        <p14:creationId xmlns:p14="http://schemas.microsoft.com/office/powerpoint/2010/main" val="97314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1393EEE8-B779-1C1E-659B-B184E64BAB25}"/>
              </a:ext>
            </a:extLst>
          </p:cNvPr>
          <p:cNvPicPr>
            <a:picLocks noGrp="1" noChangeAspect="1"/>
          </p:cNvPicPr>
          <p:nvPr>
            <p:ph type="pic" sz="quarter" idx="13"/>
          </p:nvPr>
        </p:nvPicPr>
        <p:blipFill>
          <a:blip r:embed="rId2">
            <a:alphaModFix amt="85000"/>
          </a:blip>
          <a:srcRect/>
          <a:stretch>
            <a:fillRect/>
          </a:stretch>
        </p:blipFill>
        <p:spPr>
          <a:xfrm>
            <a:off x="0" y="0"/>
            <a:ext cx="12192000" cy="6858000"/>
          </a:xfrm>
        </p:spPr>
      </p:pic>
      <p:sp>
        <p:nvSpPr>
          <p:cNvPr id="10" name="Title 2">
            <a:extLst>
              <a:ext uri="{FF2B5EF4-FFF2-40B4-BE49-F238E27FC236}">
                <a16:creationId xmlns:a16="http://schemas.microsoft.com/office/drawing/2014/main" id="{E58CBB1D-6B18-911B-3F11-DFF442920185}"/>
              </a:ext>
            </a:extLst>
          </p:cNvPr>
          <p:cNvSpPr>
            <a:spLocks noGrp="1"/>
          </p:cNvSpPr>
          <p:nvPr>
            <p:ph type="ctrTitle"/>
          </p:nvPr>
        </p:nvSpPr>
        <p:spPr>
          <a:xfrm>
            <a:off x="1203649" y="2164702"/>
            <a:ext cx="10824076" cy="1936245"/>
          </a:xfrm>
        </p:spPr>
        <p:txBody>
          <a:bodyPr>
            <a:normAutofit/>
          </a:bodyPr>
          <a:lstStyle/>
          <a:p>
            <a:r>
              <a:rPr lang="en-US" dirty="0">
                <a:effectLst>
                  <a:outerShdw blurRad="38100" dist="38100" dir="2700000" algn="tl">
                    <a:srgbClr val="000000">
                      <a:alpha val="43137"/>
                    </a:srgbClr>
                  </a:outerShdw>
                </a:effectLst>
              </a:rPr>
              <a:t>Healthcare is a Right, not a privilege.</a:t>
            </a:r>
          </a:p>
        </p:txBody>
      </p:sp>
    </p:spTree>
    <p:extLst>
      <p:ext uri="{BB962C8B-B14F-4D97-AF65-F5344CB8AC3E}">
        <p14:creationId xmlns:p14="http://schemas.microsoft.com/office/powerpoint/2010/main" val="3386475026"/>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{4DC27354-FBC2-4F64-8DE2-561FD09B692A}tf89117832_win32</Template>
  <TotalTime>666</TotalTime>
  <Words>796</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Wingdings</vt:lpstr>
      <vt:lpstr>ColorBlockVTI</vt:lpstr>
      <vt:lpstr>Networking of Healthcare Services</vt:lpstr>
      <vt:lpstr>TEAM DETAILS</vt:lpstr>
      <vt:lpstr>Our Vision</vt:lpstr>
      <vt:lpstr>Our Approach</vt:lpstr>
      <vt:lpstr>What makes our solution unique</vt:lpstr>
      <vt:lpstr>Product Roadmap</vt:lpstr>
      <vt:lpstr>Flowchart</vt:lpstr>
      <vt:lpstr>Solution Architecture</vt:lpstr>
      <vt:lpstr>Healthcare is a Right, not a privilege.</vt:lpstr>
      <vt:lpstr>By Team Techie Lifesavers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SRIRAJ SALIGANTI</dc:creator>
  <cp:lastModifiedBy>Roshini</cp:lastModifiedBy>
  <cp:revision>22</cp:revision>
  <dcterms:created xsi:type="dcterms:W3CDTF">2022-11-19T13:31:13Z</dcterms:created>
  <dcterms:modified xsi:type="dcterms:W3CDTF">2022-12-03T09:11:43Z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