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d787f6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d787f6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d787f6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6d787f6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d787f6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d787f6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7a774b3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7a774b3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a774b3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a774b3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d787f6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6d787f6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d787f6f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d787f6f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7c26076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77c26076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77c2607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77c2607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5770d54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5770d54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d787f6f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d787f6f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770d541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5770d541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d787f6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d787f6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6d787f6f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6d787f6f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7c26076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7c26076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d787f6f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d787f6f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d787f6f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d787f6f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7c26076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7c26076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a774b3e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a774b3e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Ravi2308/Visualizing-the-Loss-Landscape-of-Neural-Ne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5.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Visualizing Loss Landscapes of Neural Nets</a:t>
            </a:r>
            <a:endParaRPr/>
          </a:p>
          <a:p>
            <a:pPr indent="0" lvl="0" marL="0" rtl="0" algn="l">
              <a:spcBef>
                <a:spcPts val="0"/>
              </a:spcBef>
              <a:spcAft>
                <a:spcPts val="0"/>
              </a:spcAft>
              <a:buNone/>
            </a:pPr>
            <a:r>
              <a:t/>
            </a:r>
            <a:endParaRPr b="0" sz="31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Results</a:t>
            </a:r>
            <a:endParaRPr u="sng"/>
          </a:p>
        </p:txBody>
      </p:sp>
      <p:sp>
        <p:nvSpPr>
          <p:cNvPr id="152" name="Google Shape;152;p22"/>
          <p:cNvSpPr txBox="1"/>
          <p:nvPr/>
        </p:nvSpPr>
        <p:spPr>
          <a:xfrm>
            <a:off x="536350" y="2001250"/>
            <a:ext cx="574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a:t>
            </a:r>
            <a:r>
              <a:rPr lang="en">
                <a:latin typeface="Lato"/>
                <a:ea typeface="Lato"/>
                <a:cs typeface="Lato"/>
                <a:sym typeface="Lato"/>
              </a:rPr>
              <a:t> Layer model(without skip connection) on Cifar-10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Batch Size Used: 64 &amp; 512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Learning rate: 5e-4</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Optimizer: Adam</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536200" y="1387113"/>
            <a:ext cx="13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 64</a:t>
            </a:r>
            <a:endParaRPr>
              <a:latin typeface="Lato"/>
              <a:ea typeface="Lato"/>
              <a:cs typeface="Lato"/>
              <a:sym typeface="Lato"/>
            </a:endParaRPr>
          </a:p>
        </p:txBody>
      </p:sp>
      <p:sp>
        <p:nvSpPr>
          <p:cNvPr id="158" name="Google Shape;158;p23"/>
          <p:cNvSpPr txBox="1"/>
          <p:nvPr/>
        </p:nvSpPr>
        <p:spPr>
          <a:xfrm>
            <a:off x="102575" y="3786275"/>
            <a:ext cx="229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size:512</a:t>
            </a:r>
            <a:endParaRPr>
              <a:latin typeface="Lato"/>
              <a:ea typeface="Lato"/>
              <a:cs typeface="Lato"/>
              <a:sym typeface="Lato"/>
            </a:endParaRPr>
          </a:p>
        </p:txBody>
      </p:sp>
      <p:cxnSp>
        <p:nvCxnSpPr>
          <p:cNvPr id="159" name="Google Shape;159;p23"/>
          <p:cNvCxnSpPr/>
          <p:nvPr/>
        </p:nvCxnSpPr>
        <p:spPr>
          <a:xfrm>
            <a:off x="-8175" y="2752025"/>
            <a:ext cx="9114600" cy="6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160" name="Google Shape;160;p23"/>
          <p:cNvPicPr preferRelativeResize="0"/>
          <p:nvPr/>
        </p:nvPicPr>
        <p:blipFill>
          <a:blip r:embed="rId3">
            <a:alphaModFix/>
          </a:blip>
          <a:stretch>
            <a:fillRect/>
          </a:stretch>
        </p:blipFill>
        <p:spPr>
          <a:xfrm>
            <a:off x="4572000" y="603875"/>
            <a:ext cx="1828800" cy="1828800"/>
          </a:xfrm>
          <a:prstGeom prst="rect">
            <a:avLst/>
          </a:prstGeom>
          <a:noFill/>
          <a:ln>
            <a:noFill/>
          </a:ln>
        </p:spPr>
      </p:pic>
      <p:pic>
        <p:nvPicPr>
          <p:cNvPr id="161" name="Google Shape;161;p23"/>
          <p:cNvPicPr preferRelativeResize="0"/>
          <p:nvPr/>
        </p:nvPicPr>
        <p:blipFill>
          <a:blip r:embed="rId4">
            <a:alphaModFix/>
          </a:blip>
          <a:stretch>
            <a:fillRect/>
          </a:stretch>
        </p:blipFill>
        <p:spPr>
          <a:xfrm>
            <a:off x="4572000" y="3071975"/>
            <a:ext cx="1828800" cy="1828800"/>
          </a:xfrm>
          <a:prstGeom prst="rect">
            <a:avLst/>
          </a:prstGeom>
          <a:noFill/>
          <a:ln>
            <a:noFill/>
          </a:ln>
        </p:spPr>
      </p:pic>
      <p:pic>
        <p:nvPicPr>
          <p:cNvPr id="162" name="Google Shape;162;p23"/>
          <p:cNvPicPr preferRelativeResize="0"/>
          <p:nvPr/>
        </p:nvPicPr>
        <p:blipFill>
          <a:blip r:embed="rId5">
            <a:alphaModFix/>
          </a:blip>
          <a:stretch>
            <a:fillRect/>
          </a:stretch>
        </p:blipFill>
        <p:spPr>
          <a:xfrm>
            <a:off x="2293400" y="3071975"/>
            <a:ext cx="1828800" cy="1828800"/>
          </a:xfrm>
          <a:prstGeom prst="rect">
            <a:avLst/>
          </a:prstGeom>
          <a:noFill/>
          <a:ln>
            <a:noFill/>
          </a:ln>
        </p:spPr>
      </p:pic>
      <p:pic>
        <p:nvPicPr>
          <p:cNvPr id="163" name="Google Shape;163;p23"/>
          <p:cNvPicPr preferRelativeResize="0"/>
          <p:nvPr/>
        </p:nvPicPr>
        <p:blipFill>
          <a:blip r:embed="rId6">
            <a:alphaModFix/>
          </a:blip>
          <a:stretch>
            <a:fillRect/>
          </a:stretch>
        </p:blipFill>
        <p:spPr>
          <a:xfrm>
            <a:off x="6553199" y="2905025"/>
            <a:ext cx="1828800" cy="1828800"/>
          </a:xfrm>
          <a:prstGeom prst="rect">
            <a:avLst/>
          </a:prstGeom>
          <a:noFill/>
          <a:ln>
            <a:noFill/>
          </a:ln>
        </p:spPr>
      </p:pic>
      <p:pic>
        <p:nvPicPr>
          <p:cNvPr id="164" name="Google Shape;164;p23"/>
          <p:cNvPicPr preferRelativeResize="0"/>
          <p:nvPr/>
        </p:nvPicPr>
        <p:blipFill>
          <a:blip r:embed="rId7">
            <a:alphaModFix/>
          </a:blip>
          <a:stretch>
            <a:fillRect/>
          </a:stretch>
        </p:blipFill>
        <p:spPr>
          <a:xfrm>
            <a:off x="2293400" y="672813"/>
            <a:ext cx="1828800" cy="1828800"/>
          </a:xfrm>
          <a:prstGeom prst="rect">
            <a:avLst/>
          </a:prstGeom>
          <a:noFill/>
          <a:ln>
            <a:noFill/>
          </a:ln>
        </p:spPr>
      </p:pic>
      <p:pic>
        <p:nvPicPr>
          <p:cNvPr id="165" name="Google Shape;165;p23"/>
          <p:cNvPicPr preferRelativeResize="0"/>
          <p:nvPr/>
        </p:nvPicPr>
        <p:blipFill>
          <a:blip r:embed="rId8">
            <a:alphaModFix/>
          </a:blip>
          <a:stretch>
            <a:fillRect/>
          </a:stretch>
        </p:blipFill>
        <p:spPr>
          <a:xfrm>
            <a:off x="6553200" y="552888"/>
            <a:ext cx="1828800" cy="182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Results</a:t>
            </a:r>
            <a:endParaRPr u="sng"/>
          </a:p>
        </p:txBody>
      </p:sp>
      <p:sp>
        <p:nvSpPr>
          <p:cNvPr id="171" name="Google Shape;171;p24"/>
          <p:cNvSpPr txBox="1"/>
          <p:nvPr/>
        </p:nvSpPr>
        <p:spPr>
          <a:xfrm>
            <a:off x="536350" y="2001250"/>
            <a:ext cx="574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Convolution Layer model (with skip connection) on Cifar-10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Batch Size Used: 64 &amp; 128</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Learning rate: 5e-4</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Optimizer: Adam</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213275" y="1318175"/>
            <a:ext cx="142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 64</a:t>
            </a:r>
            <a:endParaRPr>
              <a:latin typeface="Lato"/>
              <a:ea typeface="Lato"/>
              <a:cs typeface="Lato"/>
              <a:sym typeface="Lato"/>
            </a:endParaRPr>
          </a:p>
        </p:txBody>
      </p:sp>
      <p:sp>
        <p:nvSpPr>
          <p:cNvPr id="177" name="Google Shape;177;p25"/>
          <p:cNvSpPr txBox="1"/>
          <p:nvPr/>
        </p:nvSpPr>
        <p:spPr>
          <a:xfrm>
            <a:off x="102575" y="3786275"/>
            <a:ext cx="169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 512</a:t>
            </a:r>
            <a:endParaRPr>
              <a:latin typeface="Lato"/>
              <a:ea typeface="Lato"/>
              <a:cs typeface="Lato"/>
              <a:sym typeface="Lato"/>
            </a:endParaRPr>
          </a:p>
        </p:txBody>
      </p:sp>
      <p:cxnSp>
        <p:nvCxnSpPr>
          <p:cNvPr id="178" name="Google Shape;178;p25"/>
          <p:cNvCxnSpPr/>
          <p:nvPr/>
        </p:nvCxnSpPr>
        <p:spPr>
          <a:xfrm>
            <a:off x="-8175" y="2752025"/>
            <a:ext cx="9114600" cy="6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179" name="Google Shape;179;p25"/>
          <p:cNvPicPr preferRelativeResize="0"/>
          <p:nvPr/>
        </p:nvPicPr>
        <p:blipFill>
          <a:blip r:embed="rId3">
            <a:alphaModFix/>
          </a:blip>
          <a:stretch>
            <a:fillRect/>
          </a:stretch>
        </p:blipFill>
        <p:spPr>
          <a:xfrm>
            <a:off x="4389925" y="3029875"/>
            <a:ext cx="1828800" cy="1828800"/>
          </a:xfrm>
          <a:prstGeom prst="rect">
            <a:avLst/>
          </a:prstGeom>
          <a:noFill/>
          <a:ln>
            <a:noFill/>
          </a:ln>
        </p:spPr>
      </p:pic>
      <p:pic>
        <p:nvPicPr>
          <p:cNvPr id="180" name="Google Shape;180;p25"/>
          <p:cNvPicPr preferRelativeResize="0"/>
          <p:nvPr/>
        </p:nvPicPr>
        <p:blipFill>
          <a:blip r:embed="rId4">
            <a:alphaModFix/>
          </a:blip>
          <a:stretch>
            <a:fillRect/>
          </a:stretch>
        </p:blipFill>
        <p:spPr>
          <a:xfrm>
            <a:off x="4389925" y="645975"/>
            <a:ext cx="1828800" cy="1828800"/>
          </a:xfrm>
          <a:prstGeom prst="rect">
            <a:avLst/>
          </a:prstGeom>
          <a:noFill/>
          <a:ln>
            <a:noFill/>
          </a:ln>
        </p:spPr>
      </p:pic>
      <p:pic>
        <p:nvPicPr>
          <p:cNvPr id="181" name="Google Shape;181;p25"/>
          <p:cNvPicPr preferRelativeResize="0"/>
          <p:nvPr/>
        </p:nvPicPr>
        <p:blipFill>
          <a:blip r:embed="rId5">
            <a:alphaModFix/>
          </a:blip>
          <a:stretch>
            <a:fillRect/>
          </a:stretch>
        </p:blipFill>
        <p:spPr>
          <a:xfrm>
            <a:off x="2098050" y="3071975"/>
            <a:ext cx="1828800" cy="1828800"/>
          </a:xfrm>
          <a:prstGeom prst="rect">
            <a:avLst/>
          </a:prstGeom>
          <a:noFill/>
          <a:ln>
            <a:noFill/>
          </a:ln>
        </p:spPr>
      </p:pic>
      <p:pic>
        <p:nvPicPr>
          <p:cNvPr id="182" name="Google Shape;182;p25"/>
          <p:cNvPicPr preferRelativeResize="0"/>
          <p:nvPr/>
        </p:nvPicPr>
        <p:blipFill>
          <a:blip r:embed="rId6">
            <a:alphaModFix/>
          </a:blip>
          <a:stretch>
            <a:fillRect/>
          </a:stretch>
        </p:blipFill>
        <p:spPr>
          <a:xfrm>
            <a:off x="2098050" y="742950"/>
            <a:ext cx="1828800" cy="1828800"/>
          </a:xfrm>
          <a:prstGeom prst="rect">
            <a:avLst/>
          </a:prstGeom>
          <a:noFill/>
          <a:ln>
            <a:noFill/>
          </a:ln>
        </p:spPr>
      </p:pic>
      <p:pic>
        <p:nvPicPr>
          <p:cNvPr id="183" name="Google Shape;183;p25"/>
          <p:cNvPicPr preferRelativeResize="0"/>
          <p:nvPr/>
        </p:nvPicPr>
        <p:blipFill>
          <a:blip r:embed="rId7">
            <a:alphaModFix/>
          </a:blip>
          <a:stretch>
            <a:fillRect/>
          </a:stretch>
        </p:blipFill>
        <p:spPr>
          <a:xfrm>
            <a:off x="6756225" y="3029875"/>
            <a:ext cx="1828800" cy="182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Results</a:t>
            </a:r>
            <a:endParaRPr u="sng"/>
          </a:p>
        </p:txBody>
      </p:sp>
      <p:sp>
        <p:nvSpPr>
          <p:cNvPr id="189" name="Google Shape;189;p26"/>
          <p:cNvSpPr txBox="1"/>
          <p:nvPr/>
        </p:nvSpPr>
        <p:spPr>
          <a:xfrm>
            <a:off x="536350" y="2001250"/>
            <a:ext cx="574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MobileNet trained </a:t>
            </a:r>
            <a:r>
              <a:rPr lang="en">
                <a:latin typeface="Lato"/>
                <a:ea typeface="Lato"/>
                <a:cs typeface="Lato"/>
                <a:sym typeface="Lato"/>
              </a:rPr>
              <a:t>on ImageNet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Batch Size Used: 64 &amp; 512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Pretrained weights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nvSpPr>
        <p:spPr>
          <a:xfrm>
            <a:off x="446150" y="3746350"/>
            <a:ext cx="188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 32</a:t>
            </a:r>
            <a:endParaRPr>
              <a:latin typeface="Lato"/>
              <a:ea typeface="Lato"/>
              <a:cs typeface="Lato"/>
              <a:sym typeface="Lato"/>
            </a:endParaRPr>
          </a:p>
        </p:txBody>
      </p:sp>
      <p:sp>
        <p:nvSpPr>
          <p:cNvPr id="195" name="Google Shape;195;p27"/>
          <p:cNvSpPr txBox="1"/>
          <p:nvPr/>
        </p:nvSpPr>
        <p:spPr>
          <a:xfrm>
            <a:off x="665675" y="1398325"/>
            <a:ext cx="148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size:8</a:t>
            </a:r>
            <a:endParaRPr>
              <a:latin typeface="Lato"/>
              <a:ea typeface="Lato"/>
              <a:cs typeface="Lato"/>
              <a:sym typeface="Lato"/>
            </a:endParaRPr>
          </a:p>
        </p:txBody>
      </p:sp>
      <p:cxnSp>
        <p:nvCxnSpPr>
          <p:cNvPr id="196" name="Google Shape;196;p27"/>
          <p:cNvCxnSpPr/>
          <p:nvPr/>
        </p:nvCxnSpPr>
        <p:spPr>
          <a:xfrm>
            <a:off x="-8175" y="2752025"/>
            <a:ext cx="9114600" cy="6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197" name="Google Shape;197;p27"/>
          <p:cNvPicPr preferRelativeResize="0"/>
          <p:nvPr/>
        </p:nvPicPr>
        <p:blipFill rotWithShape="1">
          <a:blip r:embed="rId3">
            <a:alphaModFix/>
          </a:blip>
          <a:srcRect b="6819" l="7191" r="6378" t="9505"/>
          <a:stretch/>
        </p:blipFill>
        <p:spPr>
          <a:xfrm>
            <a:off x="4460600" y="2850850"/>
            <a:ext cx="2115100" cy="2047650"/>
          </a:xfrm>
          <a:prstGeom prst="rect">
            <a:avLst/>
          </a:prstGeom>
          <a:noFill/>
          <a:ln>
            <a:noFill/>
          </a:ln>
        </p:spPr>
      </p:pic>
      <p:pic>
        <p:nvPicPr>
          <p:cNvPr id="198" name="Google Shape;198;p27"/>
          <p:cNvPicPr preferRelativeResize="0"/>
          <p:nvPr/>
        </p:nvPicPr>
        <p:blipFill rotWithShape="1">
          <a:blip r:embed="rId4">
            <a:alphaModFix/>
          </a:blip>
          <a:srcRect b="7007" l="6199" r="7451" t="9665"/>
          <a:stretch/>
        </p:blipFill>
        <p:spPr>
          <a:xfrm>
            <a:off x="4497950" y="648700"/>
            <a:ext cx="2077750" cy="2005100"/>
          </a:xfrm>
          <a:prstGeom prst="rect">
            <a:avLst/>
          </a:prstGeom>
          <a:noFill/>
          <a:ln>
            <a:noFill/>
          </a:ln>
        </p:spPr>
      </p:pic>
      <p:sp>
        <p:nvSpPr>
          <p:cNvPr id="199" name="Google Shape;199;p27"/>
          <p:cNvSpPr txBox="1"/>
          <p:nvPr/>
        </p:nvSpPr>
        <p:spPr>
          <a:xfrm>
            <a:off x="56750" y="4650900"/>
            <a:ext cx="418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Note: Since MobileNet has ~3M parameters, it was computationally very expensive to generate multiple plots for it. </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205" name="Google Shape;20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observe that, smaller batch sizes lead to loss landscapes which are:</a:t>
            </a:r>
            <a:endParaRPr/>
          </a:p>
          <a:p>
            <a:pPr indent="-298450" lvl="1" marL="914400" rtl="0" algn="l">
              <a:spcBef>
                <a:spcPts val="0"/>
              </a:spcBef>
              <a:spcAft>
                <a:spcPts val="0"/>
              </a:spcAft>
              <a:buSzPts val="1100"/>
              <a:buChar char="-"/>
            </a:pPr>
            <a:r>
              <a:rPr lang="en"/>
              <a:t>More convex</a:t>
            </a:r>
            <a:endParaRPr/>
          </a:p>
          <a:p>
            <a:pPr indent="-298450" lvl="1" marL="914400" rtl="0" algn="l">
              <a:spcBef>
                <a:spcPts val="0"/>
              </a:spcBef>
              <a:spcAft>
                <a:spcPts val="0"/>
              </a:spcAft>
              <a:buSzPts val="1100"/>
              <a:buChar char="-"/>
            </a:pPr>
            <a:r>
              <a:rPr lang="en"/>
              <a:t>Less chaotic</a:t>
            </a:r>
            <a:endParaRPr/>
          </a:p>
          <a:p>
            <a:pPr indent="-298450" lvl="1" marL="914400" rtl="0" algn="l">
              <a:spcBef>
                <a:spcPts val="0"/>
              </a:spcBef>
              <a:spcAft>
                <a:spcPts val="0"/>
              </a:spcAft>
              <a:buSzPts val="1100"/>
              <a:buChar char="-"/>
            </a:pPr>
            <a:r>
              <a:rPr lang="en"/>
              <a:t>Have wide regions of convexity</a:t>
            </a:r>
            <a:endParaRPr/>
          </a:p>
          <a:p>
            <a:pPr indent="-311150" lvl="0" marL="457200" rtl="0" algn="l">
              <a:spcBef>
                <a:spcPts val="0"/>
              </a:spcBef>
              <a:spcAft>
                <a:spcPts val="0"/>
              </a:spcAft>
              <a:buSzPts val="1300"/>
              <a:buChar char="-"/>
            </a:pPr>
            <a:r>
              <a:rPr lang="en"/>
              <a:t>In the contour plots, we clearly see that loss is minimum in regions of high convexity.</a:t>
            </a:r>
            <a:endParaRPr/>
          </a:p>
          <a:p>
            <a:pPr indent="-311150" lvl="0" marL="457200" rtl="0" algn="l">
              <a:spcBef>
                <a:spcPts val="0"/>
              </a:spcBef>
              <a:spcAft>
                <a:spcPts val="0"/>
              </a:spcAft>
              <a:buSzPts val="1300"/>
              <a:buChar char="-"/>
            </a:pPr>
            <a:r>
              <a:rPr lang="en"/>
              <a:t>These visualizations help us in disentangling the mysteries of deep learning and what factors influence its dynamics.</a:t>
            </a:r>
            <a:endParaRPr/>
          </a:p>
          <a:p>
            <a:pPr indent="-311150" lvl="0" marL="457200" rtl="0" algn="l">
              <a:spcBef>
                <a:spcPts val="0"/>
              </a:spcBef>
              <a:spcAft>
                <a:spcPts val="0"/>
              </a:spcAft>
              <a:buSzPts val="1300"/>
              <a:buChar char="-"/>
            </a:pPr>
            <a:r>
              <a:rPr lang="en"/>
              <a:t>From the original paper:</a:t>
            </a:r>
            <a:endParaRPr/>
          </a:p>
          <a:p>
            <a:pPr indent="-298450" lvl="1" marL="914400" rtl="0" algn="l">
              <a:spcBef>
                <a:spcPts val="0"/>
              </a:spcBef>
              <a:spcAft>
                <a:spcPts val="0"/>
              </a:spcAft>
              <a:buSzPts val="1100"/>
              <a:buChar char="-"/>
            </a:pPr>
            <a:r>
              <a:rPr lang="en"/>
              <a:t>BatchNorm results in better and smoother loss landscapes</a:t>
            </a:r>
            <a:endParaRPr/>
          </a:p>
          <a:p>
            <a:pPr indent="-298450" lvl="1" marL="914400" rtl="0" algn="l">
              <a:spcBef>
                <a:spcPts val="0"/>
              </a:spcBef>
              <a:spcAft>
                <a:spcPts val="0"/>
              </a:spcAft>
              <a:buSzPts val="1100"/>
              <a:buChar char="-"/>
            </a:pPr>
            <a:r>
              <a:rPr lang="en"/>
              <a:t>VGG models have landscapes with multiple local minima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Future Work</a:t>
            </a:r>
            <a:endParaRPr u="sng"/>
          </a:p>
        </p:txBody>
      </p:sp>
      <p:sp>
        <p:nvSpPr>
          <p:cNvPr id="211" name="Google Shape;211;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We planned to implement the loss visualizations on NLP models like BERT, etc.</a:t>
            </a:r>
            <a:endParaRPr/>
          </a:p>
          <a:p>
            <a:pPr indent="-311150" lvl="0" marL="457200" rtl="0" algn="l">
              <a:spcBef>
                <a:spcPts val="0"/>
              </a:spcBef>
              <a:spcAft>
                <a:spcPts val="0"/>
              </a:spcAft>
              <a:buSzPts val="1300"/>
              <a:buAutoNum type="arabicPeriod"/>
            </a:pPr>
            <a:r>
              <a:rPr lang="en"/>
              <a:t>Generate ways to plot in higher resolutions.</a:t>
            </a:r>
            <a:endParaRPr/>
          </a:p>
          <a:p>
            <a:pPr indent="-311150" lvl="0" marL="457200" rtl="0" algn="l">
              <a:spcBef>
                <a:spcPts val="0"/>
              </a:spcBef>
              <a:spcAft>
                <a:spcPts val="0"/>
              </a:spcAft>
              <a:buSzPts val="1300"/>
              <a:buAutoNum type="arabicPeriod"/>
            </a:pPr>
            <a:r>
              <a:rPr lang="en"/>
              <a:t>Make the process computationally less expensive.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04850" y="239540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at a glance</a:t>
            </a:r>
            <a:endParaRPr/>
          </a:p>
        </p:txBody>
      </p:sp>
      <p:sp>
        <p:nvSpPr>
          <p:cNvPr id="222" name="Google Shape;222;p31"/>
          <p:cNvSpPr txBox="1"/>
          <p:nvPr>
            <p:ph idx="1" type="body"/>
          </p:nvPr>
        </p:nvSpPr>
        <p:spPr>
          <a:xfrm>
            <a:off x="729450" y="2078875"/>
            <a:ext cx="7688700" cy="262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Certain network architectures produce “smoother” loss functions which converge easier. Why and how this happens is unknown. </a:t>
            </a:r>
            <a:endParaRPr/>
          </a:p>
          <a:p>
            <a:pPr indent="-311150" lvl="0" marL="457200" rtl="0" algn="l">
              <a:spcBef>
                <a:spcPts val="0"/>
              </a:spcBef>
              <a:spcAft>
                <a:spcPts val="0"/>
              </a:spcAft>
              <a:buSzPts val="1300"/>
              <a:buChar char="●"/>
            </a:pPr>
            <a:r>
              <a:rPr lang="en"/>
              <a:t>Using a range of visualization methods, this paper plots the loss landscape of neural nets (with millions of parameters) to explore the effect of various model choices on convergence and generalization. Three methods:</a:t>
            </a:r>
            <a:endParaRPr/>
          </a:p>
          <a:p>
            <a:pPr indent="-298450" lvl="1" marL="914400" rtl="0" algn="l">
              <a:spcBef>
                <a:spcPts val="0"/>
              </a:spcBef>
              <a:spcAft>
                <a:spcPts val="0"/>
              </a:spcAft>
              <a:buSzPts val="1100"/>
              <a:buChar char="○"/>
            </a:pPr>
            <a:r>
              <a:rPr lang="en"/>
              <a:t>1D Interpolation</a:t>
            </a:r>
            <a:endParaRPr/>
          </a:p>
          <a:p>
            <a:pPr indent="-298450" lvl="1" marL="914400" rtl="0" algn="l">
              <a:spcBef>
                <a:spcPts val="0"/>
              </a:spcBef>
              <a:spcAft>
                <a:spcPts val="0"/>
              </a:spcAft>
              <a:buSzPts val="1100"/>
              <a:buChar char="○"/>
            </a:pPr>
            <a:r>
              <a:rPr lang="en"/>
              <a:t>2D Landscape</a:t>
            </a:r>
            <a:endParaRPr/>
          </a:p>
          <a:p>
            <a:pPr indent="-298450" lvl="1" marL="914400" rtl="0" algn="l">
              <a:spcBef>
                <a:spcPts val="0"/>
              </a:spcBef>
              <a:spcAft>
                <a:spcPts val="0"/>
              </a:spcAft>
              <a:buSzPts val="1100"/>
              <a:buChar char="○"/>
            </a:pPr>
            <a:r>
              <a:rPr lang="en"/>
              <a:t>3D Landscape</a:t>
            </a:r>
            <a:endParaRPr/>
          </a:p>
          <a:p>
            <a:pPr indent="-311150" lvl="0" marL="457200" rtl="0" algn="l">
              <a:spcBef>
                <a:spcPts val="0"/>
              </a:spcBef>
              <a:spcAft>
                <a:spcPts val="0"/>
              </a:spcAft>
              <a:buSzPts val="1300"/>
              <a:buChar char="●"/>
            </a:pPr>
            <a:r>
              <a:rPr lang="en"/>
              <a:t>Directly comparing loss landscapes of models is hard because:</a:t>
            </a:r>
            <a:endParaRPr/>
          </a:p>
          <a:p>
            <a:pPr indent="-298450" lvl="1" marL="914400" rtl="0" algn="l">
              <a:spcBef>
                <a:spcPts val="0"/>
              </a:spcBef>
              <a:spcAft>
                <a:spcPts val="0"/>
              </a:spcAft>
              <a:buSzPts val="1100"/>
              <a:buChar char="○"/>
            </a:pPr>
            <a:r>
              <a:rPr lang="en"/>
              <a:t>Many types of layers (like ReLU) do not contribute to loss landscape</a:t>
            </a:r>
            <a:endParaRPr/>
          </a:p>
          <a:p>
            <a:pPr indent="-298450" lvl="1" marL="914400" rtl="0" algn="l">
              <a:spcBef>
                <a:spcPts val="0"/>
              </a:spcBef>
              <a:spcAft>
                <a:spcPts val="0"/>
              </a:spcAft>
              <a:buSzPts val="1100"/>
              <a:buChar char="○"/>
            </a:pPr>
            <a:r>
              <a:rPr lang="en"/>
              <a:t>Perturbing large weights has very little effect on the model</a:t>
            </a:r>
            <a:endParaRPr/>
          </a:p>
          <a:p>
            <a:pPr indent="-311150" lvl="0" marL="457200" rtl="0" algn="l">
              <a:spcBef>
                <a:spcPts val="0"/>
              </a:spcBef>
              <a:spcAft>
                <a:spcPts val="0"/>
              </a:spcAft>
              <a:buSzPts val="1300"/>
              <a:buChar char="●"/>
            </a:pPr>
            <a:r>
              <a:rPr lang="en"/>
              <a:t>To tackle this, </a:t>
            </a:r>
            <a:r>
              <a:rPr b="1" lang="en"/>
              <a:t>Feature</a:t>
            </a:r>
            <a:r>
              <a:rPr b="1" lang="en"/>
              <a:t> Normalization</a:t>
            </a:r>
            <a:r>
              <a:rPr lang="en"/>
              <a:t> is proposed where the randomly generated vectors are normalised to have the same direction as the parameter vectors.</a:t>
            </a:r>
            <a:endParaRPr/>
          </a:p>
        </p:txBody>
      </p:sp>
      <p:pic>
        <p:nvPicPr>
          <p:cNvPr id="223" name="Google Shape;223;p31"/>
          <p:cNvPicPr preferRelativeResize="0"/>
          <p:nvPr/>
        </p:nvPicPr>
        <p:blipFill>
          <a:blip r:embed="rId3">
            <a:alphaModFix/>
          </a:blip>
          <a:stretch>
            <a:fillRect/>
          </a:stretch>
        </p:blipFill>
        <p:spPr>
          <a:xfrm>
            <a:off x="5202065" y="644325"/>
            <a:ext cx="1565732" cy="1209526"/>
          </a:xfrm>
          <a:prstGeom prst="rect">
            <a:avLst/>
          </a:prstGeom>
          <a:noFill/>
          <a:ln>
            <a:noFill/>
          </a:ln>
        </p:spPr>
      </p:pic>
      <p:pic>
        <p:nvPicPr>
          <p:cNvPr id="224" name="Google Shape;224;p31"/>
          <p:cNvPicPr preferRelativeResize="0"/>
          <p:nvPr/>
        </p:nvPicPr>
        <p:blipFill>
          <a:blip r:embed="rId4">
            <a:alphaModFix/>
          </a:blip>
          <a:stretch>
            <a:fillRect/>
          </a:stretch>
        </p:blipFill>
        <p:spPr>
          <a:xfrm>
            <a:off x="7181902" y="644325"/>
            <a:ext cx="1724774" cy="134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1D Interpolation: </a:t>
            </a:r>
            <a:endParaRPr/>
          </a:p>
          <a:p>
            <a:pPr indent="-298450" lvl="1" marL="914400" rtl="0" algn="l">
              <a:spcBef>
                <a:spcPts val="0"/>
              </a:spcBef>
              <a:spcAft>
                <a:spcPts val="0"/>
              </a:spcAft>
              <a:buSzPts val="1100"/>
              <a:buAutoNum type="alphaLcPeriod"/>
            </a:pPr>
            <a:r>
              <a:rPr lang="en"/>
              <a:t>Choose 2 sets of parameters;</a:t>
            </a:r>
            <a:endParaRPr/>
          </a:p>
          <a:p>
            <a:pPr indent="-298450" lvl="1" marL="914400" rtl="0" algn="l">
              <a:spcBef>
                <a:spcPts val="0"/>
              </a:spcBef>
              <a:spcAft>
                <a:spcPts val="0"/>
              </a:spcAft>
              <a:buSzPts val="1100"/>
              <a:buAutoNum type="alphaLcPeriod"/>
            </a:pPr>
            <a:r>
              <a:rPr lang="en"/>
              <a:t>Plot values of loss function along line connecting these points</a:t>
            </a:r>
            <a:endParaRPr/>
          </a:p>
          <a:p>
            <a:pPr indent="-298450" lvl="1" marL="914400" rtl="0" algn="l">
              <a:spcBef>
                <a:spcPts val="0"/>
              </a:spcBef>
              <a:spcAft>
                <a:spcPts val="0"/>
              </a:spcAft>
              <a:buSzPts val="1100"/>
              <a:buAutoNum type="alphaLcPeriod"/>
            </a:pPr>
            <a:r>
              <a:rPr lang="en"/>
              <a:t>Alpha is used to parameterize the line</a:t>
            </a:r>
            <a:endParaRPr/>
          </a:p>
          <a:p>
            <a:pPr indent="-298450" lvl="1" marL="914400" rtl="0" algn="l">
              <a:spcBef>
                <a:spcPts val="0"/>
              </a:spcBef>
              <a:spcAft>
                <a:spcPts val="0"/>
              </a:spcAft>
              <a:buSzPts val="1100"/>
              <a:buAutoNum type="alphaLcPeriod"/>
            </a:pPr>
            <a:r>
              <a:rPr lang="en"/>
              <a:t>Drawback: Non-convexities are hard to visualize in 1D</a:t>
            </a:r>
            <a:endParaRPr/>
          </a:p>
          <a:p>
            <a:pPr indent="-311150" lvl="0" marL="457200" rtl="0" algn="l">
              <a:spcBef>
                <a:spcPts val="0"/>
              </a:spcBef>
              <a:spcAft>
                <a:spcPts val="0"/>
              </a:spcAft>
              <a:buSzPts val="1300"/>
              <a:buAutoNum type="arabicPeriod"/>
            </a:pPr>
            <a:r>
              <a:rPr lang="en"/>
              <a:t>Contour Plots</a:t>
            </a:r>
            <a:endParaRPr/>
          </a:p>
          <a:p>
            <a:pPr indent="-298450" lvl="1" marL="914400" rtl="0" algn="l">
              <a:spcBef>
                <a:spcPts val="0"/>
              </a:spcBef>
              <a:spcAft>
                <a:spcPts val="0"/>
              </a:spcAft>
              <a:buSzPts val="1100"/>
              <a:buAutoNum type="alphaLcPeriod"/>
            </a:pPr>
            <a:r>
              <a:rPr lang="en"/>
              <a:t>Choose center in graph, theta*</a:t>
            </a:r>
            <a:endParaRPr/>
          </a:p>
          <a:p>
            <a:pPr indent="-298450" lvl="1" marL="914400" rtl="0" algn="l">
              <a:spcBef>
                <a:spcPts val="0"/>
              </a:spcBef>
              <a:spcAft>
                <a:spcPts val="0"/>
              </a:spcAft>
              <a:buSzPts val="1100"/>
              <a:buAutoNum type="alphaLcPeriod"/>
            </a:pPr>
            <a:r>
              <a:rPr lang="en"/>
              <a:t>Choose two direction vectors eta and delta</a:t>
            </a:r>
            <a:endParaRPr/>
          </a:p>
          <a:p>
            <a:pPr indent="-298450" lvl="1" marL="914400" rtl="0" algn="l">
              <a:spcBef>
                <a:spcPts val="0"/>
              </a:spcBef>
              <a:spcAft>
                <a:spcPts val="0"/>
              </a:spcAft>
              <a:buSzPts val="1100"/>
              <a:buAutoNum type="alphaLcPeriod"/>
            </a:pPr>
            <a:r>
              <a:rPr lang="en"/>
              <a:t>Drawback: low-res plots that might not capture </a:t>
            </a:r>
            <a:r>
              <a:rPr lang="en"/>
              <a:t>complexity</a:t>
            </a:r>
            <a:r>
              <a:rPr lang="en"/>
              <a:t> of loss surface</a:t>
            </a:r>
            <a:endParaRPr/>
          </a:p>
        </p:txBody>
      </p:sp>
      <p:pic>
        <p:nvPicPr>
          <p:cNvPr id="93" name="Google Shape;93;p14"/>
          <p:cNvPicPr preferRelativeResize="0"/>
          <p:nvPr/>
        </p:nvPicPr>
        <p:blipFill>
          <a:blip r:embed="rId3">
            <a:alphaModFix/>
          </a:blip>
          <a:stretch>
            <a:fillRect/>
          </a:stretch>
        </p:blipFill>
        <p:spPr>
          <a:xfrm>
            <a:off x="2679450" y="2171700"/>
            <a:ext cx="1609725" cy="209550"/>
          </a:xfrm>
          <a:prstGeom prst="rect">
            <a:avLst/>
          </a:prstGeom>
          <a:noFill/>
          <a:ln>
            <a:noFill/>
          </a:ln>
        </p:spPr>
      </p:pic>
      <p:pic>
        <p:nvPicPr>
          <p:cNvPr id="94" name="Google Shape;94;p14"/>
          <p:cNvPicPr preferRelativeResize="0"/>
          <p:nvPr/>
        </p:nvPicPr>
        <p:blipFill>
          <a:blip r:embed="rId4">
            <a:alphaModFix/>
          </a:blip>
          <a:stretch>
            <a:fillRect/>
          </a:stretch>
        </p:blipFill>
        <p:spPr>
          <a:xfrm>
            <a:off x="2384175" y="3181350"/>
            <a:ext cx="1952625" cy="18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Scope</a:t>
            </a:r>
            <a:endParaRPr/>
          </a:p>
        </p:txBody>
      </p:sp>
      <p:sp>
        <p:nvSpPr>
          <p:cNvPr id="230" name="Google Shape;230;p32"/>
          <p:cNvSpPr txBox="1"/>
          <p:nvPr>
            <p:ph idx="1" type="body"/>
          </p:nvPr>
        </p:nvSpPr>
        <p:spPr>
          <a:xfrm>
            <a:off x="729450" y="2078875"/>
            <a:ext cx="7688700" cy="2650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We plan to implement the Filter Normalization approach for a variety of neural networks.</a:t>
            </a:r>
            <a:endParaRPr/>
          </a:p>
          <a:p>
            <a:pPr indent="-311150" lvl="0" marL="457200" rtl="0" algn="l">
              <a:spcBef>
                <a:spcPts val="0"/>
              </a:spcBef>
              <a:spcAft>
                <a:spcPts val="0"/>
              </a:spcAft>
              <a:buSzPts val="1300"/>
              <a:buAutoNum type="arabicPeriod"/>
            </a:pPr>
            <a:r>
              <a:rPr lang="en"/>
              <a:t>In order to have </a:t>
            </a:r>
            <a:r>
              <a:rPr lang="en"/>
              <a:t>meaningful</a:t>
            </a:r>
            <a:r>
              <a:rPr lang="en"/>
              <a:t> insights, we plan to  contrast the loss landscapes of trained models based on the following settings:</a:t>
            </a:r>
            <a:endParaRPr/>
          </a:p>
          <a:p>
            <a:pPr indent="-298450" lvl="1" marL="914400" rtl="0" algn="l">
              <a:spcBef>
                <a:spcPts val="0"/>
              </a:spcBef>
              <a:spcAft>
                <a:spcPts val="0"/>
              </a:spcAft>
              <a:buSzPts val="1100"/>
              <a:buAutoNum type="alphaLcPeriod"/>
            </a:pPr>
            <a:r>
              <a:rPr lang="en"/>
              <a:t>Large vs small batch size</a:t>
            </a:r>
            <a:endParaRPr/>
          </a:p>
          <a:p>
            <a:pPr indent="-298450" lvl="1" marL="914400" rtl="0" algn="l">
              <a:spcBef>
                <a:spcPts val="0"/>
              </a:spcBef>
              <a:spcAft>
                <a:spcPts val="0"/>
              </a:spcAft>
              <a:buSzPts val="1100"/>
              <a:buAutoNum type="alphaLcPeriod"/>
            </a:pPr>
            <a:r>
              <a:rPr lang="en"/>
              <a:t>Skip connections</a:t>
            </a:r>
            <a:endParaRPr/>
          </a:p>
          <a:p>
            <a:pPr indent="-298450" lvl="1" marL="914400" rtl="0" algn="l">
              <a:spcBef>
                <a:spcPts val="0"/>
              </a:spcBef>
              <a:spcAft>
                <a:spcPts val="0"/>
              </a:spcAft>
              <a:buSzPts val="1100"/>
              <a:buAutoNum type="alphaLcPeriod"/>
            </a:pPr>
            <a:r>
              <a:rPr lang="en"/>
              <a:t>Random vectors vs pretrained vectors</a:t>
            </a:r>
            <a:endParaRPr/>
          </a:p>
          <a:p>
            <a:pPr indent="-298450" lvl="1" marL="914400" rtl="0" algn="l">
              <a:spcBef>
                <a:spcPts val="0"/>
              </a:spcBef>
              <a:spcAft>
                <a:spcPts val="0"/>
              </a:spcAft>
              <a:buSzPts val="1100"/>
              <a:buAutoNum type="alphaLcPeriod"/>
            </a:pPr>
            <a:r>
              <a:rPr lang="en"/>
              <a:t>Effect of network depth</a:t>
            </a:r>
            <a:endParaRPr/>
          </a:p>
          <a:p>
            <a:pPr indent="-311150" lvl="0" marL="457200" rtl="0" algn="l">
              <a:spcBef>
                <a:spcPts val="0"/>
              </a:spcBef>
              <a:spcAft>
                <a:spcPts val="0"/>
              </a:spcAft>
              <a:buSzPts val="1300"/>
              <a:buAutoNum type="arabicPeriod"/>
            </a:pPr>
            <a:r>
              <a:rPr lang="en"/>
              <a:t>We will then draw inferences on the types of landscapes induced by various network choices. Possible pointers to look for are:</a:t>
            </a:r>
            <a:endParaRPr/>
          </a:p>
          <a:p>
            <a:pPr indent="-298450" lvl="1" marL="914400" rtl="0" algn="l">
              <a:spcBef>
                <a:spcPts val="0"/>
              </a:spcBef>
              <a:spcAft>
                <a:spcPts val="0"/>
              </a:spcAft>
              <a:buSzPts val="1100"/>
              <a:buAutoNum type="alphaLcPeriod"/>
            </a:pPr>
            <a:r>
              <a:rPr lang="en"/>
              <a:t>Chaotic landscapes</a:t>
            </a:r>
            <a:endParaRPr/>
          </a:p>
          <a:p>
            <a:pPr indent="-298450" lvl="1" marL="914400" rtl="0" algn="l">
              <a:spcBef>
                <a:spcPts val="0"/>
              </a:spcBef>
              <a:spcAft>
                <a:spcPts val="0"/>
              </a:spcAft>
              <a:buSzPts val="1100"/>
              <a:buAutoNum type="alphaLcPeriod"/>
            </a:pPr>
            <a:r>
              <a:rPr lang="en"/>
              <a:t>Shallow valleys </a:t>
            </a:r>
            <a:endParaRPr/>
          </a:p>
          <a:p>
            <a:pPr indent="-298450" lvl="1" marL="914400" rtl="0" algn="l">
              <a:spcBef>
                <a:spcPts val="0"/>
              </a:spcBef>
              <a:spcAft>
                <a:spcPts val="0"/>
              </a:spcAft>
              <a:buSzPts val="1100"/>
              <a:buAutoNum type="alphaLcPeriod"/>
            </a:pPr>
            <a:r>
              <a:rPr lang="en"/>
              <a:t>Train/Test Error and how they relate with the landscapes</a:t>
            </a:r>
            <a:endParaRPr/>
          </a:p>
          <a:p>
            <a:pPr indent="-298450" lvl="1" marL="914400" rtl="0" algn="l">
              <a:spcBef>
                <a:spcPts val="0"/>
              </a:spcBef>
              <a:spcAft>
                <a:spcPts val="0"/>
              </a:spcAft>
              <a:buSzPts val="1100"/>
              <a:buAutoNum type="alphaLcPeriod"/>
            </a:pPr>
            <a:r>
              <a:rPr lang="en"/>
              <a:t>Flatter valleys</a:t>
            </a:r>
            <a:endParaRPr/>
          </a:p>
        </p:txBody>
      </p:sp>
      <p:sp>
        <p:nvSpPr>
          <p:cNvPr id="231" name="Google Shape;231;p32"/>
          <p:cNvSpPr txBox="1"/>
          <p:nvPr/>
        </p:nvSpPr>
        <p:spPr>
          <a:xfrm>
            <a:off x="817375" y="4852900"/>
            <a:ext cx="71196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accent1"/>
                </a:solidFill>
                <a:latin typeface="Lato"/>
                <a:ea typeface="Lato"/>
                <a:cs typeface="Lato"/>
                <a:sym typeface="Lato"/>
              </a:rPr>
              <a:t>We have started implementing the project here: </a:t>
            </a:r>
            <a:r>
              <a:rPr lang="en" sz="800" u="sng">
                <a:solidFill>
                  <a:schemeClr val="accent5"/>
                </a:solidFill>
                <a:latin typeface="Lato"/>
                <a:ea typeface="Lato"/>
                <a:cs typeface="Lato"/>
                <a:sym typeface="Lato"/>
                <a:hlinkClick r:id="rId3">
                  <a:extLst>
                    <a:ext uri="{A12FA001-AC4F-418D-AE19-62706E023703}">
                      <ahyp:hlinkClr val="tx"/>
                    </a:ext>
                  </a:extLst>
                </a:hlinkClick>
              </a:rPr>
              <a:t>https://github.com/Ravi2308/Visualizing-the-Loss-Landscape-of-Neural-Nets</a:t>
            </a:r>
            <a:endParaRPr sz="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Motivation/Context</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Is there a significant effect of training parameters (like batch size) on loss landscapes of deep neural nets?</a:t>
            </a:r>
            <a:endParaRPr/>
          </a:p>
          <a:p>
            <a:pPr indent="-311150" lvl="0" marL="457200" rtl="0" algn="l">
              <a:spcBef>
                <a:spcPts val="0"/>
              </a:spcBef>
              <a:spcAft>
                <a:spcPts val="0"/>
              </a:spcAft>
              <a:buSzPts val="1300"/>
              <a:buChar char="●"/>
            </a:pPr>
            <a:r>
              <a:rPr lang="en"/>
              <a:t>Effect of loss </a:t>
            </a:r>
            <a:r>
              <a:rPr lang="en"/>
              <a:t>landscapes</a:t>
            </a:r>
            <a:r>
              <a:rPr lang="en"/>
              <a:t> on generalization</a:t>
            </a:r>
            <a:endParaRPr/>
          </a:p>
          <a:p>
            <a:pPr indent="-311150" lvl="0" marL="457200" rtl="0" algn="l">
              <a:spcBef>
                <a:spcPts val="0"/>
              </a:spcBef>
              <a:spcAft>
                <a:spcPts val="0"/>
              </a:spcAft>
              <a:buSzPts val="1300"/>
              <a:buChar char="●"/>
            </a:pPr>
            <a:r>
              <a:rPr lang="en"/>
              <a:t>Due to size of the weights and high-dimensionality, it is difficult to visualise loss landscapes.</a:t>
            </a:r>
            <a:endParaRPr/>
          </a:p>
          <a:p>
            <a:pPr indent="-311150" lvl="0" marL="457200" rtl="0" algn="l">
              <a:spcBef>
                <a:spcPts val="0"/>
              </a:spcBef>
              <a:spcAft>
                <a:spcPts val="0"/>
              </a:spcAft>
              <a:buSzPts val="1300"/>
              <a:buChar char="●"/>
            </a:pPr>
            <a:r>
              <a:rPr lang="en"/>
              <a:t>Previous methods include:</a:t>
            </a:r>
            <a:endParaRPr/>
          </a:p>
          <a:p>
            <a:pPr indent="-298450" lvl="1" marL="914400" rtl="0" algn="l">
              <a:spcBef>
                <a:spcPts val="0"/>
              </a:spcBef>
              <a:spcAft>
                <a:spcPts val="0"/>
              </a:spcAft>
              <a:buSzPts val="1100"/>
              <a:buChar char="○"/>
            </a:pPr>
            <a:r>
              <a:rPr lang="en"/>
              <a:t>1D Interpolation</a:t>
            </a:r>
            <a:endParaRPr/>
          </a:p>
          <a:p>
            <a:pPr indent="-298450" lvl="1" marL="914400" rtl="0" algn="l">
              <a:spcBef>
                <a:spcPts val="0"/>
              </a:spcBef>
              <a:spcAft>
                <a:spcPts val="0"/>
              </a:spcAft>
              <a:buSzPts val="1100"/>
              <a:buChar char="○"/>
            </a:pPr>
            <a:r>
              <a:rPr lang="en"/>
              <a:t>2D Random directions (Contour plots)</a:t>
            </a:r>
            <a:endParaRPr/>
          </a:p>
        </p:txBody>
      </p:sp>
      <p:pic>
        <p:nvPicPr>
          <p:cNvPr id="101" name="Google Shape;101;p15"/>
          <p:cNvPicPr preferRelativeResize="0"/>
          <p:nvPr/>
        </p:nvPicPr>
        <p:blipFill>
          <a:blip r:embed="rId3">
            <a:alphaModFix/>
          </a:blip>
          <a:stretch>
            <a:fillRect/>
          </a:stretch>
        </p:blipFill>
        <p:spPr>
          <a:xfrm>
            <a:off x="5187515" y="3579325"/>
            <a:ext cx="1565732" cy="1209526"/>
          </a:xfrm>
          <a:prstGeom prst="rect">
            <a:avLst/>
          </a:prstGeom>
          <a:noFill/>
          <a:ln>
            <a:noFill/>
          </a:ln>
        </p:spPr>
      </p:pic>
      <p:pic>
        <p:nvPicPr>
          <p:cNvPr id="102" name="Google Shape;102;p15"/>
          <p:cNvPicPr preferRelativeResize="0"/>
          <p:nvPr/>
        </p:nvPicPr>
        <p:blipFill>
          <a:blip r:embed="rId4">
            <a:alphaModFix/>
          </a:blip>
          <a:stretch>
            <a:fillRect/>
          </a:stretch>
        </p:blipFill>
        <p:spPr>
          <a:xfrm>
            <a:off x="7167352" y="3579325"/>
            <a:ext cx="1724774" cy="134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 Filter-wise Normalization</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Compute a random gaussian vector d with dimensions same as θ</a:t>
            </a:r>
            <a:endParaRPr/>
          </a:p>
          <a:p>
            <a:pPr indent="-311150" lvl="0" marL="457200" rtl="0" algn="l">
              <a:spcBef>
                <a:spcPts val="0"/>
              </a:spcBef>
              <a:spcAft>
                <a:spcPts val="0"/>
              </a:spcAft>
              <a:buSzPts val="1300"/>
              <a:buChar char="-"/>
            </a:pPr>
            <a:r>
              <a:rPr lang="en"/>
              <a:t>Normalize each filter in d such that it has same norm as corresponding filter in θ.</a:t>
            </a:r>
            <a:endParaRPr/>
          </a:p>
          <a:p>
            <a:pPr indent="-311150" lvl="0" marL="457200" rtl="0" algn="l">
              <a:spcBef>
                <a:spcPts val="0"/>
              </a:spcBef>
              <a:spcAft>
                <a:spcPts val="0"/>
              </a:spcAft>
              <a:buSzPts val="1300"/>
              <a:buChar char="-"/>
            </a:pPr>
            <a:r>
              <a:rPr lang="en"/>
              <a:t>Applied to Conv and FC layers</a:t>
            </a:r>
            <a:endParaRPr/>
          </a:p>
          <a:p>
            <a:pPr indent="0" lvl="0" marL="0" rtl="0" algn="l">
              <a:spcBef>
                <a:spcPts val="1200"/>
              </a:spcBef>
              <a:spcAft>
                <a:spcPts val="1200"/>
              </a:spcAft>
              <a:buNone/>
            </a:pPr>
            <a:r>
              <a:t/>
            </a:r>
            <a:endParaRPr/>
          </a:p>
        </p:txBody>
      </p:sp>
      <p:pic>
        <p:nvPicPr>
          <p:cNvPr id="109" name="Google Shape;109;p16"/>
          <p:cNvPicPr preferRelativeResize="0"/>
          <p:nvPr/>
        </p:nvPicPr>
        <p:blipFill>
          <a:blip r:embed="rId3">
            <a:alphaModFix/>
          </a:blip>
          <a:stretch>
            <a:fillRect/>
          </a:stretch>
        </p:blipFill>
        <p:spPr>
          <a:xfrm>
            <a:off x="3829050" y="3200400"/>
            <a:ext cx="1485900" cy="41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Experimental Setup</a:t>
            </a:r>
            <a:endParaRPr u="sng"/>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Flow of experiment is:</a:t>
            </a:r>
            <a:endParaRPr/>
          </a:p>
          <a:p>
            <a:pPr indent="-298450" lvl="1" marL="914400" rtl="0" algn="l">
              <a:spcBef>
                <a:spcPts val="0"/>
              </a:spcBef>
              <a:spcAft>
                <a:spcPts val="0"/>
              </a:spcAft>
              <a:buSzPts val="1100"/>
              <a:buChar char="-"/>
            </a:pPr>
            <a:r>
              <a:rPr lang="en"/>
              <a:t>Train models on a dataset or load a pretrained model</a:t>
            </a:r>
            <a:endParaRPr/>
          </a:p>
          <a:p>
            <a:pPr indent="-298450" lvl="1" marL="914400" rtl="0" algn="l">
              <a:spcBef>
                <a:spcPts val="0"/>
              </a:spcBef>
              <a:spcAft>
                <a:spcPts val="0"/>
              </a:spcAft>
              <a:buSzPts val="1100"/>
              <a:buChar char="-"/>
            </a:pPr>
            <a:r>
              <a:rPr lang="en"/>
              <a:t>Extract model parameters</a:t>
            </a:r>
            <a:endParaRPr/>
          </a:p>
          <a:p>
            <a:pPr indent="-298450" lvl="1" marL="914400" rtl="0" algn="l">
              <a:spcBef>
                <a:spcPts val="0"/>
              </a:spcBef>
              <a:spcAft>
                <a:spcPts val="0"/>
              </a:spcAft>
              <a:buSzPts val="1100"/>
              <a:buChar char="-"/>
            </a:pPr>
            <a:r>
              <a:rPr lang="en"/>
              <a:t>Generate random vectors and apply filter normalization method</a:t>
            </a:r>
            <a:endParaRPr/>
          </a:p>
          <a:p>
            <a:pPr indent="-298450" lvl="1" marL="914400" rtl="0" algn="l">
              <a:spcBef>
                <a:spcPts val="0"/>
              </a:spcBef>
              <a:spcAft>
                <a:spcPts val="0"/>
              </a:spcAft>
              <a:buSzPts val="1100"/>
              <a:buChar char="-"/>
            </a:pPr>
            <a:r>
              <a:rPr lang="en"/>
              <a:t>Calculate loss values across the grid of possible values</a:t>
            </a:r>
            <a:endParaRPr/>
          </a:p>
          <a:p>
            <a:pPr indent="-298450" lvl="1" marL="914400" rtl="0" algn="l">
              <a:spcBef>
                <a:spcPts val="0"/>
              </a:spcBef>
              <a:spcAft>
                <a:spcPts val="0"/>
              </a:spcAft>
              <a:buSzPts val="1100"/>
              <a:buChar char="-"/>
            </a:pPr>
            <a:r>
              <a:rPr lang="en"/>
              <a:t>Plot the loss landscapes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Experimental Setup</a:t>
            </a:r>
            <a:endParaRPr u="sng"/>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experiment with a battery of models and hyperparameters to investigate the effect of model choices and training dynamics with respect to the loss function.</a:t>
            </a:r>
            <a:endParaRPr/>
          </a:p>
          <a:p>
            <a:pPr indent="-311150" lvl="0" marL="457200" rtl="0" algn="l">
              <a:spcBef>
                <a:spcPts val="0"/>
              </a:spcBef>
              <a:spcAft>
                <a:spcPts val="0"/>
              </a:spcAft>
              <a:buSzPts val="1300"/>
              <a:buChar char="-"/>
            </a:pPr>
            <a:r>
              <a:rPr lang="en"/>
              <a:t>In particular, we train the following on CIFAR-10 dataset:</a:t>
            </a:r>
            <a:endParaRPr/>
          </a:p>
          <a:p>
            <a:pPr indent="-298450" lvl="1" marL="914400" rtl="0" algn="l">
              <a:spcBef>
                <a:spcPts val="0"/>
              </a:spcBef>
              <a:spcAft>
                <a:spcPts val="0"/>
              </a:spcAft>
              <a:buSzPts val="1100"/>
              <a:buChar char="-"/>
            </a:pPr>
            <a:r>
              <a:rPr lang="en"/>
              <a:t>Linear Layer Models</a:t>
            </a:r>
            <a:endParaRPr/>
          </a:p>
          <a:p>
            <a:pPr indent="-298450" lvl="1" marL="914400" rtl="0" algn="l">
              <a:spcBef>
                <a:spcPts val="0"/>
              </a:spcBef>
              <a:spcAft>
                <a:spcPts val="0"/>
              </a:spcAft>
              <a:buSzPts val="1100"/>
              <a:buChar char="-"/>
            </a:pPr>
            <a:r>
              <a:rPr lang="en"/>
              <a:t>CNN Model (with skip connections)</a:t>
            </a:r>
            <a:endParaRPr/>
          </a:p>
          <a:p>
            <a:pPr indent="-298450" lvl="1" marL="914400" rtl="0" algn="l">
              <a:spcBef>
                <a:spcPts val="0"/>
              </a:spcBef>
              <a:spcAft>
                <a:spcPts val="0"/>
              </a:spcAft>
              <a:buSzPts val="1100"/>
              <a:buChar char="-"/>
            </a:pPr>
            <a:r>
              <a:rPr lang="en"/>
              <a:t>CNN Model (without skip connections)</a:t>
            </a:r>
            <a:endParaRPr/>
          </a:p>
          <a:p>
            <a:pPr indent="-311150" lvl="0" marL="457200" rtl="0" algn="l">
              <a:spcBef>
                <a:spcPts val="0"/>
              </a:spcBef>
              <a:spcAft>
                <a:spcPts val="0"/>
              </a:spcAft>
              <a:buSzPts val="1300"/>
              <a:buChar char="-"/>
            </a:pPr>
            <a:r>
              <a:rPr lang="en"/>
              <a:t>Additionally, we also visualize the contour plots of the pretrained MobileNet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What effect does batch size have on loss landscape and generalization across different models, (trained from scratch or pretrained)?</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Results</a:t>
            </a:r>
            <a:endParaRPr u="sng"/>
          </a:p>
        </p:txBody>
      </p:sp>
      <p:sp>
        <p:nvSpPr>
          <p:cNvPr id="133" name="Google Shape;133;p20"/>
          <p:cNvSpPr txBox="1"/>
          <p:nvPr/>
        </p:nvSpPr>
        <p:spPr>
          <a:xfrm>
            <a:off x="536350" y="2001250"/>
            <a:ext cx="574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Linear Layer model on Cifar-10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Batch Size Used: 64 &amp; 512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Learning rate: 5e-4</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Optimizer: Adam</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4478025" y="742950"/>
            <a:ext cx="1828800" cy="1828800"/>
          </a:xfrm>
          <a:prstGeom prst="rect">
            <a:avLst/>
          </a:prstGeom>
          <a:noFill/>
          <a:ln>
            <a:noFill/>
          </a:ln>
        </p:spPr>
      </p:pic>
      <p:pic>
        <p:nvPicPr>
          <p:cNvPr id="139" name="Google Shape;139;p21"/>
          <p:cNvPicPr preferRelativeResize="0"/>
          <p:nvPr/>
        </p:nvPicPr>
        <p:blipFill>
          <a:blip r:embed="rId4">
            <a:alphaModFix/>
          </a:blip>
          <a:stretch>
            <a:fillRect/>
          </a:stretch>
        </p:blipFill>
        <p:spPr>
          <a:xfrm>
            <a:off x="4478025" y="3122950"/>
            <a:ext cx="1828800" cy="1828800"/>
          </a:xfrm>
          <a:prstGeom prst="rect">
            <a:avLst/>
          </a:prstGeom>
          <a:noFill/>
          <a:ln>
            <a:noFill/>
          </a:ln>
        </p:spPr>
      </p:pic>
      <p:sp>
        <p:nvSpPr>
          <p:cNvPr id="140" name="Google Shape;140;p21"/>
          <p:cNvSpPr txBox="1"/>
          <p:nvPr/>
        </p:nvSpPr>
        <p:spPr>
          <a:xfrm>
            <a:off x="447675" y="1324350"/>
            <a:ext cx="158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 64</a:t>
            </a:r>
            <a:endParaRPr>
              <a:latin typeface="Lato"/>
              <a:ea typeface="Lato"/>
              <a:cs typeface="Lato"/>
              <a:sym typeface="Lato"/>
            </a:endParaRPr>
          </a:p>
        </p:txBody>
      </p:sp>
      <p:sp>
        <p:nvSpPr>
          <p:cNvPr id="141" name="Google Shape;141;p21"/>
          <p:cNvSpPr txBox="1"/>
          <p:nvPr/>
        </p:nvSpPr>
        <p:spPr>
          <a:xfrm>
            <a:off x="447675" y="3837250"/>
            <a:ext cx="14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Batch  size:512</a:t>
            </a:r>
            <a:endParaRPr>
              <a:latin typeface="Lato"/>
              <a:ea typeface="Lato"/>
              <a:cs typeface="Lato"/>
              <a:sym typeface="Lato"/>
            </a:endParaRPr>
          </a:p>
        </p:txBody>
      </p:sp>
      <p:cxnSp>
        <p:nvCxnSpPr>
          <p:cNvPr id="142" name="Google Shape;142;p21"/>
          <p:cNvCxnSpPr/>
          <p:nvPr/>
        </p:nvCxnSpPr>
        <p:spPr>
          <a:xfrm>
            <a:off x="-8175" y="2752025"/>
            <a:ext cx="9114600" cy="6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143" name="Google Shape;143;p21"/>
          <p:cNvPicPr preferRelativeResize="0"/>
          <p:nvPr/>
        </p:nvPicPr>
        <p:blipFill>
          <a:blip r:embed="rId5">
            <a:alphaModFix/>
          </a:blip>
          <a:stretch>
            <a:fillRect/>
          </a:stretch>
        </p:blipFill>
        <p:spPr>
          <a:xfrm>
            <a:off x="2373637" y="785250"/>
            <a:ext cx="1828800" cy="1828800"/>
          </a:xfrm>
          <a:prstGeom prst="rect">
            <a:avLst/>
          </a:prstGeom>
          <a:noFill/>
          <a:ln>
            <a:noFill/>
          </a:ln>
        </p:spPr>
      </p:pic>
      <p:pic>
        <p:nvPicPr>
          <p:cNvPr id="144" name="Google Shape;144;p21"/>
          <p:cNvPicPr preferRelativeResize="0"/>
          <p:nvPr/>
        </p:nvPicPr>
        <p:blipFill>
          <a:blip r:embed="rId6">
            <a:alphaModFix/>
          </a:blip>
          <a:stretch>
            <a:fillRect/>
          </a:stretch>
        </p:blipFill>
        <p:spPr>
          <a:xfrm>
            <a:off x="2373637" y="3077025"/>
            <a:ext cx="1828801" cy="1828800"/>
          </a:xfrm>
          <a:prstGeom prst="rect">
            <a:avLst/>
          </a:prstGeom>
          <a:noFill/>
          <a:ln>
            <a:noFill/>
          </a:ln>
        </p:spPr>
      </p:pic>
      <p:pic>
        <p:nvPicPr>
          <p:cNvPr id="145" name="Google Shape;145;p21"/>
          <p:cNvPicPr preferRelativeResize="0"/>
          <p:nvPr/>
        </p:nvPicPr>
        <p:blipFill>
          <a:blip r:embed="rId7">
            <a:alphaModFix/>
          </a:blip>
          <a:stretch>
            <a:fillRect/>
          </a:stretch>
        </p:blipFill>
        <p:spPr>
          <a:xfrm>
            <a:off x="6858000" y="742950"/>
            <a:ext cx="1828800" cy="1828800"/>
          </a:xfrm>
          <a:prstGeom prst="rect">
            <a:avLst/>
          </a:prstGeom>
          <a:noFill/>
          <a:ln>
            <a:noFill/>
          </a:ln>
        </p:spPr>
      </p:pic>
      <p:pic>
        <p:nvPicPr>
          <p:cNvPr id="146" name="Google Shape;146;p21"/>
          <p:cNvPicPr preferRelativeResize="0"/>
          <p:nvPr/>
        </p:nvPicPr>
        <p:blipFill>
          <a:blip r:embed="rId8">
            <a:alphaModFix/>
          </a:blip>
          <a:stretch>
            <a:fillRect/>
          </a:stretch>
        </p:blipFill>
        <p:spPr>
          <a:xfrm>
            <a:off x="6858000" y="3122950"/>
            <a:ext cx="1828800" cy="1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