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6" r:id="rId2"/>
    <p:sldId id="257" r:id="rId3"/>
    <p:sldId id="259" r:id="rId4"/>
    <p:sldId id="260" r:id="rId5"/>
    <p:sldId id="261" r:id="rId6"/>
    <p:sldId id="288" r:id="rId7"/>
    <p:sldId id="262" r:id="rId8"/>
    <p:sldId id="263" r:id="rId9"/>
    <p:sldId id="265" r:id="rId10"/>
    <p:sldId id="266" r:id="rId11"/>
    <p:sldId id="267" r:id="rId12"/>
    <p:sldId id="280" r:id="rId13"/>
    <p:sldId id="269" r:id="rId14"/>
    <p:sldId id="270" r:id="rId15"/>
    <p:sldId id="287" r:id="rId16"/>
    <p:sldId id="272" r:id="rId17"/>
    <p:sldId id="276" r:id="rId18"/>
    <p:sldId id="278" r:id="rId19"/>
    <p:sldId id="277"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B4D37-6DCA-4A58-BD64-59E892FE12BA}" type="datetimeFigureOut">
              <a:rPr lang="en-US" smtClean="0"/>
              <a:t>30-Jul-18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FEDD2-B6D1-4F26-9A32-744BC7621173}" type="slidenum">
              <a:rPr lang="en-US" smtClean="0"/>
              <a:t>‹#›</a:t>
            </a:fld>
            <a:endParaRPr lang="en-US" dirty="0"/>
          </a:p>
        </p:txBody>
      </p:sp>
    </p:spTree>
    <p:extLst>
      <p:ext uri="{BB962C8B-B14F-4D97-AF65-F5344CB8AC3E}">
        <p14:creationId xmlns:p14="http://schemas.microsoft.com/office/powerpoint/2010/main" val="161579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ordinary resolution” means a resolution passed by a simple majority of the votes cast by members of a company as, being entitled to do so, vote in person or by proxy at a general meeting of the company.</a:t>
            </a:r>
          </a:p>
          <a:p>
            <a:r>
              <a:rPr lang="en-US" dirty="0"/>
              <a:t>A “special resolution” means a resolution passed by not less than 75 per cent of the votes cast by such members of the company concerned as, being entitled to do so, vote in person or by proxy at a general meeting of it. </a:t>
            </a:r>
          </a:p>
          <a:p>
            <a:r>
              <a:rPr lang="en-US" dirty="0"/>
              <a:t>21 days notice must be given for the general meeting at which the resolution is proposed to be passed.</a:t>
            </a:r>
          </a:p>
          <a:p>
            <a:endParaRPr lang="en-US" dirty="0"/>
          </a:p>
        </p:txBody>
      </p:sp>
      <p:sp>
        <p:nvSpPr>
          <p:cNvPr id="4" name="Slide Number Placeholder 3"/>
          <p:cNvSpPr>
            <a:spLocks noGrp="1"/>
          </p:cNvSpPr>
          <p:nvPr>
            <p:ph type="sldNum" sz="quarter" idx="10"/>
          </p:nvPr>
        </p:nvSpPr>
        <p:spPr/>
        <p:txBody>
          <a:bodyPr/>
          <a:lstStyle/>
          <a:p>
            <a:fld id="{844FEDD2-B6D1-4F26-9A32-744BC7621173}" type="slidenum">
              <a:rPr lang="en-US" smtClean="0"/>
              <a:t>8</a:t>
            </a:fld>
            <a:endParaRPr lang="en-US" dirty="0"/>
          </a:p>
        </p:txBody>
      </p:sp>
    </p:spTree>
    <p:extLst>
      <p:ext uri="{BB962C8B-B14F-4D97-AF65-F5344CB8AC3E}">
        <p14:creationId xmlns:p14="http://schemas.microsoft.com/office/powerpoint/2010/main" val="256496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individual intending to be appointed as director of a company shall make an application for allotment of DIN to the Central Government in the prescribed form (DIR-3). The Central Government shall , within one month from the receipt of the application, allot a DIN to the applicant </a:t>
            </a:r>
          </a:p>
          <a:p>
            <a:endParaRPr lang="en-US" dirty="0"/>
          </a:p>
          <a:p>
            <a:endParaRPr lang="en-US" dirty="0"/>
          </a:p>
          <a:p>
            <a:endParaRPr lang="en-US" dirty="0"/>
          </a:p>
          <a:p>
            <a:endParaRPr lang="en-US" dirty="0"/>
          </a:p>
          <a:p>
            <a:endParaRPr lang="en-US" dirty="0"/>
          </a:p>
          <a:p>
            <a:r>
              <a:rPr lang="en-US" dirty="0"/>
              <a:t>Section 184 talks about disclosure of interest . Failure to comply with this restriction would invite penalty of imprisonment up to one year or fine up to one lakh or both</a:t>
            </a:r>
          </a:p>
        </p:txBody>
      </p:sp>
      <p:sp>
        <p:nvSpPr>
          <p:cNvPr id="4" name="Slide Number Placeholder 3"/>
          <p:cNvSpPr>
            <a:spLocks noGrp="1"/>
          </p:cNvSpPr>
          <p:nvPr>
            <p:ph type="sldNum" sz="quarter" idx="10"/>
          </p:nvPr>
        </p:nvSpPr>
        <p:spPr/>
        <p:txBody>
          <a:bodyPr/>
          <a:lstStyle/>
          <a:p>
            <a:fld id="{844FEDD2-B6D1-4F26-9A32-744BC7621173}" type="slidenum">
              <a:rPr lang="en-US" smtClean="0"/>
              <a:t>18</a:t>
            </a:fld>
            <a:endParaRPr lang="en-US" dirty="0"/>
          </a:p>
        </p:txBody>
      </p:sp>
    </p:spTree>
    <p:extLst>
      <p:ext uri="{BB962C8B-B14F-4D97-AF65-F5344CB8AC3E}">
        <p14:creationId xmlns:p14="http://schemas.microsoft.com/office/powerpoint/2010/main" val="14674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161(4)</a:t>
            </a:r>
          </a:p>
        </p:txBody>
      </p:sp>
      <p:sp>
        <p:nvSpPr>
          <p:cNvPr id="4" name="Slide Number Placeholder 3"/>
          <p:cNvSpPr>
            <a:spLocks noGrp="1"/>
          </p:cNvSpPr>
          <p:nvPr>
            <p:ph type="sldNum" sz="quarter" idx="10"/>
          </p:nvPr>
        </p:nvSpPr>
        <p:spPr/>
        <p:txBody>
          <a:bodyPr/>
          <a:lstStyle/>
          <a:p>
            <a:fld id="{844FEDD2-B6D1-4F26-9A32-744BC7621173}" type="slidenum">
              <a:rPr lang="en-US" smtClean="0"/>
              <a:t>19</a:t>
            </a:fld>
            <a:endParaRPr lang="en-US" dirty="0"/>
          </a:p>
        </p:txBody>
      </p:sp>
    </p:spTree>
    <p:extLst>
      <p:ext uri="{BB962C8B-B14F-4D97-AF65-F5344CB8AC3E}">
        <p14:creationId xmlns:p14="http://schemas.microsoft.com/office/powerpoint/2010/main" val="346536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195239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208791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2842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117454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2154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2041325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926623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46374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230102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73450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368442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377510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398184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3616704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177825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4E618F-3A50-4EAB-92B3-28DB613722A2}" type="datetimeFigureOut">
              <a:rPr lang="en-US" smtClean="0"/>
              <a:t>30-Jul-18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612055-1B59-4525-AB48-49FFD398409E}" type="slidenum">
              <a:rPr lang="en-US" smtClean="0"/>
              <a:t>‹#›</a:t>
            </a:fld>
            <a:endParaRPr lang="en-US" dirty="0"/>
          </a:p>
        </p:txBody>
      </p:sp>
    </p:spTree>
    <p:extLst>
      <p:ext uri="{BB962C8B-B14F-4D97-AF65-F5344CB8AC3E}">
        <p14:creationId xmlns:p14="http://schemas.microsoft.com/office/powerpoint/2010/main" val="154751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4E618F-3A50-4EAB-92B3-28DB613722A2}" type="datetimeFigureOut">
              <a:rPr lang="en-US" smtClean="0"/>
              <a:t>30-Jul-18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612055-1B59-4525-AB48-49FFD398409E}" type="slidenum">
              <a:rPr lang="en-US" smtClean="0"/>
              <a:t>‹#›</a:t>
            </a:fld>
            <a:endParaRPr lang="en-US" dirty="0"/>
          </a:p>
        </p:txBody>
      </p:sp>
    </p:spTree>
    <p:extLst>
      <p:ext uri="{BB962C8B-B14F-4D97-AF65-F5344CB8AC3E}">
        <p14:creationId xmlns:p14="http://schemas.microsoft.com/office/powerpoint/2010/main" val="21536642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A60F-7FDB-4025-BBC2-F30A111CA47F}"/>
              </a:ext>
            </a:extLst>
          </p:cNvPr>
          <p:cNvSpPr>
            <a:spLocks noGrp="1"/>
          </p:cNvSpPr>
          <p:nvPr>
            <p:ph type="ctrTitle"/>
          </p:nvPr>
        </p:nvSpPr>
        <p:spPr>
          <a:xfrm>
            <a:off x="1507066" y="2404534"/>
            <a:ext cx="8551333" cy="1646302"/>
          </a:xfrm>
        </p:spPr>
        <p:txBody>
          <a:bodyPr/>
          <a:lstStyle/>
          <a:p>
            <a:pPr algn="ctr"/>
            <a:r>
              <a:rPr lang="en-US" dirty="0"/>
              <a:t> A Brief overview of   Companies’ Act 2013                                   regarding </a:t>
            </a:r>
            <a:br>
              <a:rPr lang="en-US" dirty="0"/>
            </a:br>
            <a:r>
              <a:rPr lang="en-US" dirty="0"/>
              <a:t> Directors And Meetings </a:t>
            </a:r>
          </a:p>
        </p:txBody>
      </p:sp>
    </p:spTree>
    <p:extLst>
      <p:ext uri="{BB962C8B-B14F-4D97-AF65-F5344CB8AC3E}">
        <p14:creationId xmlns:p14="http://schemas.microsoft.com/office/powerpoint/2010/main" val="309844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323B-D0FF-4D29-9EF6-E30AD22D8B19}"/>
              </a:ext>
            </a:extLst>
          </p:cNvPr>
          <p:cNvSpPr>
            <a:spLocks noGrp="1"/>
          </p:cNvSpPr>
          <p:nvPr>
            <p:ph type="title"/>
          </p:nvPr>
        </p:nvSpPr>
        <p:spPr/>
        <p:txBody>
          <a:bodyPr/>
          <a:lstStyle/>
          <a:p>
            <a:r>
              <a:rPr lang="en-US" dirty="0"/>
              <a:t>BUSINESS TO BE TRANSACTED AT AGM</a:t>
            </a:r>
            <a:br>
              <a:rPr lang="en-US" dirty="0"/>
            </a:br>
            <a:endParaRPr lang="en-US" dirty="0"/>
          </a:p>
        </p:txBody>
      </p:sp>
      <p:sp>
        <p:nvSpPr>
          <p:cNvPr id="3" name="Content Placeholder 2">
            <a:extLst>
              <a:ext uri="{FF2B5EF4-FFF2-40B4-BE49-F238E27FC236}">
                <a16:creationId xmlns:a16="http://schemas.microsoft.com/office/drawing/2014/main" id="{ED7364D0-0BDA-40A9-9CA8-9A7D59D1639E}"/>
              </a:ext>
            </a:extLst>
          </p:cNvPr>
          <p:cNvSpPr>
            <a:spLocks noGrp="1"/>
          </p:cNvSpPr>
          <p:nvPr>
            <p:ph idx="1"/>
          </p:nvPr>
        </p:nvSpPr>
        <p:spPr>
          <a:xfrm>
            <a:off x="583095" y="1270000"/>
            <a:ext cx="10810461" cy="5032375"/>
          </a:xfrm>
        </p:spPr>
        <p:txBody>
          <a:bodyPr>
            <a:normAutofit fontScale="25000" lnSpcReduction="20000"/>
          </a:bodyPr>
          <a:lstStyle/>
          <a:p>
            <a:pPr marL="0" indent="0">
              <a:buNone/>
            </a:pPr>
            <a:r>
              <a:rPr lang="en-US" dirty="0"/>
              <a:t> </a:t>
            </a:r>
          </a:p>
          <a:p>
            <a:r>
              <a:rPr lang="en-US" sz="4800" dirty="0"/>
              <a:t>As per section 102(2) of the Companies Act, 2013, the following businesses may be transacted during AGM:-</a:t>
            </a:r>
          </a:p>
          <a:p>
            <a:pPr marL="0" indent="0">
              <a:buNone/>
            </a:pPr>
            <a:r>
              <a:rPr lang="en-US" sz="4800" dirty="0"/>
              <a:t> </a:t>
            </a:r>
          </a:p>
          <a:p>
            <a:r>
              <a:rPr lang="en-US" sz="4800" dirty="0"/>
              <a:t>1) Ordinary Business [Section 102(2)], i.e.</a:t>
            </a:r>
          </a:p>
          <a:p>
            <a:pPr marL="0" indent="0">
              <a:buNone/>
            </a:pPr>
            <a:r>
              <a:rPr lang="en-US" sz="4800" dirty="0"/>
              <a:t> </a:t>
            </a:r>
          </a:p>
          <a:p>
            <a:pPr lvl="1"/>
            <a:r>
              <a:rPr lang="en-US" sz="4600" dirty="0"/>
              <a:t>a. Consideration of financial Statements and reports of board of directors and Auditors.</a:t>
            </a:r>
          </a:p>
          <a:p>
            <a:pPr marL="0" indent="0">
              <a:buNone/>
            </a:pPr>
            <a:r>
              <a:rPr lang="en-US" sz="4800" dirty="0"/>
              <a:t> </a:t>
            </a:r>
          </a:p>
          <a:p>
            <a:pPr lvl="1"/>
            <a:r>
              <a:rPr lang="en-US" sz="4600" dirty="0"/>
              <a:t>b. Declaration of any Dividend</a:t>
            </a:r>
          </a:p>
          <a:p>
            <a:pPr marL="0" indent="0">
              <a:buNone/>
            </a:pPr>
            <a:r>
              <a:rPr lang="en-US" sz="4800" dirty="0"/>
              <a:t> </a:t>
            </a:r>
          </a:p>
          <a:p>
            <a:pPr lvl="1"/>
            <a:r>
              <a:rPr lang="en-US" sz="4600" dirty="0"/>
              <a:t>c. Appointment of directors in place of retiring one</a:t>
            </a:r>
          </a:p>
          <a:p>
            <a:pPr marL="0" indent="0">
              <a:buNone/>
            </a:pPr>
            <a:r>
              <a:rPr lang="en-US" sz="4800" dirty="0"/>
              <a:t> </a:t>
            </a:r>
          </a:p>
          <a:p>
            <a:pPr lvl="1"/>
            <a:r>
              <a:rPr lang="en-US" sz="4600" dirty="0"/>
              <a:t>d. Appointment of and Fixation of the remuneration of the auditors.</a:t>
            </a:r>
          </a:p>
          <a:p>
            <a:pPr marL="0" indent="0">
              <a:buNone/>
            </a:pPr>
            <a:r>
              <a:rPr lang="en-US" sz="4800" dirty="0"/>
              <a:t> </a:t>
            </a:r>
          </a:p>
          <a:p>
            <a:r>
              <a:rPr lang="en-US" sz="4800" dirty="0"/>
              <a:t>2) Special Business [Section 102(b)]: Apart from the above businesses, the rest are deemed to be a Special business, transacted during the AGM.</a:t>
            </a:r>
          </a:p>
          <a:p>
            <a:pPr marL="0" indent="0">
              <a:buNone/>
            </a:pPr>
            <a:r>
              <a:rPr lang="en-US" sz="4800" dirty="0"/>
              <a:t> </a:t>
            </a:r>
          </a:p>
          <a:p>
            <a:r>
              <a:rPr lang="en-US" sz="4800" dirty="0"/>
              <a:t>According to Section 129(2), at every AGM, Board of Directors of the company shall lay before the meeting financial statement for the financial year.</a:t>
            </a:r>
          </a:p>
          <a:p>
            <a:pPr marL="0" indent="0">
              <a:buNone/>
            </a:pPr>
            <a:r>
              <a:rPr lang="en-US" sz="4800" dirty="0"/>
              <a:t> </a:t>
            </a:r>
          </a:p>
          <a:p>
            <a:r>
              <a:rPr lang="en-US" sz="4800" dirty="0"/>
              <a:t>Moreover, Section 129(3) says, where the company has one or more subsidiaries, then they have to prepare in addition to the statement under section 129(2) a consolidated financial statement and of all subsidiaries in same format and also present before the AGM of the Company with the prescribed statement under section 129(2).</a:t>
            </a:r>
          </a:p>
          <a:p>
            <a:endParaRPr lang="en-US" dirty="0"/>
          </a:p>
        </p:txBody>
      </p:sp>
    </p:spTree>
    <p:extLst>
      <p:ext uri="{BB962C8B-B14F-4D97-AF65-F5344CB8AC3E}">
        <p14:creationId xmlns:p14="http://schemas.microsoft.com/office/powerpoint/2010/main" val="252358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E911-6F4E-4559-B283-DB6D061B89DB}"/>
              </a:ext>
            </a:extLst>
          </p:cNvPr>
          <p:cNvSpPr>
            <a:spLocks noGrp="1"/>
          </p:cNvSpPr>
          <p:nvPr>
            <p:ph type="title"/>
          </p:nvPr>
        </p:nvSpPr>
        <p:spPr/>
        <p:txBody>
          <a:bodyPr/>
          <a:lstStyle/>
          <a:p>
            <a:r>
              <a:rPr lang="en-US" dirty="0"/>
              <a:t>Extraordinary General Meetings</a:t>
            </a:r>
          </a:p>
        </p:txBody>
      </p:sp>
      <p:sp>
        <p:nvSpPr>
          <p:cNvPr id="3" name="Content Placeholder 2">
            <a:extLst>
              <a:ext uri="{FF2B5EF4-FFF2-40B4-BE49-F238E27FC236}">
                <a16:creationId xmlns:a16="http://schemas.microsoft.com/office/drawing/2014/main" id="{008F191F-AF35-4F7D-A6CE-2E31832A11E2}"/>
              </a:ext>
            </a:extLst>
          </p:cNvPr>
          <p:cNvSpPr>
            <a:spLocks noGrp="1"/>
          </p:cNvSpPr>
          <p:nvPr>
            <p:ph idx="1"/>
          </p:nvPr>
        </p:nvSpPr>
        <p:spPr>
          <a:xfrm>
            <a:off x="793898" y="1690688"/>
            <a:ext cx="10515600" cy="4351338"/>
          </a:xfrm>
        </p:spPr>
        <p:txBody>
          <a:bodyPr>
            <a:normAutofit/>
          </a:bodyPr>
          <a:lstStyle/>
          <a:p>
            <a:r>
              <a:rPr lang="en-US" dirty="0"/>
              <a:t>Every Meeting apart from AGM is called an Extraordinary General Meeting (EGM).</a:t>
            </a:r>
          </a:p>
          <a:p>
            <a:r>
              <a:rPr lang="en-US" dirty="0"/>
              <a:t>An EGM may be called: a) by the board on its own accord; b) by  directors on the requisition of members holding 1/10</a:t>
            </a:r>
            <a:r>
              <a:rPr lang="en-US" baseline="30000" dirty="0"/>
              <a:t>th</a:t>
            </a:r>
            <a:r>
              <a:rPr lang="en-US" dirty="0"/>
              <a:t> paid up share  capital.</a:t>
            </a:r>
          </a:p>
          <a:p>
            <a:r>
              <a:rPr lang="en-US" dirty="0"/>
              <a:t> the requisition shall state the matter for consideration and shall be duly signed and deposited at the registered office of the company.</a:t>
            </a:r>
          </a:p>
          <a:p>
            <a:r>
              <a:rPr lang="en-US" dirty="0"/>
              <a:t>If the EGM is not called within 21 days of the requisition the meeting may be called on a day not later than 45 days from the date of deposit of requisition:</a:t>
            </a:r>
          </a:p>
          <a:p>
            <a:r>
              <a:rPr lang="en-US" dirty="0"/>
              <a:t>- By requisitionists themselves or by 1/10</a:t>
            </a:r>
            <a:r>
              <a:rPr lang="en-US" baseline="30000" dirty="0"/>
              <a:t>th</a:t>
            </a:r>
            <a:r>
              <a:rPr lang="en-US" dirty="0"/>
              <a:t> of the shareholders or members holding  1/10</a:t>
            </a:r>
            <a:r>
              <a:rPr lang="en-US" baseline="30000" dirty="0"/>
              <a:t>th</a:t>
            </a:r>
            <a:r>
              <a:rPr lang="en-US" dirty="0"/>
              <a:t> of voting right.</a:t>
            </a:r>
          </a:p>
          <a:p>
            <a:endParaRPr lang="en-US" dirty="0"/>
          </a:p>
          <a:p>
            <a:endParaRPr lang="en-US" dirty="0"/>
          </a:p>
        </p:txBody>
      </p:sp>
    </p:spTree>
    <p:extLst>
      <p:ext uri="{BB962C8B-B14F-4D97-AF65-F5344CB8AC3E}">
        <p14:creationId xmlns:p14="http://schemas.microsoft.com/office/powerpoint/2010/main" val="241249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noFill/>
        </p:spPr>
        <p:txBody>
          <a:bodyPr wrap="square" lIns="0" tIns="0" rIns="0" bIns="0" rtlCol="0"/>
          <a:lstStyle/>
          <a:p>
            <a:endParaRPr dirty="0"/>
          </a:p>
        </p:txBody>
      </p:sp>
      <p:sp>
        <p:nvSpPr>
          <p:cNvPr id="7" name="object 7"/>
          <p:cNvSpPr txBox="1">
            <a:spLocks noGrp="1"/>
          </p:cNvSpPr>
          <p:nvPr>
            <p:ph type="title"/>
          </p:nvPr>
        </p:nvSpPr>
        <p:spPr>
          <a:xfrm>
            <a:off x="1968501" y="26923"/>
            <a:ext cx="2673985" cy="711200"/>
          </a:xfrm>
          <a:prstGeom prst="rect">
            <a:avLst/>
          </a:prstGeom>
        </p:spPr>
        <p:txBody>
          <a:bodyPr vert="horz" wrap="square" lIns="0" tIns="12700" rIns="0" bIns="0" rtlCol="0" anchor="ctr">
            <a:spAutoFit/>
          </a:bodyPr>
          <a:lstStyle/>
          <a:p>
            <a:pPr marL="12700">
              <a:lnSpc>
                <a:spcPct val="100000"/>
              </a:lnSpc>
              <a:spcBef>
                <a:spcPts val="100"/>
              </a:spcBef>
            </a:pPr>
            <a:r>
              <a:rPr sz="4500" b="1" spc="-265" dirty="0">
                <a:solidFill>
                  <a:srgbClr val="04607A"/>
                </a:solidFill>
                <a:latin typeface="Trebuchet MS"/>
                <a:cs typeface="Trebuchet MS"/>
              </a:rPr>
              <a:t>DIRECTORS</a:t>
            </a:r>
            <a:endParaRPr sz="4500" dirty="0">
              <a:latin typeface="Trebuchet MS"/>
              <a:cs typeface="Trebuchet MS"/>
            </a:endParaRPr>
          </a:p>
        </p:txBody>
      </p:sp>
      <p:sp>
        <p:nvSpPr>
          <p:cNvPr id="8" name="object 8"/>
          <p:cNvSpPr/>
          <p:nvPr/>
        </p:nvSpPr>
        <p:spPr>
          <a:xfrm>
            <a:off x="1981200" y="687323"/>
            <a:ext cx="2650490" cy="0"/>
          </a:xfrm>
          <a:custGeom>
            <a:avLst/>
            <a:gdLst/>
            <a:ahLst/>
            <a:cxnLst/>
            <a:rect l="l" t="t" r="r" b="b"/>
            <a:pathLst>
              <a:path w="2650490">
                <a:moveTo>
                  <a:pt x="0" y="0"/>
                </a:moveTo>
                <a:lnTo>
                  <a:pt x="2650236" y="0"/>
                </a:lnTo>
              </a:path>
            </a:pathLst>
          </a:custGeom>
          <a:ln w="51815">
            <a:solidFill>
              <a:srgbClr val="04607A"/>
            </a:solidFill>
          </a:ln>
        </p:spPr>
        <p:txBody>
          <a:bodyPr wrap="square" lIns="0" tIns="0" rIns="0" bIns="0" rtlCol="0"/>
          <a:lstStyle/>
          <a:p>
            <a:endParaRPr dirty="0"/>
          </a:p>
        </p:txBody>
      </p:sp>
      <p:sp>
        <p:nvSpPr>
          <p:cNvPr id="9" name="object 9"/>
          <p:cNvSpPr/>
          <p:nvPr/>
        </p:nvSpPr>
        <p:spPr>
          <a:xfrm>
            <a:off x="4189602" y="1600836"/>
            <a:ext cx="1796414" cy="898525"/>
          </a:xfrm>
          <a:custGeom>
            <a:avLst/>
            <a:gdLst/>
            <a:ahLst/>
            <a:cxnLst/>
            <a:rect l="l" t="t" r="r" b="b"/>
            <a:pathLst>
              <a:path w="1796414" h="898525">
                <a:moveTo>
                  <a:pt x="1706372" y="0"/>
                </a:moveTo>
                <a:lnTo>
                  <a:pt x="89789" y="0"/>
                </a:lnTo>
                <a:lnTo>
                  <a:pt x="54810" y="7046"/>
                </a:lnTo>
                <a:lnTo>
                  <a:pt x="26273" y="26273"/>
                </a:lnTo>
                <a:lnTo>
                  <a:pt x="7046" y="54810"/>
                </a:lnTo>
                <a:lnTo>
                  <a:pt x="0" y="89788"/>
                </a:lnTo>
                <a:lnTo>
                  <a:pt x="0" y="808227"/>
                </a:lnTo>
                <a:lnTo>
                  <a:pt x="7046" y="843206"/>
                </a:lnTo>
                <a:lnTo>
                  <a:pt x="26273" y="871743"/>
                </a:lnTo>
                <a:lnTo>
                  <a:pt x="54810" y="890970"/>
                </a:lnTo>
                <a:lnTo>
                  <a:pt x="89789" y="898016"/>
                </a:lnTo>
                <a:lnTo>
                  <a:pt x="1706372" y="898016"/>
                </a:lnTo>
                <a:lnTo>
                  <a:pt x="1741297" y="890970"/>
                </a:lnTo>
                <a:lnTo>
                  <a:pt x="1769840" y="871743"/>
                </a:lnTo>
                <a:lnTo>
                  <a:pt x="1789096" y="843206"/>
                </a:lnTo>
                <a:lnTo>
                  <a:pt x="1796161" y="808227"/>
                </a:lnTo>
                <a:lnTo>
                  <a:pt x="1796161" y="89788"/>
                </a:lnTo>
                <a:lnTo>
                  <a:pt x="1789096" y="54810"/>
                </a:lnTo>
                <a:lnTo>
                  <a:pt x="1769840" y="26273"/>
                </a:lnTo>
                <a:lnTo>
                  <a:pt x="1741297" y="7046"/>
                </a:lnTo>
                <a:lnTo>
                  <a:pt x="1706372" y="0"/>
                </a:lnTo>
                <a:close/>
              </a:path>
            </a:pathLst>
          </a:custGeom>
          <a:solidFill>
            <a:srgbClr val="0E6EC5"/>
          </a:solidFill>
        </p:spPr>
        <p:txBody>
          <a:bodyPr wrap="square" lIns="0" tIns="0" rIns="0" bIns="0" rtlCol="0"/>
          <a:lstStyle/>
          <a:p>
            <a:endParaRPr dirty="0"/>
          </a:p>
        </p:txBody>
      </p:sp>
      <p:sp>
        <p:nvSpPr>
          <p:cNvPr id="10" name="object 10"/>
          <p:cNvSpPr/>
          <p:nvPr/>
        </p:nvSpPr>
        <p:spPr>
          <a:xfrm>
            <a:off x="4189602" y="1600836"/>
            <a:ext cx="1796414" cy="898525"/>
          </a:xfrm>
          <a:custGeom>
            <a:avLst/>
            <a:gdLst/>
            <a:ahLst/>
            <a:cxnLst/>
            <a:rect l="l" t="t" r="r" b="b"/>
            <a:pathLst>
              <a:path w="1796414" h="898525">
                <a:moveTo>
                  <a:pt x="0" y="89788"/>
                </a:moveTo>
                <a:lnTo>
                  <a:pt x="7046" y="54810"/>
                </a:lnTo>
                <a:lnTo>
                  <a:pt x="26273" y="26273"/>
                </a:lnTo>
                <a:lnTo>
                  <a:pt x="54810" y="7046"/>
                </a:lnTo>
                <a:lnTo>
                  <a:pt x="89789" y="0"/>
                </a:lnTo>
                <a:lnTo>
                  <a:pt x="1706372" y="0"/>
                </a:lnTo>
                <a:lnTo>
                  <a:pt x="1741297" y="7046"/>
                </a:lnTo>
                <a:lnTo>
                  <a:pt x="1769840" y="26273"/>
                </a:lnTo>
                <a:lnTo>
                  <a:pt x="1789096" y="54810"/>
                </a:lnTo>
                <a:lnTo>
                  <a:pt x="1796161" y="89788"/>
                </a:lnTo>
                <a:lnTo>
                  <a:pt x="1796161" y="808227"/>
                </a:lnTo>
                <a:lnTo>
                  <a:pt x="1789096" y="843206"/>
                </a:lnTo>
                <a:lnTo>
                  <a:pt x="1769840" y="871743"/>
                </a:lnTo>
                <a:lnTo>
                  <a:pt x="1741297" y="890970"/>
                </a:lnTo>
                <a:lnTo>
                  <a:pt x="1706372" y="898016"/>
                </a:lnTo>
                <a:lnTo>
                  <a:pt x="89789" y="898016"/>
                </a:lnTo>
                <a:lnTo>
                  <a:pt x="54810" y="890970"/>
                </a:lnTo>
                <a:lnTo>
                  <a:pt x="26273" y="871743"/>
                </a:lnTo>
                <a:lnTo>
                  <a:pt x="7046" y="843206"/>
                </a:lnTo>
                <a:lnTo>
                  <a:pt x="0" y="808227"/>
                </a:lnTo>
                <a:lnTo>
                  <a:pt x="0" y="89788"/>
                </a:lnTo>
                <a:close/>
              </a:path>
            </a:pathLst>
          </a:custGeom>
          <a:ln w="25400">
            <a:solidFill>
              <a:srgbClr val="FFFFFF"/>
            </a:solidFill>
          </a:ln>
        </p:spPr>
        <p:txBody>
          <a:bodyPr wrap="square" lIns="0" tIns="0" rIns="0" bIns="0" rtlCol="0"/>
          <a:lstStyle/>
          <a:p>
            <a:endParaRPr dirty="0"/>
          </a:p>
        </p:txBody>
      </p:sp>
      <p:sp>
        <p:nvSpPr>
          <p:cNvPr id="11" name="object 11"/>
          <p:cNvSpPr txBox="1"/>
          <p:nvPr/>
        </p:nvSpPr>
        <p:spPr>
          <a:xfrm>
            <a:off x="4301109" y="1782825"/>
            <a:ext cx="1572895" cy="452120"/>
          </a:xfrm>
          <a:prstGeom prst="rect">
            <a:avLst/>
          </a:prstGeom>
        </p:spPr>
        <p:txBody>
          <a:bodyPr vert="horz" wrap="square" lIns="0" tIns="12065" rIns="0" bIns="0" rtlCol="0">
            <a:spAutoFit/>
          </a:bodyPr>
          <a:lstStyle/>
          <a:p>
            <a:pPr marL="12700">
              <a:spcBef>
                <a:spcPts val="95"/>
              </a:spcBef>
            </a:pPr>
            <a:r>
              <a:rPr sz="2800" spc="-45" dirty="0">
                <a:solidFill>
                  <a:srgbClr val="FFFFFF"/>
                </a:solidFill>
                <a:latin typeface="Georgia"/>
                <a:cs typeface="Georgia"/>
              </a:rPr>
              <a:t>Minimum</a:t>
            </a:r>
            <a:endParaRPr sz="2800" dirty="0">
              <a:latin typeface="Georgia"/>
              <a:cs typeface="Georgia"/>
            </a:endParaRPr>
          </a:p>
        </p:txBody>
      </p:sp>
      <p:sp>
        <p:nvSpPr>
          <p:cNvPr id="12" name="object 12"/>
          <p:cNvSpPr/>
          <p:nvPr/>
        </p:nvSpPr>
        <p:spPr>
          <a:xfrm>
            <a:off x="4369181" y="2498852"/>
            <a:ext cx="179705" cy="673735"/>
          </a:xfrm>
          <a:custGeom>
            <a:avLst/>
            <a:gdLst/>
            <a:ahLst/>
            <a:cxnLst/>
            <a:rect l="l" t="t" r="r" b="b"/>
            <a:pathLst>
              <a:path w="179705" h="673735">
                <a:moveTo>
                  <a:pt x="0" y="0"/>
                </a:moveTo>
                <a:lnTo>
                  <a:pt x="0" y="673608"/>
                </a:lnTo>
                <a:lnTo>
                  <a:pt x="179577" y="673608"/>
                </a:lnTo>
              </a:path>
            </a:pathLst>
          </a:custGeom>
          <a:ln w="25400">
            <a:solidFill>
              <a:srgbClr val="09569D"/>
            </a:solidFill>
          </a:ln>
        </p:spPr>
        <p:txBody>
          <a:bodyPr wrap="square" lIns="0" tIns="0" rIns="0" bIns="0" rtlCol="0"/>
          <a:lstStyle/>
          <a:p>
            <a:endParaRPr dirty="0"/>
          </a:p>
        </p:txBody>
      </p:sp>
      <p:sp>
        <p:nvSpPr>
          <p:cNvPr id="13" name="object 13"/>
          <p:cNvSpPr/>
          <p:nvPr/>
        </p:nvSpPr>
        <p:spPr>
          <a:xfrm>
            <a:off x="4548759" y="2723389"/>
            <a:ext cx="1437005" cy="898525"/>
          </a:xfrm>
          <a:custGeom>
            <a:avLst/>
            <a:gdLst/>
            <a:ahLst/>
            <a:cxnLst/>
            <a:rect l="l" t="t" r="r" b="b"/>
            <a:pathLst>
              <a:path w="1437004" h="898525">
                <a:moveTo>
                  <a:pt x="1347216" y="0"/>
                </a:moveTo>
                <a:lnTo>
                  <a:pt x="89916" y="0"/>
                </a:lnTo>
                <a:lnTo>
                  <a:pt x="54917" y="7066"/>
                </a:lnTo>
                <a:lnTo>
                  <a:pt x="26336" y="26336"/>
                </a:lnTo>
                <a:lnTo>
                  <a:pt x="7066" y="54917"/>
                </a:lnTo>
                <a:lnTo>
                  <a:pt x="0" y="89915"/>
                </a:lnTo>
                <a:lnTo>
                  <a:pt x="0" y="808354"/>
                </a:lnTo>
                <a:lnTo>
                  <a:pt x="7066" y="843279"/>
                </a:lnTo>
                <a:lnTo>
                  <a:pt x="26336" y="871823"/>
                </a:lnTo>
                <a:lnTo>
                  <a:pt x="54917" y="891079"/>
                </a:lnTo>
                <a:lnTo>
                  <a:pt x="89916" y="898144"/>
                </a:lnTo>
                <a:lnTo>
                  <a:pt x="1347216" y="898144"/>
                </a:lnTo>
                <a:lnTo>
                  <a:pt x="1382141" y="891079"/>
                </a:lnTo>
                <a:lnTo>
                  <a:pt x="1410684" y="871823"/>
                </a:lnTo>
                <a:lnTo>
                  <a:pt x="1429940" y="843279"/>
                </a:lnTo>
                <a:lnTo>
                  <a:pt x="1437005" y="808354"/>
                </a:lnTo>
                <a:lnTo>
                  <a:pt x="1437005" y="89915"/>
                </a:lnTo>
                <a:lnTo>
                  <a:pt x="1429940" y="54917"/>
                </a:lnTo>
                <a:lnTo>
                  <a:pt x="1410684" y="26336"/>
                </a:lnTo>
                <a:lnTo>
                  <a:pt x="1382141" y="7066"/>
                </a:lnTo>
                <a:lnTo>
                  <a:pt x="1347216" y="0"/>
                </a:lnTo>
                <a:close/>
              </a:path>
            </a:pathLst>
          </a:custGeom>
          <a:solidFill>
            <a:srgbClr val="FFFFFF">
              <a:alpha val="90194"/>
            </a:srgbClr>
          </a:solidFill>
        </p:spPr>
        <p:txBody>
          <a:bodyPr wrap="square" lIns="0" tIns="0" rIns="0" bIns="0" rtlCol="0"/>
          <a:lstStyle/>
          <a:p>
            <a:endParaRPr dirty="0"/>
          </a:p>
        </p:txBody>
      </p:sp>
      <p:sp>
        <p:nvSpPr>
          <p:cNvPr id="14" name="object 14"/>
          <p:cNvSpPr/>
          <p:nvPr/>
        </p:nvSpPr>
        <p:spPr>
          <a:xfrm>
            <a:off x="4548759" y="2723389"/>
            <a:ext cx="1437005" cy="898525"/>
          </a:xfrm>
          <a:custGeom>
            <a:avLst/>
            <a:gdLst/>
            <a:ahLst/>
            <a:cxnLst/>
            <a:rect l="l" t="t" r="r" b="b"/>
            <a:pathLst>
              <a:path w="1437004" h="898525">
                <a:moveTo>
                  <a:pt x="0" y="89915"/>
                </a:moveTo>
                <a:lnTo>
                  <a:pt x="7066" y="54917"/>
                </a:lnTo>
                <a:lnTo>
                  <a:pt x="26336" y="26336"/>
                </a:lnTo>
                <a:lnTo>
                  <a:pt x="54917" y="7066"/>
                </a:lnTo>
                <a:lnTo>
                  <a:pt x="89916" y="0"/>
                </a:lnTo>
                <a:lnTo>
                  <a:pt x="1347216" y="0"/>
                </a:lnTo>
                <a:lnTo>
                  <a:pt x="1382141" y="7066"/>
                </a:lnTo>
                <a:lnTo>
                  <a:pt x="1410684" y="26336"/>
                </a:lnTo>
                <a:lnTo>
                  <a:pt x="1429940" y="54917"/>
                </a:lnTo>
                <a:lnTo>
                  <a:pt x="1437005" y="89915"/>
                </a:lnTo>
                <a:lnTo>
                  <a:pt x="1437005" y="808354"/>
                </a:lnTo>
                <a:lnTo>
                  <a:pt x="1429940" y="843279"/>
                </a:lnTo>
                <a:lnTo>
                  <a:pt x="1410684" y="871823"/>
                </a:lnTo>
                <a:lnTo>
                  <a:pt x="1382141" y="891079"/>
                </a:lnTo>
                <a:lnTo>
                  <a:pt x="1347216" y="898144"/>
                </a:lnTo>
                <a:lnTo>
                  <a:pt x="89916" y="898144"/>
                </a:lnTo>
                <a:lnTo>
                  <a:pt x="54917" y="891079"/>
                </a:lnTo>
                <a:lnTo>
                  <a:pt x="26336" y="871823"/>
                </a:lnTo>
                <a:lnTo>
                  <a:pt x="7066" y="843279"/>
                </a:lnTo>
                <a:lnTo>
                  <a:pt x="0" y="808354"/>
                </a:lnTo>
                <a:lnTo>
                  <a:pt x="0" y="89915"/>
                </a:lnTo>
                <a:close/>
              </a:path>
            </a:pathLst>
          </a:custGeom>
          <a:ln w="25400">
            <a:solidFill>
              <a:srgbClr val="0E6EC5"/>
            </a:solidFill>
          </a:ln>
        </p:spPr>
        <p:txBody>
          <a:bodyPr wrap="square" lIns="0" tIns="0" rIns="0" bIns="0" rtlCol="0"/>
          <a:lstStyle/>
          <a:p>
            <a:endParaRPr dirty="0"/>
          </a:p>
        </p:txBody>
      </p:sp>
      <p:sp>
        <p:nvSpPr>
          <p:cNvPr id="15" name="object 15"/>
          <p:cNvSpPr txBox="1"/>
          <p:nvPr/>
        </p:nvSpPr>
        <p:spPr>
          <a:xfrm>
            <a:off x="4666615" y="2773807"/>
            <a:ext cx="1209675" cy="726440"/>
          </a:xfrm>
          <a:prstGeom prst="rect">
            <a:avLst/>
          </a:prstGeom>
        </p:spPr>
        <p:txBody>
          <a:bodyPr vert="horz" wrap="square" lIns="0" tIns="12700" rIns="0" bIns="0" rtlCol="0">
            <a:spAutoFit/>
          </a:bodyPr>
          <a:lstStyle/>
          <a:p>
            <a:pPr algn="ctr">
              <a:lnSpc>
                <a:spcPts val="2760"/>
              </a:lnSpc>
              <a:spcBef>
                <a:spcPts val="100"/>
              </a:spcBef>
            </a:pPr>
            <a:r>
              <a:rPr sz="2400" spc="-75" dirty="0">
                <a:latin typeface="Georgia"/>
                <a:cs typeface="Georgia"/>
              </a:rPr>
              <a:t>In</a:t>
            </a:r>
            <a:r>
              <a:rPr sz="2400" spc="-90" dirty="0">
                <a:latin typeface="Georgia"/>
                <a:cs typeface="Georgia"/>
              </a:rPr>
              <a:t> </a:t>
            </a:r>
            <a:r>
              <a:rPr sz="2400" spc="-25" dirty="0">
                <a:latin typeface="Georgia"/>
                <a:cs typeface="Georgia"/>
              </a:rPr>
              <a:t>Public</a:t>
            </a:r>
            <a:endParaRPr sz="2400" dirty="0">
              <a:latin typeface="Georgia"/>
              <a:cs typeface="Georgia"/>
            </a:endParaRPr>
          </a:p>
          <a:p>
            <a:pPr marR="635" algn="ctr">
              <a:lnSpc>
                <a:spcPts val="2760"/>
              </a:lnSpc>
            </a:pPr>
            <a:r>
              <a:rPr sz="2400" spc="-135" dirty="0">
                <a:latin typeface="Georgia"/>
                <a:cs typeface="Georgia"/>
              </a:rPr>
              <a:t>-3</a:t>
            </a:r>
            <a:endParaRPr sz="2400" dirty="0">
              <a:latin typeface="Georgia"/>
              <a:cs typeface="Georgia"/>
            </a:endParaRPr>
          </a:p>
        </p:txBody>
      </p:sp>
      <p:sp>
        <p:nvSpPr>
          <p:cNvPr id="16" name="object 16"/>
          <p:cNvSpPr/>
          <p:nvPr/>
        </p:nvSpPr>
        <p:spPr>
          <a:xfrm>
            <a:off x="4369181" y="2498851"/>
            <a:ext cx="179705" cy="1796414"/>
          </a:xfrm>
          <a:custGeom>
            <a:avLst/>
            <a:gdLst/>
            <a:ahLst/>
            <a:cxnLst/>
            <a:rect l="l" t="t" r="r" b="b"/>
            <a:pathLst>
              <a:path w="179705" h="1796414">
                <a:moveTo>
                  <a:pt x="0" y="0"/>
                </a:moveTo>
                <a:lnTo>
                  <a:pt x="0" y="1796288"/>
                </a:lnTo>
                <a:lnTo>
                  <a:pt x="179577" y="1796288"/>
                </a:lnTo>
              </a:path>
            </a:pathLst>
          </a:custGeom>
          <a:ln w="25400">
            <a:solidFill>
              <a:srgbClr val="09569D"/>
            </a:solidFill>
          </a:ln>
        </p:spPr>
        <p:txBody>
          <a:bodyPr wrap="square" lIns="0" tIns="0" rIns="0" bIns="0" rtlCol="0"/>
          <a:lstStyle/>
          <a:p>
            <a:endParaRPr dirty="0"/>
          </a:p>
        </p:txBody>
      </p:sp>
      <p:sp>
        <p:nvSpPr>
          <p:cNvPr id="17" name="object 17"/>
          <p:cNvSpPr/>
          <p:nvPr/>
        </p:nvSpPr>
        <p:spPr>
          <a:xfrm>
            <a:off x="4548759" y="3846068"/>
            <a:ext cx="1437005" cy="898525"/>
          </a:xfrm>
          <a:custGeom>
            <a:avLst/>
            <a:gdLst/>
            <a:ahLst/>
            <a:cxnLst/>
            <a:rect l="l" t="t" r="r" b="b"/>
            <a:pathLst>
              <a:path w="1437004" h="898525">
                <a:moveTo>
                  <a:pt x="1347216" y="0"/>
                </a:moveTo>
                <a:lnTo>
                  <a:pt x="89916" y="0"/>
                </a:lnTo>
                <a:lnTo>
                  <a:pt x="54917" y="7064"/>
                </a:lnTo>
                <a:lnTo>
                  <a:pt x="26336" y="26320"/>
                </a:lnTo>
                <a:lnTo>
                  <a:pt x="7066" y="54863"/>
                </a:lnTo>
                <a:lnTo>
                  <a:pt x="0" y="89788"/>
                </a:lnTo>
                <a:lnTo>
                  <a:pt x="0" y="808227"/>
                </a:lnTo>
                <a:lnTo>
                  <a:pt x="7066" y="843226"/>
                </a:lnTo>
                <a:lnTo>
                  <a:pt x="26336" y="871807"/>
                </a:lnTo>
                <a:lnTo>
                  <a:pt x="54917" y="891077"/>
                </a:lnTo>
                <a:lnTo>
                  <a:pt x="89916" y="898143"/>
                </a:lnTo>
                <a:lnTo>
                  <a:pt x="1347216" y="898143"/>
                </a:lnTo>
                <a:lnTo>
                  <a:pt x="1382141" y="891077"/>
                </a:lnTo>
                <a:lnTo>
                  <a:pt x="1410684" y="871807"/>
                </a:lnTo>
                <a:lnTo>
                  <a:pt x="1429940" y="843226"/>
                </a:lnTo>
                <a:lnTo>
                  <a:pt x="1437005" y="808227"/>
                </a:lnTo>
                <a:lnTo>
                  <a:pt x="1437005" y="89788"/>
                </a:lnTo>
                <a:lnTo>
                  <a:pt x="1429940" y="54863"/>
                </a:lnTo>
                <a:lnTo>
                  <a:pt x="1410684" y="26320"/>
                </a:lnTo>
                <a:lnTo>
                  <a:pt x="1382141" y="7064"/>
                </a:lnTo>
                <a:lnTo>
                  <a:pt x="1347216" y="0"/>
                </a:lnTo>
                <a:close/>
              </a:path>
            </a:pathLst>
          </a:custGeom>
          <a:solidFill>
            <a:srgbClr val="FFFFFF">
              <a:alpha val="90194"/>
            </a:srgbClr>
          </a:solidFill>
        </p:spPr>
        <p:txBody>
          <a:bodyPr wrap="square" lIns="0" tIns="0" rIns="0" bIns="0" rtlCol="0"/>
          <a:lstStyle/>
          <a:p>
            <a:endParaRPr dirty="0"/>
          </a:p>
        </p:txBody>
      </p:sp>
      <p:sp>
        <p:nvSpPr>
          <p:cNvPr id="18" name="object 18"/>
          <p:cNvSpPr/>
          <p:nvPr/>
        </p:nvSpPr>
        <p:spPr>
          <a:xfrm>
            <a:off x="4548759" y="3846068"/>
            <a:ext cx="1437005" cy="898525"/>
          </a:xfrm>
          <a:custGeom>
            <a:avLst/>
            <a:gdLst/>
            <a:ahLst/>
            <a:cxnLst/>
            <a:rect l="l" t="t" r="r" b="b"/>
            <a:pathLst>
              <a:path w="1437004" h="898525">
                <a:moveTo>
                  <a:pt x="0" y="89788"/>
                </a:moveTo>
                <a:lnTo>
                  <a:pt x="7066" y="54863"/>
                </a:lnTo>
                <a:lnTo>
                  <a:pt x="26336" y="26320"/>
                </a:lnTo>
                <a:lnTo>
                  <a:pt x="54917" y="7064"/>
                </a:lnTo>
                <a:lnTo>
                  <a:pt x="89916" y="0"/>
                </a:lnTo>
                <a:lnTo>
                  <a:pt x="1347216" y="0"/>
                </a:lnTo>
                <a:lnTo>
                  <a:pt x="1382141" y="7064"/>
                </a:lnTo>
                <a:lnTo>
                  <a:pt x="1410684" y="26320"/>
                </a:lnTo>
                <a:lnTo>
                  <a:pt x="1429940" y="54863"/>
                </a:lnTo>
                <a:lnTo>
                  <a:pt x="1437005" y="89788"/>
                </a:lnTo>
                <a:lnTo>
                  <a:pt x="1437005" y="808227"/>
                </a:lnTo>
                <a:lnTo>
                  <a:pt x="1429940" y="843226"/>
                </a:lnTo>
                <a:lnTo>
                  <a:pt x="1410684" y="871807"/>
                </a:lnTo>
                <a:lnTo>
                  <a:pt x="1382141" y="891077"/>
                </a:lnTo>
                <a:lnTo>
                  <a:pt x="1347216" y="898143"/>
                </a:lnTo>
                <a:lnTo>
                  <a:pt x="89916" y="898143"/>
                </a:lnTo>
                <a:lnTo>
                  <a:pt x="54917" y="891077"/>
                </a:lnTo>
                <a:lnTo>
                  <a:pt x="26336" y="871807"/>
                </a:lnTo>
                <a:lnTo>
                  <a:pt x="7066" y="843226"/>
                </a:lnTo>
                <a:lnTo>
                  <a:pt x="0" y="808227"/>
                </a:lnTo>
                <a:lnTo>
                  <a:pt x="0" y="89788"/>
                </a:lnTo>
                <a:close/>
              </a:path>
            </a:pathLst>
          </a:custGeom>
          <a:ln w="25400">
            <a:solidFill>
              <a:srgbClr val="0E6EC5"/>
            </a:solidFill>
          </a:ln>
        </p:spPr>
        <p:txBody>
          <a:bodyPr wrap="square" lIns="0" tIns="0" rIns="0" bIns="0" rtlCol="0"/>
          <a:lstStyle/>
          <a:p>
            <a:endParaRPr dirty="0"/>
          </a:p>
        </p:txBody>
      </p:sp>
      <p:sp>
        <p:nvSpPr>
          <p:cNvPr id="19" name="object 19"/>
          <p:cNvSpPr txBox="1"/>
          <p:nvPr/>
        </p:nvSpPr>
        <p:spPr>
          <a:xfrm>
            <a:off x="4666615" y="3896614"/>
            <a:ext cx="1202055" cy="726440"/>
          </a:xfrm>
          <a:prstGeom prst="rect">
            <a:avLst/>
          </a:prstGeom>
        </p:spPr>
        <p:txBody>
          <a:bodyPr vert="horz" wrap="square" lIns="0" tIns="48895" rIns="0" bIns="0" rtlCol="0">
            <a:spAutoFit/>
          </a:bodyPr>
          <a:lstStyle/>
          <a:p>
            <a:pPr marL="12700" marR="5080" indent="449580">
              <a:lnSpc>
                <a:spcPts val="2640"/>
              </a:lnSpc>
              <a:spcBef>
                <a:spcPts val="385"/>
              </a:spcBef>
            </a:pPr>
            <a:r>
              <a:rPr sz="2400" spc="-75" dirty="0">
                <a:latin typeface="Georgia"/>
                <a:cs typeface="Georgia"/>
              </a:rPr>
              <a:t>In  </a:t>
            </a:r>
            <a:r>
              <a:rPr sz="2400" spc="-65" dirty="0">
                <a:latin typeface="Georgia"/>
                <a:cs typeface="Georgia"/>
              </a:rPr>
              <a:t>Pr</a:t>
            </a:r>
            <a:r>
              <a:rPr sz="2400" spc="-55" dirty="0">
                <a:latin typeface="Georgia"/>
                <a:cs typeface="Georgia"/>
              </a:rPr>
              <a:t>iv</a:t>
            </a:r>
            <a:r>
              <a:rPr sz="2400" spc="-25" dirty="0">
                <a:latin typeface="Georgia"/>
                <a:cs typeface="Georgia"/>
              </a:rPr>
              <a:t>a</a:t>
            </a:r>
            <a:r>
              <a:rPr sz="2400" spc="-55" dirty="0">
                <a:latin typeface="Georgia"/>
                <a:cs typeface="Georgia"/>
              </a:rPr>
              <a:t>t</a:t>
            </a:r>
            <a:r>
              <a:rPr sz="2400" spc="-20" dirty="0">
                <a:latin typeface="Georgia"/>
                <a:cs typeface="Georgia"/>
              </a:rPr>
              <a:t>e</a:t>
            </a:r>
            <a:r>
              <a:rPr sz="2400" spc="-40" dirty="0">
                <a:latin typeface="Georgia"/>
                <a:cs typeface="Georgia"/>
              </a:rPr>
              <a:t>-</a:t>
            </a:r>
            <a:r>
              <a:rPr sz="2400" spc="-180" dirty="0">
                <a:latin typeface="Georgia"/>
                <a:cs typeface="Georgia"/>
              </a:rPr>
              <a:t>2</a:t>
            </a:r>
            <a:endParaRPr sz="2400" dirty="0">
              <a:latin typeface="Georgia"/>
              <a:cs typeface="Georgia"/>
            </a:endParaRPr>
          </a:p>
        </p:txBody>
      </p:sp>
      <p:sp>
        <p:nvSpPr>
          <p:cNvPr id="20" name="object 20"/>
          <p:cNvSpPr/>
          <p:nvPr/>
        </p:nvSpPr>
        <p:spPr>
          <a:xfrm>
            <a:off x="4369181" y="2498852"/>
            <a:ext cx="179705" cy="2919095"/>
          </a:xfrm>
          <a:custGeom>
            <a:avLst/>
            <a:gdLst/>
            <a:ahLst/>
            <a:cxnLst/>
            <a:rect l="l" t="t" r="r" b="b"/>
            <a:pathLst>
              <a:path w="179705" h="2919095">
                <a:moveTo>
                  <a:pt x="0" y="0"/>
                </a:moveTo>
                <a:lnTo>
                  <a:pt x="0" y="2918841"/>
                </a:lnTo>
                <a:lnTo>
                  <a:pt x="179577" y="2918841"/>
                </a:lnTo>
              </a:path>
            </a:pathLst>
          </a:custGeom>
          <a:ln w="25400">
            <a:solidFill>
              <a:srgbClr val="09569D"/>
            </a:solidFill>
          </a:ln>
        </p:spPr>
        <p:txBody>
          <a:bodyPr wrap="square" lIns="0" tIns="0" rIns="0" bIns="0" rtlCol="0"/>
          <a:lstStyle/>
          <a:p>
            <a:endParaRPr dirty="0"/>
          </a:p>
        </p:txBody>
      </p:sp>
      <p:sp>
        <p:nvSpPr>
          <p:cNvPr id="21" name="object 21"/>
          <p:cNvSpPr/>
          <p:nvPr/>
        </p:nvSpPr>
        <p:spPr>
          <a:xfrm>
            <a:off x="4548759" y="4968748"/>
            <a:ext cx="1437005" cy="898525"/>
          </a:xfrm>
          <a:custGeom>
            <a:avLst/>
            <a:gdLst/>
            <a:ahLst/>
            <a:cxnLst/>
            <a:rect l="l" t="t" r="r" b="b"/>
            <a:pathLst>
              <a:path w="1437004" h="898525">
                <a:moveTo>
                  <a:pt x="1347216" y="0"/>
                </a:moveTo>
                <a:lnTo>
                  <a:pt x="89916" y="0"/>
                </a:lnTo>
                <a:lnTo>
                  <a:pt x="54917" y="7046"/>
                </a:lnTo>
                <a:lnTo>
                  <a:pt x="26336" y="26273"/>
                </a:lnTo>
                <a:lnTo>
                  <a:pt x="7066" y="54810"/>
                </a:lnTo>
                <a:lnTo>
                  <a:pt x="0" y="89788"/>
                </a:lnTo>
                <a:lnTo>
                  <a:pt x="0" y="808240"/>
                </a:lnTo>
                <a:lnTo>
                  <a:pt x="7066" y="843194"/>
                </a:lnTo>
                <a:lnTo>
                  <a:pt x="26336" y="871739"/>
                </a:lnTo>
                <a:lnTo>
                  <a:pt x="54917" y="890984"/>
                </a:lnTo>
                <a:lnTo>
                  <a:pt x="89916" y="898042"/>
                </a:lnTo>
                <a:lnTo>
                  <a:pt x="1347216" y="898042"/>
                </a:lnTo>
                <a:lnTo>
                  <a:pt x="1382141" y="890984"/>
                </a:lnTo>
                <a:lnTo>
                  <a:pt x="1410684" y="871739"/>
                </a:lnTo>
                <a:lnTo>
                  <a:pt x="1429940" y="843194"/>
                </a:lnTo>
                <a:lnTo>
                  <a:pt x="1437005" y="808240"/>
                </a:lnTo>
                <a:lnTo>
                  <a:pt x="1437005" y="89788"/>
                </a:lnTo>
                <a:lnTo>
                  <a:pt x="1429940" y="54810"/>
                </a:lnTo>
                <a:lnTo>
                  <a:pt x="1410684" y="26273"/>
                </a:lnTo>
                <a:lnTo>
                  <a:pt x="1382141" y="7046"/>
                </a:lnTo>
                <a:lnTo>
                  <a:pt x="1347216" y="0"/>
                </a:lnTo>
                <a:close/>
              </a:path>
            </a:pathLst>
          </a:custGeom>
          <a:solidFill>
            <a:srgbClr val="FFFFFF">
              <a:alpha val="90194"/>
            </a:srgbClr>
          </a:solidFill>
        </p:spPr>
        <p:txBody>
          <a:bodyPr wrap="square" lIns="0" tIns="0" rIns="0" bIns="0" rtlCol="0"/>
          <a:lstStyle/>
          <a:p>
            <a:endParaRPr dirty="0"/>
          </a:p>
        </p:txBody>
      </p:sp>
      <p:sp>
        <p:nvSpPr>
          <p:cNvPr id="22" name="object 22"/>
          <p:cNvSpPr/>
          <p:nvPr/>
        </p:nvSpPr>
        <p:spPr>
          <a:xfrm>
            <a:off x="4548759" y="4968748"/>
            <a:ext cx="1437005" cy="898525"/>
          </a:xfrm>
          <a:custGeom>
            <a:avLst/>
            <a:gdLst/>
            <a:ahLst/>
            <a:cxnLst/>
            <a:rect l="l" t="t" r="r" b="b"/>
            <a:pathLst>
              <a:path w="1437004" h="898525">
                <a:moveTo>
                  <a:pt x="0" y="89788"/>
                </a:moveTo>
                <a:lnTo>
                  <a:pt x="7066" y="54810"/>
                </a:lnTo>
                <a:lnTo>
                  <a:pt x="26336" y="26273"/>
                </a:lnTo>
                <a:lnTo>
                  <a:pt x="54917" y="7046"/>
                </a:lnTo>
                <a:lnTo>
                  <a:pt x="89916" y="0"/>
                </a:lnTo>
                <a:lnTo>
                  <a:pt x="1347216" y="0"/>
                </a:lnTo>
                <a:lnTo>
                  <a:pt x="1382141" y="7046"/>
                </a:lnTo>
                <a:lnTo>
                  <a:pt x="1410684" y="26273"/>
                </a:lnTo>
                <a:lnTo>
                  <a:pt x="1429940" y="54810"/>
                </a:lnTo>
                <a:lnTo>
                  <a:pt x="1437005" y="89788"/>
                </a:lnTo>
                <a:lnTo>
                  <a:pt x="1437005" y="808240"/>
                </a:lnTo>
                <a:lnTo>
                  <a:pt x="1429940" y="843194"/>
                </a:lnTo>
                <a:lnTo>
                  <a:pt x="1410684" y="871739"/>
                </a:lnTo>
                <a:lnTo>
                  <a:pt x="1382141" y="890984"/>
                </a:lnTo>
                <a:lnTo>
                  <a:pt x="1347216" y="898042"/>
                </a:lnTo>
                <a:lnTo>
                  <a:pt x="89916" y="898042"/>
                </a:lnTo>
                <a:lnTo>
                  <a:pt x="54917" y="890984"/>
                </a:lnTo>
                <a:lnTo>
                  <a:pt x="26336" y="871739"/>
                </a:lnTo>
                <a:lnTo>
                  <a:pt x="7066" y="843194"/>
                </a:lnTo>
                <a:lnTo>
                  <a:pt x="0" y="808240"/>
                </a:lnTo>
                <a:lnTo>
                  <a:pt x="0" y="89788"/>
                </a:lnTo>
                <a:close/>
              </a:path>
            </a:pathLst>
          </a:custGeom>
          <a:ln w="25400">
            <a:solidFill>
              <a:srgbClr val="0E6EC5"/>
            </a:solidFill>
          </a:ln>
        </p:spPr>
        <p:txBody>
          <a:bodyPr wrap="square" lIns="0" tIns="0" rIns="0" bIns="0" rtlCol="0"/>
          <a:lstStyle/>
          <a:p>
            <a:endParaRPr dirty="0"/>
          </a:p>
        </p:txBody>
      </p:sp>
      <p:sp>
        <p:nvSpPr>
          <p:cNvPr id="23" name="object 23"/>
          <p:cNvSpPr txBox="1"/>
          <p:nvPr/>
        </p:nvSpPr>
        <p:spPr>
          <a:xfrm>
            <a:off x="4665092" y="5186933"/>
            <a:ext cx="1203325" cy="391160"/>
          </a:xfrm>
          <a:prstGeom prst="rect">
            <a:avLst/>
          </a:prstGeom>
        </p:spPr>
        <p:txBody>
          <a:bodyPr vert="horz" wrap="square" lIns="0" tIns="12700" rIns="0" bIns="0" rtlCol="0">
            <a:spAutoFit/>
          </a:bodyPr>
          <a:lstStyle/>
          <a:p>
            <a:pPr marL="12700">
              <a:spcBef>
                <a:spcPts val="100"/>
              </a:spcBef>
            </a:pPr>
            <a:r>
              <a:rPr sz="2400" spc="-75" dirty="0">
                <a:latin typeface="Georgia"/>
                <a:cs typeface="Georgia"/>
              </a:rPr>
              <a:t>In</a:t>
            </a:r>
            <a:r>
              <a:rPr sz="2400" spc="-85" dirty="0">
                <a:latin typeface="Georgia"/>
                <a:cs typeface="Georgia"/>
              </a:rPr>
              <a:t> </a:t>
            </a:r>
            <a:r>
              <a:rPr sz="2400" spc="-50" dirty="0">
                <a:latin typeface="Georgia"/>
                <a:cs typeface="Georgia"/>
              </a:rPr>
              <a:t>OPC-1</a:t>
            </a:r>
            <a:endParaRPr sz="2400" dirty="0">
              <a:latin typeface="Georgia"/>
              <a:cs typeface="Georgia"/>
            </a:endParaRPr>
          </a:p>
        </p:txBody>
      </p:sp>
      <p:sp>
        <p:nvSpPr>
          <p:cNvPr id="24" name="object 24"/>
          <p:cNvSpPr/>
          <p:nvPr/>
        </p:nvSpPr>
        <p:spPr>
          <a:xfrm>
            <a:off x="6434835" y="1600836"/>
            <a:ext cx="1796414" cy="898525"/>
          </a:xfrm>
          <a:custGeom>
            <a:avLst/>
            <a:gdLst/>
            <a:ahLst/>
            <a:cxnLst/>
            <a:rect l="l" t="t" r="r" b="b"/>
            <a:pathLst>
              <a:path w="1796415" h="898525">
                <a:moveTo>
                  <a:pt x="1706371" y="0"/>
                </a:moveTo>
                <a:lnTo>
                  <a:pt x="89788" y="0"/>
                </a:lnTo>
                <a:lnTo>
                  <a:pt x="54863" y="7046"/>
                </a:lnTo>
                <a:lnTo>
                  <a:pt x="26320" y="26273"/>
                </a:lnTo>
                <a:lnTo>
                  <a:pt x="7064" y="54810"/>
                </a:lnTo>
                <a:lnTo>
                  <a:pt x="0" y="89788"/>
                </a:lnTo>
                <a:lnTo>
                  <a:pt x="0" y="808227"/>
                </a:lnTo>
                <a:lnTo>
                  <a:pt x="7064" y="843206"/>
                </a:lnTo>
                <a:lnTo>
                  <a:pt x="26320" y="871743"/>
                </a:lnTo>
                <a:lnTo>
                  <a:pt x="54863" y="890970"/>
                </a:lnTo>
                <a:lnTo>
                  <a:pt x="89788" y="898016"/>
                </a:lnTo>
                <a:lnTo>
                  <a:pt x="1706371" y="898016"/>
                </a:lnTo>
                <a:lnTo>
                  <a:pt x="1741350" y="890970"/>
                </a:lnTo>
                <a:lnTo>
                  <a:pt x="1769887" y="871743"/>
                </a:lnTo>
                <a:lnTo>
                  <a:pt x="1789114" y="843206"/>
                </a:lnTo>
                <a:lnTo>
                  <a:pt x="1796161" y="808227"/>
                </a:lnTo>
                <a:lnTo>
                  <a:pt x="1796161" y="89788"/>
                </a:lnTo>
                <a:lnTo>
                  <a:pt x="1789114" y="54810"/>
                </a:lnTo>
                <a:lnTo>
                  <a:pt x="1769887" y="26273"/>
                </a:lnTo>
                <a:lnTo>
                  <a:pt x="1741350" y="7046"/>
                </a:lnTo>
                <a:lnTo>
                  <a:pt x="1706371" y="0"/>
                </a:lnTo>
                <a:close/>
              </a:path>
            </a:pathLst>
          </a:custGeom>
          <a:solidFill>
            <a:srgbClr val="0E6EC5"/>
          </a:solidFill>
        </p:spPr>
        <p:txBody>
          <a:bodyPr wrap="square" lIns="0" tIns="0" rIns="0" bIns="0" rtlCol="0"/>
          <a:lstStyle/>
          <a:p>
            <a:endParaRPr dirty="0"/>
          </a:p>
        </p:txBody>
      </p:sp>
      <p:sp>
        <p:nvSpPr>
          <p:cNvPr id="25" name="object 25"/>
          <p:cNvSpPr/>
          <p:nvPr/>
        </p:nvSpPr>
        <p:spPr>
          <a:xfrm>
            <a:off x="6434835" y="1600836"/>
            <a:ext cx="1796414" cy="898525"/>
          </a:xfrm>
          <a:custGeom>
            <a:avLst/>
            <a:gdLst/>
            <a:ahLst/>
            <a:cxnLst/>
            <a:rect l="l" t="t" r="r" b="b"/>
            <a:pathLst>
              <a:path w="1796415" h="898525">
                <a:moveTo>
                  <a:pt x="0" y="89788"/>
                </a:moveTo>
                <a:lnTo>
                  <a:pt x="7064" y="54810"/>
                </a:lnTo>
                <a:lnTo>
                  <a:pt x="26320" y="26273"/>
                </a:lnTo>
                <a:lnTo>
                  <a:pt x="54863" y="7046"/>
                </a:lnTo>
                <a:lnTo>
                  <a:pt x="89788" y="0"/>
                </a:lnTo>
                <a:lnTo>
                  <a:pt x="1706371" y="0"/>
                </a:lnTo>
                <a:lnTo>
                  <a:pt x="1741350" y="7046"/>
                </a:lnTo>
                <a:lnTo>
                  <a:pt x="1769887" y="26273"/>
                </a:lnTo>
                <a:lnTo>
                  <a:pt x="1789114" y="54810"/>
                </a:lnTo>
                <a:lnTo>
                  <a:pt x="1796161" y="89788"/>
                </a:lnTo>
                <a:lnTo>
                  <a:pt x="1796161" y="808227"/>
                </a:lnTo>
                <a:lnTo>
                  <a:pt x="1789114" y="843206"/>
                </a:lnTo>
                <a:lnTo>
                  <a:pt x="1769887" y="871743"/>
                </a:lnTo>
                <a:lnTo>
                  <a:pt x="1741350" y="890970"/>
                </a:lnTo>
                <a:lnTo>
                  <a:pt x="1706371" y="898016"/>
                </a:lnTo>
                <a:lnTo>
                  <a:pt x="89788" y="898016"/>
                </a:lnTo>
                <a:lnTo>
                  <a:pt x="54863" y="890970"/>
                </a:lnTo>
                <a:lnTo>
                  <a:pt x="26320" y="871743"/>
                </a:lnTo>
                <a:lnTo>
                  <a:pt x="7064" y="843206"/>
                </a:lnTo>
                <a:lnTo>
                  <a:pt x="0" y="808227"/>
                </a:lnTo>
                <a:lnTo>
                  <a:pt x="0" y="89788"/>
                </a:lnTo>
                <a:close/>
              </a:path>
            </a:pathLst>
          </a:custGeom>
          <a:ln w="25400">
            <a:solidFill>
              <a:srgbClr val="FFFFFF"/>
            </a:solidFill>
          </a:ln>
        </p:spPr>
        <p:txBody>
          <a:bodyPr wrap="square" lIns="0" tIns="0" rIns="0" bIns="0" rtlCol="0"/>
          <a:lstStyle/>
          <a:p>
            <a:endParaRPr dirty="0"/>
          </a:p>
        </p:txBody>
      </p:sp>
      <p:sp>
        <p:nvSpPr>
          <p:cNvPr id="26" name="object 26"/>
          <p:cNvSpPr txBox="1"/>
          <p:nvPr/>
        </p:nvSpPr>
        <p:spPr>
          <a:xfrm>
            <a:off x="6531355" y="1782825"/>
            <a:ext cx="1604010" cy="452120"/>
          </a:xfrm>
          <a:prstGeom prst="rect">
            <a:avLst/>
          </a:prstGeom>
        </p:spPr>
        <p:txBody>
          <a:bodyPr vert="horz" wrap="square" lIns="0" tIns="12065" rIns="0" bIns="0" rtlCol="0">
            <a:spAutoFit/>
          </a:bodyPr>
          <a:lstStyle/>
          <a:p>
            <a:pPr marL="12700">
              <a:spcBef>
                <a:spcPts val="95"/>
              </a:spcBef>
            </a:pPr>
            <a:r>
              <a:rPr sz="2800" spc="-95" dirty="0">
                <a:solidFill>
                  <a:srgbClr val="FFFFFF"/>
                </a:solidFill>
                <a:latin typeface="Georgia"/>
                <a:cs typeface="Georgia"/>
              </a:rPr>
              <a:t>M</a:t>
            </a:r>
            <a:r>
              <a:rPr sz="2800" spc="-50" dirty="0">
                <a:solidFill>
                  <a:srgbClr val="FFFFFF"/>
                </a:solidFill>
                <a:latin typeface="Georgia"/>
                <a:cs typeface="Georgia"/>
              </a:rPr>
              <a:t>axim</a:t>
            </a:r>
            <a:r>
              <a:rPr sz="2800" spc="-45" dirty="0">
                <a:solidFill>
                  <a:srgbClr val="FFFFFF"/>
                </a:solidFill>
                <a:latin typeface="Georgia"/>
                <a:cs typeface="Georgia"/>
              </a:rPr>
              <a:t>um</a:t>
            </a:r>
            <a:endParaRPr sz="2800" dirty="0">
              <a:latin typeface="Georgia"/>
              <a:cs typeface="Georgia"/>
            </a:endParaRPr>
          </a:p>
        </p:txBody>
      </p:sp>
      <p:sp>
        <p:nvSpPr>
          <p:cNvPr id="27" name="object 27"/>
          <p:cNvSpPr/>
          <p:nvPr/>
        </p:nvSpPr>
        <p:spPr>
          <a:xfrm>
            <a:off x="6614415" y="2498852"/>
            <a:ext cx="179705" cy="673735"/>
          </a:xfrm>
          <a:custGeom>
            <a:avLst/>
            <a:gdLst/>
            <a:ahLst/>
            <a:cxnLst/>
            <a:rect l="l" t="t" r="r" b="b"/>
            <a:pathLst>
              <a:path w="179704" h="673735">
                <a:moveTo>
                  <a:pt x="0" y="0"/>
                </a:moveTo>
                <a:lnTo>
                  <a:pt x="0" y="673608"/>
                </a:lnTo>
                <a:lnTo>
                  <a:pt x="179705" y="673608"/>
                </a:lnTo>
              </a:path>
            </a:pathLst>
          </a:custGeom>
          <a:ln w="25400">
            <a:solidFill>
              <a:srgbClr val="09569D"/>
            </a:solidFill>
          </a:ln>
        </p:spPr>
        <p:txBody>
          <a:bodyPr wrap="square" lIns="0" tIns="0" rIns="0" bIns="0" rtlCol="0"/>
          <a:lstStyle/>
          <a:p>
            <a:endParaRPr dirty="0"/>
          </a:p>
        </p:txBody>
      </p:sp>
      <p:sp>
        <p:nvSpPr>
          <p:cNvPr id="28" name="object 28"/>
          <p:cNvSpPr/>
          <p:nvPr/>
        </p:nvSpPr>
        <p:spPr>
          <a:xfrm>
            <a:off x="6794120" y="2723389"/>
            <a:ext cx="1437005" cy="898525"/>
          </a:xfrm>
          <a:custGeom>
            <a:avLst/>
            <a:gdLst/>
            <a:ahLst/>
            <a:cxnLst/>
            <a:rect l="l" t="t" r="r" b="b"/>
            <a:pathLst>
              <a:path w="1437004" h="898525">
                <a:moveTo>
                  <a:pt x="1347088" y="0"/>
                </a:moveTo>
                <a:lnTo>
                  <a:pt x="89788" y="0"/>
                </a:lnTo>
                <a:lnTo>
                  <a:pt x="54810" y="7066"/>
                </a:lnTo>
                <a:lnTo>
                  <a:pt x="26273" y="26336"/>
                </a:lnTo>
                <a:lnTo>
                  <a:pt x="7046" y="54917"/>
                </a:lnTo>
                <a:lnTo>
                  <a:pt x="0" y="89915"/>
                </a:lnTo>
                <a:lnTo>
                  <a:pt x="0" y="808354"/>
                </a:lnTo>
                <a:lnTo>
                  <a:pt x="7046" y="843279"/>
                </a:lnTo>
                <a:lnTo>
                  <a:pt x="26273" y="871823"/>
                </a:lnTo>
                <a:lnTo>
                  <a:pt x="54810" y="891079"/>
                </a:lnTo>
                <a:lnTo>
                  <a:pt x="89788" y="898144"/>
                </a:lnTo>
                <a:lnTo>
                  <a:pt x="1347088" y="898144"/>
                </a:lnTo>
                <a:lnTo>
                  <a:pt x="1382067" y="891079"/>
                </a:lnTo>
                <a:lnTo>
                  <a:pt x="1410604" y="871823"/>
                </a:lnTo>
                <a:lnTo>
                  <a:pt x="1429831" y="843279"/>
                </a:lnTo>
                <a:lnTo>
                  <a:pt x="1436877" y="808354"/>
                </a:lnTo>
                <a:lnTo>
                  <a:pt x="1436877" y="89915"/>
                </a:lnTo>
                <a:lnTo>
                  <a:pt x="1429831" y="54917"/>
                </a:lnTo>
                <a:lnTo>
                  <a:pt x="1410604" y="26336"/>
                </a:lnTo>
                <a:lnTo>
                  <a:pt x="1382067" y="7066"/>
                </a:lnTo>
                <a:lnTo>
                  <a:pt x="1347088" y="0"/>
                </a:lnTo>
                <a:close/>
              </a:path>
            </a:pathLst>
          </a:custGeom>
          <a:solidFill>
            <a:srgbClr val="FFFFFF">
              <a:alpha val="90194"/>
            </a:srgbClr>
          </a:solidFill>
        </p:spPr>
        <p:txBody>
          <a:bodyPr wrap="square" lIns="0" tIns="0" rIns="0" bIns="0" rtlCol="0"/>
          <a:lstStyle/>
          <a:p>
            <a:endParaRPr dirty="0"/>
          </a:p>
        </p:txBody>
      </p:sp>
      <p:sp>
        <p:nvSpPr>
          <p:cNvPr id="29" name="object 29"/>
          <p:cNvSpPr/>
          <p:nvPr/>
        </p:nvSpPr>
        <p:spPr>
          <a:xfrm>
            <a:off x="6794120" y="2723389"/>
            <a:ext cx="1437005" cy="898525"/>
          </a:xfrm>
          <a:custGeom>
            <a:avLst/>
            <a:gdLst/>
            <a:ahLst/>
            <a:cxnLst/>
            <a:rect l="l" t="t" r="r" b="b"/>
            <a:pathLst>
              <a:path w="1437004" h="898525">
                <a:moveTo>
                  <a:pt x="0" y="89915"/>
                </a:moveTo>
                <a:lnTo>
                  <a:pt x="7046" y="54917"/>
                </a:lnTo>
                <a:lnTo>
                  <a:pt x="26273" y="26336"/>
                </a:lnTo>
                <a:lnTo>
                  <a:pt x="54810" y="7066"/>
                </a:lnTo>
                <a:lnTo>
                  <a:pt x="89788" y="0"/>
                </a:lnTo>
                <a:lnTo>
                  <a:pt x="1347088" y="0"/>
                </a:lnTo>
                <a:lnTo>
                  <a:pt x="1382067" y="7066"/>
                </a:lnTo>
                <a:lnTo>
                  <a:pt x="1410604" y="26336"/>
                </a:lnTo>
                <a:lnTo>
                  <a:pt x="1429831" y="54917"/>
                </a:lnTo>
                <a:lnTo>
                  <a:pt x="1436877" y="89915"/>
                </a:lnTo>
                <a:lnTo>
                  <a:pt x="1436877" y="808354"/>
                </a:lnTo>
                <a:lnTo>
                  <a:pt x="1429831" y="843279"/>
                </a:lnTo>
                <a:lnTo>
                  <a:pt x="1410604" y="871823"/>
                </a:lnTo>
                <a:lnTo>
                  <a:pt x="1382067" y="891079"/>
                </a:lnTo>
                <a:lnTo>
                  <a:pt x="1347088" y="898144"/>
                </a:lnTo>
                <a:lnTo>
                  <a:pt x="89788" y="898144"/>
                </a:lnTo>
                <a:lnTo>
                  <a:pt x="54810" y="891079"/>
                </a:lnTo>
                <a:lnTo>
                  <a:pt x="26273" y="871823"/>
                </a:lnTo>
                <a:lnTo>
                  <a:pt x="7046" y="843279"/>
                </a:lnTo>
                <a:lnTo>
                  <a:pt x="0" y="808354"/>
                </a:lnTo>
                <a:lnTo>
                  <a:pt x="0" y="89915"/>
                </a:lnTo>
                <a:close/>
              </a:path>
            </a:pathLst>
          </a:custGeom>
          <a:ln w="25400">
            <a:solidFill>
              <a:srgbClr val="0E6EC5"/>
            </a:solidFill>
          </a:ln>
        </p:spPr>
        <p:txBody>
          <a:bodyPr wrap="square" lIns="0" tIns="0" rIns="0" bIns="0" rtlCol="0"/>
          <a:lstStyle/>
          <a:p>
            <a:endParaRPr dirty="0"/>
          </a:p>
        </p:txBody>
      </p:sp>
      <p:sp>
        <p:nvSpPr>
          <p:cNvPr id="30" name="object 30"/>
          <p:cNvSpPr txBox="1"/>
          <p:nvPr/>
        </p:nvSpPr>
        <p:spPr>
          <a:xfrm>
            <a:off x="6910578" y="2773807"/>
            <a:ext cx="1200150" cy="726440"/>
          </a:xfrm>
          <a:prstGeom prst="rect">
            <a:avLst/>
          </a:prstGeom>
        </p:spPr>
        <p:txBody>
          <a:bodyPr vert="horz" wrap="square" lIns="0" tIns="48895" rIns="0" bIns="0" rtlCol="0">
            <a:spAutoFit/>
          </a:bodyPr>
          <a:lstStyle/>
          <a:p>
            <a:pPr marL="12700" marR="5080" indent="450850">
              <a:lnSpc>
                <a:spcPts val="2640"/>
              </a:lnSpc>
              <a:spcBef>
                <a:spcPts val="385"/>
              </a:spcBef>
            </a:pPr>
            <a:r>
              <a:rPr sz="2400" spc="-75" dirty="0">
                <a:latin typeface="Georgia"/>
                <a:cs typeface="Georgia"/>
              </a:rPr>
              <a:t>In  </a:t>
            </a:r>
            <a:r>
              <a:rPr sz="2400" spc="-35" dirty="0">
                <a:latin typeface="Georgia"/>
                <a:cs typeface="Georgia"/>
              </a:rPr>
              <a:t>Pu</a:t>
            </a:r>
            <a:r>
              <a:rPr sz="2400" spc="-40" dirty="0">
                <a:latin typeface="Georgia"/>
                <a:cs typeface="Georgia"/>
              </a:rPr>
              <a:t>b</a:t>
            </a:r>
            <a:r>
              <a:rPr sz="2400" spc="-10" dirty="0">
                <a:latin typeface="Georgia"/>
                <a:cs typeface="Georgia"/>
              </a:rPr>
              <a:t>li</a:t>
            </a:r>
            <a:r>
              <a:rPr sz="2400" spc="-15" dirty="0">
                <a:latin typeface="Georgia"/>
                <a:cs typeface="Georgia"/>
              </a:rPr>
              <a:t>c</a:t>
            </a:r>
            <a:r>
              <a:rPr sz="2400" spc="-40" dirty="0">
                <a:latin typeface="Georgia"/>
                <a:cs typeface="Georgia"/>
              </a:rPr>
              <a:t>-</a:t>
            </a:r>
            <a:r>
              <a:rPr sz="2400" spc="-240" dirty="0">
                <a:latin typeface="Georgia"/>
                <a:cs typeface="Georgia"/>
              </a:rPr>
              <a:t>15</a:t>
            </a:r>
            <a:endParaRPr sz="2400" dirty="0">
              <a:latin typeface="Georgia"/>
              <a:cs typeface="Georgia"/>
            </a:endParaRPr>
          </a:p>
        </p:txBody>
      </p:sp>
      <p:sp>
        <p:nvSpPr>
          <p:cNvPr id="31" name="object 31"/>
          <p:cNvSpPr/>
          <p:nvPr/>
        </p:nvSpPr>
        <p:spPr>
          <a:xfrm>
            <a:off x="6614415" y="2498851"/>
            <a:ext cx="179705" cy="1796414"/>
          </a:xfrm>
          <a:custGeom>
            <a:avLst/>
            <a:gdLst/>
            <a:ahLst/>
            <a:cxnLst/>
            <a:rect l="l" t="t" r="r" b="b"/>
            <a:pathLst>
              <a:path w="179704" h="1796414">
                <a:moveTo>
                  <a:pt x="0" y="0"/>
                </a:moveTo>
                <a:lnTo>
                  <a:pt x="0" y="1796288"/>
                </a:lnTo>
                <a:lnTo>
                  <a:pt x="179705" y="1796288"/>
                </a:lnTo>
              </a:path>
            </a:pathLst>
          </a:custGeom>
          <a:ln w="25400">
            <a:solidFill>
              <a:srgbClr val="09569D"/>
            </a:solidFill>
          </a:ln>
        </p:spPr>
        <p:txBody>
          <a:bodyPr wrap="square" lIns="0" tIns="0" rIns="0" bIns="0" rtlCol="0"/>
          <a:lstStyle/>
          <a:p>
            <a:endParaRPr dirty="0"/>
          </a:p>
        </p:txBody>
      </p:sp>
      <p:sp>
        <p:nvSpPr>
          <p:cNvPr id="32" name="object 32"/>
          <p:cNvSpPr/>
          <p:nvPr/>
        </p:nvSpPr>
        <p:spPr>
          <a:xfrm>
            <a:off x="6794120" y="3846068"/>
            <a:ext cx="1437005" cy="898525"/>
          </a:xfrm>
          <a:custGeom>
            <a:avLst/>
            <a:gdLst/>
            <a:ahLst/>
            <a:cxnLst/>
            <a:rect l="l" t="t" r="r" b="b"/>
            <a:pathLst>
              <a:path w="1437004" h="898525">
                <a:moveTo>
                  <a:pt x="1347088" y="0"/>
                </a:moveTo>
                <a:lnTo>
                  <a:pt x="89788" y="0"/>
                </a:lnTo>
                <a:lnTo>
                  <a:pt x="54810" y="7064"/>
                </a:lnTo>
                <a:lnTo>
                  <a:pt x="26273" y="26320"/>
                </a:lnTo>
                <a:lnTo>
                  <a:pt x="7046" y="54863"/>
                </a:lnTo>
                <a:lnTo>
                  <a:pt x="0" y="89788"/>
                </a:lnTo>
                <a:lnTo>
                  <a:pt x="0" y="808227"/>
                </a:lnTo>
                <a:lnTo>
                  <a:pt x="7046" y="843226"/>
                </a:lnTo>
                <a:lnTo>
                  <a:pt x="26273" y="871807"/>
                </a:lnTo>
                <a:lnTo>
                  <a:pt x="54810" y="891077"/>
                </a:lnTo>
                <a:lnTo>
                  <a:pt x="89788" y="898143"/>
                </a:lnTo>
                <a:lnTo>
                  <a:pt x="1347088" y="898143"/>
                </a:lnTo>
                <a:lnTo>
                  <a:pt x="1382067" y="891077"/>
                </a:lnTo>
                <a:lnTo>
                  <a:pt x="1410604" y="871807"/>
                </a:lnTo>
                <a:lnTo>
                  <a:pt x="1429831" y="843226"/>
                </a:lnTo>
                <a:lnTo>
                  <a:pt x="1436877" y="808227"/>
                </a:lnTo>
                <a:lnTo>
                  <a:pt x="1436877" y="89788"/>
                </a:lnTo>
                <a:lnTo>
                  <a:pt x="1429831" y="54863"/>
                </a:lnTo>
                <a:lnTo>
                  <a:pt x="1410604" y="26320"/>
                </a:lnTo>
                <a:lnTo>
                  <a:pt x="1382067" y="7064"/>
                </a:lnTo>
                <a:lnTo>
                  <a:pt x="1347088" y="0"/>
                </a:lnTo>
                <a:close/>
              </a:path>
            </a:pathLst>
          </a:custGeom>
          <a:solidFill>
            <a:srgbClr val="FFFFFF">
              <a:alpha val="90194"/>
            </a:srgbClr>
          </a:solidFill>
        </p:spPr>
        <p:txBody>
          <a:bodyPr wrap="square" lIns="0" tIns="0" rIns="0" bIns="0" rtlCol="0"/>
          <a:lstStyle/>
          <a:p>
            <a:endParaRPr dirty="0"/>
          </a:p>
        </p:txBody>
      </p:sp>
      <p:sp>
        <p:nvSpPr>
          <p:cNvPr id="33" name="object 33"/>
          <p:cNvSpPr/>
          <p:nvPr/>
        </p:nvSpPr>
        <p:spPr>
          <a:xfrm>
            <a:off x="6794120" y="3846068"/>
            <a:ext cx="1437005" cy="898525"/>
          </a:xfrm>
          <a:custGeom>
            <a:avLst/>
            <a:gdLst/>
            <a:ahLst/>
            <a:cxnLst/>
            <a:rect l="l" t="t" r="r" b="b"/>
            <a:pathLst>
              <a:path w="1437004" h="898525">
                <a:moveTo>
                  <a:pt x="0" y="89788"/>
                </a:moveTo>
                <a:lnTo>
                  <a:pt x="7046" y="54863"/>
                </a:lnTo>
                <a:lnTo>
                  <a:pt x="26273" y="26320"/>
                </a:lnTo>
                <a:lnTo>
                  <a:pt x="54810" y="7064"/>
                </a:lnTo>
                <a:lnTo>
                  <a:pt x="89788" y="0"/>
                </a:lnTo>
                <a:lnTo>
                  <a:pt x="1347088" y="0"/>
                </a:lnTo>
                <a:lnTo>
                  <a:pt x="1382067" y="7064"/>
                </a:lnTo>
                <a:lnTo>
                  <a:pt x="1410604" y="26320"/>
                </a:lnTo>
                <a:lnTo>
                  <a:pt x="1429831" y="54863"/>
                </a:lnTo>
                <a:lnTo>
                  <a:pt x="1436877" y="89788"/>
                </a:lnTo>
                <a:lnTo>
                  <a:pt x="1436877" y="808227"/>
                </a:lnTo>
                <a:lnTo>
                  <a:pt x="1429831" y="843226"/>
                </a:lnTo>
                <a:lnTo>
                  <a:pt x="1410604" y="871807"/>
                </a:lnTo>
                <a:lnTo>
                  <a:pt x="1382067" y="891077"/>
                </a:lnTo>
                <a:lnTo>
                  <a:pt x="1347088" y="898143"/>
                </a:lnTo>
                <a:lnTo>
                  <a:pt x="89788" y="898143"/>
                </a:lnTo>
                <a:lnTo>
                  <a:pt x="54810" y="891077"/>
                </a:lnTo>
                <a:lnTo>
                  <a:pt x="26273" y="871807"/>
                </a:lnTo>
                <a:lnTo>
                  <a:pt x="7046" y="843226"/>
                </a:lnTo>
                <a:lnTo>
                  <a:pt x="0" y="808227"/>
                </a:lnTo>
                <a:lnTo>
                  <a:pt x="0" y="89788"/>
                </a:lnTo>
                <a:close/>
              </a:path>
            </a:pathLst>
          </a:custGeom>
          <a:ln w="25400">
            <a:solidFill>
              <a:srgbClr val="0E6EC5"/>
            </a:solidFill>
          </a:ln>
        </p:spPr>
        <p:txBody>
          <a:bodyPr wrap="square" lIns="0" tIns="0" rIns="0" bIns="0" rtlCol="0"/>
          <a:lstStyle/>
          <a:p>
            <a:endParaRPr dirty="0"/>
          </a:p>
        </p:txBody>
      </p:sp>
      <p:sp>
        <p:nvSpPr>
          <p:cNvPr id="34" name="object 34"/>
          <p:cNvSpPr txBox="1"/>
          <p:nvPr/>
        </p:nvSpPr>
        <p:spPr>
          <a:xfrm>
            <a:off x="6867905" y="3896614"/>
            <a:ext cx="1296670" cy="726440"/>
          </a:xfrm>
          <a:prstGeom prst="rect">
            <a:avLst/>
          </a:prstGeom>
        </p:spPr>
        <p:txBody>
          <a:bodyPr vert="horz" wrap="square" lIns="0" tIns="12700" rIns="0" bIns="0" rtlCol="0">
            <a:spAutoFit/>
          </a:bodyPr>
          <a:lstStyle/>
          <a:p>
            <a:pPr algn="ctr">
              <a:lnSpc>
                <a:spcPts val="2760"/>
              </a:lnSpc>
              <a:spcBef>
                <a:spcPts val="100"/>
              </a:spcBef>
            </a:pPr>
            <a:r>
              <a:rPr sz="2400" spc="-75" dirty="0">
                <a:latin typeface="Georgia"/>
                <a:cs typeface="Georgia"/>
              </a:rPr>
              <a:t>In</a:t>
            </a:r>
            <a:r>
              <a:rPr sz="2400" spc="-80" dirty="0">
                <a:latin typeface="Georgia"/>
                <a:cs typeface="Georgia"/>
              </a:rPr>
              <a:t> </a:t>
            </a:r>
            <a:r>
              <a:rPr sz="2400" spc="-50" dirty="0">
                <a:latin typeface="Georgia"/>
                <a:cs typeface="Georgia"/>
              </a:rPr>
              <a:t>Private</a:t>
            </a:r>
            <a:endParaRPr sz="2400" dirty="0">
              <a:latin typeface="Georgia"/>
              <a:cs typeface="Georgia"/>
            </a:endParaRPr>
          </a:p>
          <a:p>
            <a:pPr marR="2540" algn="ctr">
              <a:lnSpc>
                <a:spcPts val="2760"/>
              </a:lnSpc>
            </a:pPr>
            <a:r>
              <a:rPr sz="2400" spc="-175" dirty="0">
                <a:latin typeface="Georgia"/>
                <a:cs typeface="Georgia"/>
              </a:rPr>
              <a:t>-15</a:t>
            </a:r>
            <a:endParaRPr sz="2400" dirty="0">
              <a:latin typeface="Georgia"/>
              <a:cs typeface="Georgia"/>
            </a:endParaRPr>
          </a:p>
        </p:txBody>
      </p:sp>
      <p:sp>
        <p:nvSpPr>
          <p:cNvPr id="35" name="object 35"/>
          <p:cNvSpPr/>
          <p:nvPr/>
        </p:nvSpPr>
        <p:spPr>
          <a:xfrm>
            <a:off x="6614415" y="2498852"/>
            <a:ext cx="179705" cy="2919095"/>
          </a:xfrm>
          <a:custGeom>
            <a:avLst/>
            <a:gdLst/>
            <a:ahLst/>
            <a:cxnLst/>
            <a:rect l="l" t="t" r="r" b="b"/>
            <a:pathLst>
              <a:path w="179704" h="2919095">
                <a:moveTo>
                  <a:pt x="0" y="0"/>
                </a:moveTo>
                <a:lnTo>
                  <a:pt x="0" y="2918841"/>
                </a:lnTo>
                <a:lnTo>
                  <a:pt x="179705" y="2918841"/>
                </a:lnTo>
              </a:path>
            </a:pathLst>
          </a:custGeom>
          <a:ln w="25400">
            <a:solidFill>
              <a:srgbClr val="09569D"/>
            </a:solidFill>
          </a:ln>
        </p:spPr>
        <p:txBody>
          <a:bodyPr wrap="square" lIns="0" tIns="0" rIns="0" bIns="0" rtlCol="0"/>
          <a:lstStyle/>
          <a:p>
            <a:endParaRPr dirty="0"/>
          </a:p>
        </p:txBody>
      </p:sp>
      <p:sp>
        <p:nvSpPr>
          <p:cNvPr id="36" name="object 36"/>
          <p:cNvSpPr/>
          <p:nvPr/>
        </p:nvSpPr>
        <p:spPr>
          <a:xfrm>
            <a:off x="6794120" y="4968748"/>
            <a:ext cx="1437005" cy="898525"/>
          </a:xfrm>
          <a:custGeom>
            <a:avLst/>
            <a:gdLst/>
            <a:ahLst/>
            <a:cxnLst/>
            <a:rect l="l" t="t" r="r" b="b"/>
            <a:pathLst>
              <a:path w="1437004" h="898525">
                <a:moveTo>
                  <a:pt x="1347088" y="0"/>
                </a:moveTo>
                <a:lnTo>
                  <a:pt x="89788" y="0"/>
                </a:lnTo>
                <a:lnTo>
                  <a:pt x="54810" y="7046"/>
                </a:lnTo>
                <a:lnTo>
                  <a:pt x="26273" y="26273"/>
                </a:lnTo>
                <a:lnTo>
                  <a:pt x="7046" y="54810"/>
                </a:lnTo>
                <a:lnTo>
                  <a:pt x="0" y="89788"/>
                </a:lnTo>
                <a:lnTo>
                  <a:pt x="0" y="808240"/>
                </a:lnTo>
                <a:lnTo>
                  <a:pt x="7046" y="843194"/>
                </a:lnTo>
                <a:lnTo>
                  <a:pt x="26273" y="871739"/>
                </a:lnTo>
                <a:lnTo>
                  <a:pt x="54810" y="890984"/>
                </a:lnTo>
                <a:lnTo>
                  <a:pt x="89788" y="898042"/>
                </a:lnTo>
                <a:lnTo>
                  <a:pt x="1347088" y="898042"/>
                </a:lnTo>
                <a:lnTo>
                  <a:pt x="1382067" y="890984"/>
                </a:lnTo>
                <a:lnTo>
                  <a:pt x="1410604" y="871739"/>
                </a:lnTo>
                <a:lnTo>
                  <a:pt x="1429831" y="843194"/>
                </a:lnTo>
                <a:lnTo>
                  <a:pt x="1436877" y="808240"/>
                </a:lnTo>
                <a:lnTo>
                  <a:pt x="1436877" y="89788"/>
                </a:lnTo>
                <a:lnTo>
                  <a:pt x="1429831" y="54810"/>
                </a:lnTo>
                <a:lnTo>
                  <a:pt x="1410604" y="26273"/>
                </a:lnTo>
                <a:lnTo>
                  <a:pt x="1382067" y="7046"/>
                </a:lnTo>
                <a:lnTo>
                  <a:pt x="1347088" y="0"/>
                </a:lnTo>
                <a:close/>
              </a:path>
            </a:pathLst>
          </a:custGeom>
          <a:solidFill>
            <a:srgbClr val="FFFFFF">
              <a:alpha val="90194"/>
            </a:srgbClr>
          </a:solidFill>
        </p:spPr>
        <p:txBody>
          <a:bodyPr wrap="square" lIns="0" tIns="0" rIns="0" bIns="0" rtlCol="0"/>
          <a:lstStyle/>
          <a:p>
            <a:endParaRPr dirty="0"/>
          </a:p>
        </p:txBody>
      </p:sp>
      <p:sp>
        <p:nvSpPr>
          <p:cNvPr id="37" name="object 37"/>
          <p:cNvSpPr/>
          <p:nvPr/>
        </p:nvSpPr>
        <p:spPr>
          <a:xfrm>
            <a:off x="6794120" y="4968748"/>
            <a:ext cx="1437005" cy="898525"/>
          </a:xfrm>
          <a:custGeom>
            <a:avLst/>
            <a:gdLst/>
            <a:ahLst/>
            <a:cxnLst/>
            <a:rect l="l" t="t" r="r" b="b"/>
            <a:pathLst>
              <a:path w="1437004" h="898525">
                <a:moveTo>
                  <a:pt x="0" y="89788"/>
                </a:moveTo>
                <a:lnTo>
                  <a:pt x="7046" y="54810"/>
                </a:lnTo>
                <a:lnTo>
                  <a:pt x="26273" y="26273"/>
                </a:lnTo>
                <a:lnTo>
                  <a:pt x="54810" y="7046"/>
                </a:lnTo>
                <a:lnTo>
                  <a:pt x="89788" y="0"/>
                </a:lnTo>
                <a:lnTo>
                  <a:pt x="1347088" y="0"/>
                </a:lnTo>
                <a:lnTo>
                  <a:pt x="1382067" y="7046"/>
                </a:lnTo>
                <a:lnTo>
                  <a:pt x="1410604" y="26273"/>
                </a:lnTo>
                <a:lnTo>
                  <a:pt x="1429831" y="54810"/>
                </a:lnTo>
                <a:lnTo>
                  <a:pt x="1436877" y="89788"/>
                </a:lnTo>
                <a:lnTo>
                  <a:pt x="1436877" y="808240"/>
                </a:lnTo>
                <a:lnTo>
                  <a:pt x="1429831" y="843194"/>
                </a:lnTo>
                <a:lnTo>
                  <a:pt x="1410604" y="871739"/>
                </a:lnTo>
                <a:lnTo>
                  <a:pt x="1382067" y="890984"/>
                </a:lnTo>
                <a:lnTo>
                  <a:pt x="1347088" y="898042"/>
                </a:lnTo>
                <a:lnTo>
                  <a:pt x="89788" y="898042"/>
                </a:lnTo>
                <a:lnTo>
                  <a:pt x="54810" y="890984"/>
                </a:lnTo>
                <a:lnTo>
                  <a:pt x="26273" y="871739"/>
                </a:lnTo>
                <a:lnTo>
                  <a:pt x="7046" y="843194"/>
                </a:lnTo>
                <a:lnTo>
                  <a:pt x="0" y="808240"/>
                </a:lnTo>
                <a:lnTo>
                  <a:pt x="0" y="89788"/>
                </a:lnTo>
                <a:close/>
              </a:path>
            </a:pathLst>
          </a:custGeom>
          <a:ln w="25400">
            <a:solidFill>
              <a:srgbClr val="0E6EC5"/>
            </a:solidFill>
          </a:ln>
        </p:spPr>
        <p:txBody>
          <a:bodyPr wrap="square" lIns="0" tIns="0" rIns="0" bIns="0" rtlCol="0"/>
          <a:lstStyle/>
          <a:p>
            <a:endParaRPr dirty="0"/>
          </a:p>
        </p:txBody>
      </p:sp>
      <p:sp>
        <p:nvSpPr>
          <p:cNvPr id="38" name="object 38"/>
          <p:cNvSpPr txBox="1"/>
          <p:nvPr/>
        </p:nvSpPr>
        <p:spPr>
          <a:xfrm>
            <a:off x="6959347" y="5019547"/>
            <a:ext cx="1108075" cy="726440"/>
          </a:xfrm>
          <a:prstGeom prst="rect">
            <a:avLst/>
          </a:prstGeom>
        </p:spPr>
        <p:txBody>
          <a:bodyPr vert="horz" wrap="square" lIns="0" tIns="48895" rIns="0" bIns="0" rtlCol="0">
            <a:spAutoFit/>
          </a:bodyPr>
          <a:lstStyle/>
          <a:p>
            <a:pPr marL="434975" marR="5080" indent="-422909">
              <a:lnSpc>
                <a:spcPts val="2640"/>
              </a:lnSpc>
              <a:spcBef>
                <a:spcPts val="385"/>
              </a:spcBef>
            </a:pPr>
            <a:r>
              <a:rPr sz="2400" spc="-75" dirty="0">
                <a:latin typeface="Georgia"/>
                <a:cs typeface="Georgia"/>
              </a:rPr>
              <a:t>In</a:t>
            </a:r>
            <a:r>
              <a:rPr sz="2400" spc="-100" dirty="0">
                <a:latin typeface="Georgia"/>
                <a:cs typeface="Georgia"/>
              </a:rPr>
              <a:t> </a:t>
            </a:r>
            <a:r>
              <a:rPr sz="2400" spc="10" dirty="0">
                <a:latin typeface="Georgia"/>
                <a:cs typeface="Georgia"/>
              </a:rPr>
              <a:t>OPC-  </a:t>
            </a:r>
            <a:r>
              <a:rPr sz="2400" spc="-240" dirty="0">
                <a:latin typeface="Georgia"/>
                <a:cs typeface="Georgia"/>
              </a:rPr>
              <a:t>15</a:t>
            </a:r>
            <a:endParaRPr sz="2400" dirty="0">
              <a:latin typeface="Georgia"/>
              <a:cs typeface="Georgia"/>
            </a:endParaRPr>
          </a:p>
        </p:txBody>
      </p:sp>
      <p:sp>
        <p:nvSpPr>
          <p:cNvPr id="39" name="object 39"/>
          <p:cNvSpPr txBox="1"/>
          <p:nvPr/>
        </p:nvSpPr>
        <p:spPr>
          <a:xfrm>
            <a:off x="1983740" y="845566"/>
            <a:ext cx="4243070" cy="513715"/>
          </a:xfrm>
          <a:prstGeom prst="rect">
            <a:avLst/>
          </a:prstGeom>
        </p:spPr>
        <p:txBody>
          <a:bodyPr vert="horz" wrap="square" lIns="0" tIns="13335" rIns="0" bIns="0" rtlCol="0">
            <a:spAutoFit/>
          </a:bodyPr>
          <a:lstStyle/>
          <a:p>
            <a:pPr marL="355600" indent="-342900">
              <a:spcBef>
                <a:spcPts val="105"/>
              </a:spcBef>
              <a:buFont typeface="Arial"/>
              <a:buChar char="•"/>
              <a:tabLst>
                <a:tab pos="354965" algn="l"/>
                <a:tab pos="355600" algn="l"/>
              </a:tabLst>
            </a:pPr>
            <a:r>
              <a:rPr sz="3200" u="heavy" spc="-50" dirty="0">
                <a:uFill>
                  <a:solidFill>
                    <a:srgbClr val="000000"/>
                  </a:solidFill>
                </a:uFill>
                <a:latin typeface="Georgia"/>
                <a:cs typeface="Georgia"/>
              </a:rPr>
              <a:t>Number </a:t>
            </a:r>
            <a:r>
              <a:rPr sz="3200" u="heavy" spc="-25" dirty="0">
                <a:uFill>
                  <a:solidFill>
                    <a:srgbClr val="000000"/>
                  </a:solidFill>
                </a:uFill>
                <a:latin typeface="Georgia"/>
                <a:cs typeface="Georgia"/>
              </a:rPr>
              <a:t>of</a:t>
            </a:r>
            <a:r>
              <a:rPr sz="3200" u="heavy" spc="-65" dirty="0">
                <a:uFill>
                  <a:solidFill>
                    <a:srgbClr val="000000"/>
                  </a:solidFill>
                </a:uFill>
                <a:latin typeface="Georgia"/>
                <a:cs typeface="Georgia"/>
              </a:rPr>
              <a:t> </a:t>
            </a:r>
            <a:r>
              <a:rPr sz="3200" u="heavy" spc="-55" dirty="0">
                <a:uFill>
                  <a:solidFill>
                    <a:srgbClr val="000000"/>
                  </a:solidFill>
                </a:uFill>
                <a:latin typeface="Georgia"/>
                <a:cs typeface="Georgia"/>
              </a:rPr>
              <a:t>Directors</a:t>
            </a:r>
            <a:r>
              <a:rPr sz="3200" spc="-55" dirty="0">
                <a:latin typeface="Georgia"/>
                <a:cs typeface="Georgia"/>
              </a:rPr>
              <a:t>:-</a:t>
            </a:r>
            <a:endParaRPr sz="3200" dirty="0">
              <a:latin typeface="Georgia"/>
              <a:cs typeface="Georgia"/>
            </a:endParaRPr>
          </a:p>
        </p:txBody>
      </p:sp>
      <p:sp>
        <p:nvSpPr>
          <p:cNvPr id="40" name="object 40"/>
          <p:cNvSpPr txBox="1"/>
          <p:nvPr/>
        </p:nvSpPr>
        <p:spPr>
          <a:xfrm>
            <a:off x="2059940" y="5921451"/>
            <a:ext cx="7162800" cy="391160"/>
          </a:xfrm>
          <a:prstGeom prst="rect">
            <a:avLst/>
          </a:prstGeom>
        </p:spPr>
        <p:txBody>
          <a:bodyPr vert="horz" wrap="square" lIns="0" tIns="12700" rIns="0" bIns="0" rtlCol="0">
            <a:spAutoFit/>
          </a:bodyPr>
          <a:lstStyle/>
          <a:p>
            <a:pPr marL="355600" indent="-342900">
              <a:spcBef>
                <a:spcPts val="100"/>
              </a:spcBef>
              <a:buFont typeface="Wingdings"/>
              <a:buChar char=""/>
              <a:tabLst>
                <a:tab pos="355600" algn="l"/>
              </a:tabLst>
            </a:pPr>
            <a:r>
              <a:rPr sz="2400" spc="-25" dirty="0">
                <a:latin typeface="Georgia"/>
                <a:cs typeface="Georgia"/>
              </a:rPr>
              <a:t>Can </a:t>
            </a:r>
            <a:r>
              <a:rPr sz="2400" spc="-40" dirty="0">
                <a:latin typeface="Georgia"/>
                <a:cs typeface="Georgia"/>
              </a:rPr>
              <a:t>increase </a:t>
            </a:r>
            <a:r>
              <a:rPr sz="2400" spc="-35" dirty="0">
                <a:latin typeface="Georgia"/>
                <a:cs typeface="Georgia"/>
              </a:rPr>
              <a:t>number by </a:t>
            </a:r>
            <a:r>
              <a:rPr sz="2400" spc="-40" dirty="0">
                <a:latin typeface="Georgia"/>
                <a:cs typeface="Georgia"/>
              </a:rPr>
              <a:t>passing </a:t>
            </a:r>
            <a:r>
              <a:rPr sz="2400" spc="-35" dirty="0">
                <a:latin typeface="Georgia"/>
                <a:cs typeface="Georgia"/>
              </a:rPr>
              <a:t>Special</a:t>
            </a:r>
            <a:r>
              <a:rPr sz="2400" spc="35" dirty="0">
                <a:latin typeface="Georgia"/>
                <a:cs typeface="Georgia"/>
              </a:rPr>
              <a:t> </a:t>
            </a:r>
            <a:r>
              <a:rPr sz="2400" spc="-35" dirty="0">
                <a:latin typeface="Georgia"/>
                <a:cs typeface="Georgia"/>
              </a:rPr>
              <a:t>Resolution.</a:t>
            </a:r>
            <a:endParaRPr sz="24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41031-B0CE-4516-A12F-D86103591033}"/>
              </a:ext>
            </a:extLst>
          </p:cNvPr>
          <p:cNvSpPr>
            <a:spLocks noGrp="1"/>
          </p:cNvSpPr>
          <p:nvPr>
            <p:ph idx="1"/>
          </p:nvPr>
        </p:nvSpPr>
        <p:spPr>
          <a:xfrm>
            <a:off x="838200" y="212651"/>
            <a:ext cx="10515600" cy="5964312"/>
          </a:xfrm>
        </p:spPr>
        <p:txBody>
          <a:bodyPr>
            <a:normAutofit/>
          </a:bodyPr>
          <a:lstStyle/>
          <a:p>
            <a:pPr marL="0" indent="0">
              <a:buNone/>
            </a:pPr>
            <a:r>
              <a:rPr lang="en-US" b="1" dirty="0"/>
              <a:t>Number of directorships- Section 165</a:t>
            </a:r>
          </a:p>
          <a:p>
            <a:r>
              <a:rPr lang="en-US" dirty="0"/>
              <a:t>Maximum  number  of  directorships,  including  any  alternate directorship  a  person  can  hold  is  20.  It  has  come  with  a  rider  that number of directorships in public companies/ private companies that are either holding or subsidiary company of a public company shall be  limited  to  10.  Further  the  members  of  a  company  may  restrict abovementioned limit by passing a special resolution.</a:t>
            </a:r>
          </a:p>
          <a:p>
            <a:r>
              <a:rPr lang="en-US" dirty="0"/>
              <a:t>Woman  Director</a:t>
            </a:r>
          </a:p>
          <a:p>
            <a:pPr lvl="1"/>
            <a:r>
              <a:rPr lang="en-US" dirty="0"/>
              <a:t>Every listed company shall appoint at least one woman director within  one  year  from  the  commencement  of  the  second  proviso  to Section 149(1) of the Act. </a:t>
            </a:r>
          </a:p>
          <a:p>
            <a:pPr lvl="1"/>
            <a:r>
              <a:rPr lang="en-US" dirty="0"/>
              <a:t>Every other public company having paid up share capital of Rs. 100 crores or more or turnover of Rs. 300 crore or more as on the last  date  of  latest  audited  financial  statements.</a:t>
            </a:r>
          </a:p>
        </p:txBody>
      </p:sp>
    </p:spTree>
    <p:extLst>
      <p:ext uri="{BB962C8B-B14F-4D97-AF65-F5344CB8AC3E}">
        <p14:creationId xmlns:p14="http://schemas.microsoft.com/office/powerpoint/2010/main" val="55173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48FB-DFE0-4D71-9EA4-8339D8779DB9}"/>
              </a:ext>
            </a:extLst>
          </p:cNvPr>
          <p:cNvSpPr>
            <a:spLocks noGrp="1"/>
          </p:cNvSpPr>
          <p:nvPr>
            <p:ph type="title"/>
          </p:nvPr>
        </p:nvSpPr>
        <p:spPr/>
        <p:txBody>
          <a:bodyPr/>
          <a:lstStyle/>
          <a:p>
            <a:r>
              <a:rPr lang="en-US" dirty="0"/>
              <a:t>Independent Director</a:t>
            </a:r>
          </a:p>
        </p:txBody>
      </p:sp>
      <p:sp>
        <p:nvSpPr>
          <p:cNvPr id="3" name="Content Placeholder 2">
            <a:extLst>
              <a:ext uri="{FF2B5EF4-FFF2-40B4-BE49-F238E27FC236}">
                <a16:creationId xmlns:a16="http://schemas.microsoft.com/office/drawing/2014/main" id="{422A2BFD-A27B-426B-892A-EBC8216AE508}"/>
              </a:ext>
            </a:extLst>
          </p:cNvPr>
          <p:cNvSpPr>
            <a:spLocks noGrp="1"/>
          </p:cNvSpPr>
          <p:nvPr>
            <p:ph idx="1"/>
          </p:nvPr>
        </p:nvSpPr>
        <p:spPr/>
        <p:txBody>
          <a:bodyPr>
            <a:normAutofit fontScale="92500" lnSpcReduction="10000"/>
          </a:bodyPr>
          <a:lstStyle/>
          <a:p>
            <a:r>
              <a:rPr lang="en-US" dirty="0"/>
              <a:t>An independent director means a director other than a managing director or a whole-time director or a nominee director who does not have  any  material  or  pecuniary  relationship  with  the  company/directors.</a:t>
            </a:r>
          </a:p>
          <a:p>
            <a:pPr marL="0" indent="0">
              <a:buNone/>
            </a:pPr>
            <a:r>
              <a:rPr lang="en-US" dirty="0"/>
              <a:t> </a:t>
            </a:r>
          </a:p>
          <a:p>
            <a:r>
              <a:rPr lang="en-US" dirty="0"/>
              <a:t>Section 2(47) of the Act prescribed that “Independent director” means an independent director referred to in sub section (5) of section 149 of the Act.</a:t>
            </a:r>
          </a:p>
          <a:p>
            <a:pPr marL="0" indent="0">
              <a:buNone/>
            </a:pPr>
            <a:r>
              <a:rPr lang="en-US" dirty="0"/>
              <a:t> </a:t>
            </a:r>
          </a:p>
          <a:p>
            <a:r>
              <a:rPr lang="en-US" dirty="0"/>
              <a:t>Central Government has prescribed under Rule 4, public  companies  with  specified  limits  as  on  the  last  date  of  latest audited financial statements mentioned below shall also have at least 2 directors as independent directors:-paid up share capital of Rs. 10 crore or more; or turnover of Rs. 100 crore or more; or in  aggregate,  outstanding  loans/borrowings/  debentures/deposits/ exceeding Rs. 50 crore or more.</a:t>
            </a:r>
          </a:p>
          <a:p>
            <a:endParaRPr lang="en-US" dirty="0"/>
          </a:p>
        </p:txBody>
      </p:sp>
    </p:spTree>
    <p:extLst>
      <p:ext uri="{BB962C8B-B14F-4D97-AF65-F5344CB8AC3E}">
        <p14:creationId xmlns:p14="http://schemas.microsoft.com/office/powerpoint/2010/main" val="421510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noFill/>
        </p:spPr>
        <p:txBody>
          <a:bodyPr wrap="square" lIns="0" tIns="0" rIns="0" bIns="0" rtlCol="0"/>
          <a:lstStyle/>
          <a:p>
            <a:endParaRPr dirty="0"/>
          </a:p>
        </p:txBody>
      </p:sp>
      <p:sp>
        <p:nvSpPr>
          <p:cNvPr id="5" name="object 5"/>
          <p:cNvSpPr/>
          <p:nvPr/>
        </p:nvSpPr>
        <p:spPr>
          <a:xfrm>
            <a:off x="1524000" y="1"/>
            <a:ext cx="9091760" cy="1021461"/>
          </a:xfrm>
          <a:prstGeom prst="rect">
            <a:avLst/>
          </a:prstGeom>
          <a:noFill/>
        </p:spPr>
        <p:txBody>
          <a:bodyPr wrap="square" lIns="0" tIns="0" rIns="0" bIns="0" rtlCol="0"/>
          <a:lstStyle/>
          <a:p>
            <a:endParaRPr dirty="0"/>
          </a:p>
        </p:txBody>
      </p:sp>
      <p:sp>
        <p:nvSpPr>
          <p:cNvPr id="6" name="object 6"/>
          <p:cNvSpPr/>
          <p:nvPr/>
        </p:nvSpPr>
        <p:spPr>
          <a:xfrm>
            <a:off x="1522971" y="50927"/>
            <a:ext cx="9146173" cy="904748"/>
          </a:xfrm>
          <a:prstGeom prst="rect">
            <a:avLst/>
          </a:prstGeom>
          <a:noFill/>
        </p:spPr>
        <p:txBody>
          <a:bodyPr wrap="square" lIns="0" tIns="0" rIns="0" bIns="0" rtlCol="0"/>
          <a:lstStyle/>
          <a:p>
            <a:endParaRPr dirty="0"/>
          </a:p>
        </p:txBody>
      </p:sp>
      <p:sp>
        <p:nvSpPr>
          <p:cNvPr id="7" name="object 7"/>
          <p:cNvSpPr txBox="1">
            <a:spLocks noGrp="1"/>
          </p:cNvSpPr>
          <p:nvPr>
            <p:ph type="title"/>
          </p:nvPr>
        </p:nvSpPr>
        <p:spPr>
          <a:xfrm>
            <a:off x="2059941" y="200660"/>
            <a:ext cx="7179309" cy="422275"/>
          </a:xfrm>
          <a:prstGeom prst="rect">
            <a:avLst/>
          </a:prstGeom>
        </p:spPr>
        <p:txBody>
          <a:bodyPr vert="horz" wrap="square" lIns="0" tIns="12700" rIns="0" bIns="0" rtlCol="0" anchor="ctr">
            <a:spAutoFit/>
          </a:bodyPr>
          <a:lstStyle/>
          <a:p>
            <a:pPr marL="12700">
              <a:lnSpc>
                <a:spcPct val="100000"/>
              </a:lnSpc>
              <a:spcBef>
                <a:spcPts val="100"/>
              </a:spcBef>
            </a:pPr>
            <a:r>
              <a:rPr sz="2600" u="heavy" spc="5" dirty="0">
                <a:solidFill>
                  <a:srgbClr val="000000"/>
                </a:solidFill>
                <a:uFill>
                  <a:solidFill>
                    <a:srgbClr val="000000"/>
                  </a:solidFill>
                </a:uFill>
              </a:rPr>
              <a:t>Office </a:t>
            </a:r>
            <a:r>
              <a:rPr sz="2600" u="heavy" spc="-30" dirty="0">
                <a:solidFill>
                  <a:srgbClr val="000000"/>
                </a:solidFill>
                <a:uFill>
                  <a:solidFill>
                    <a:srgbClr val="000000"/>
                  </a:solidFill>
                </a:uFill>
              </a:rPr>
              <a:t>Holding </a:t>
            </a:r>
            <a:r>
              <a:rPr sz="2600" u="heavy" spc="-50" dirty="0">
                <a:solidFill>
                  <a:srgbClr val="000000"/>
                </a:solidFill>
                <a:uFill>
                  <a:solidFill>
                    <a:srgbClr val="000000"/>
                  </a:solidFill>
                </a:uFill>
              </a:rPr>
              <a:t>Period </a:t>
            </a:r>
            <a:r>
              <a:rPr sz="2600" u="heavy" spc="-20" dirty="0">
                <a:solidFill>
                  <a:srgbClr val="000000"/>
                </a:solidFill>
                <a:uFill>
                  <a:solidFill>
                    <a:srgbClr val="000000"/>
                  </a:solidFill>
                </a:uFill>
              </a:rPr>
              <a:t>of </a:t>
            </a:r>
            <a:r>
              <a:rPr sz="2600" u="heavy" spc="-30" dirty="0">
                <a:solidFill>
                  <a:srgbClr val="000000"/>
                </a:solidFill>
                <a:uFill>
                  <a:solidFill>
                    <a:srgbClr val="000000"/>
                  </a:solidFill>
                </a:uFill>
              </a:rPr>
              <a:t>Independent</a:t>
            </a:r>
            <a:r>
              <a:rPr sz="2600" u="heavy" spc="35" dirty="0">
                <a:solidFill>
                  <a:srgbClr val="000000"/>
                </a:solidFill>
                <a:uFill>
                  <a:solidFill>
                    <a:srgbClr val="000000"/>
                  </a:solidFill>
                </a:uFill>
              </a:rPr>
              <a:t> </a:t>
            </a:r>
            <a:r>
              <a:rPr sz="2600" u="heavy" spc="-75" dirty="0">
                <a:solidFill>
                  <a:srgbClr val="000000"/>
                </a:solidFill>
                <a:uFill>
                  <a:solidFill>
                    <a:srgbClr val="000000"/>
                  </a:solidFill>
                </a:uFill>
              </a:rPr>
              <a:t>Director:-</a:t>
            </a:r>
            <a:endParaRPr sz="2600" dirty="0">
              <a:latin typeface="Arial"/>
              <a:cs typeface="Arial"/>
            </a:endParaRPr>
          </a:p>
        </p:txBody>
      </p:sp>
      <p:sp>
        <p:nvSpPr>
          <p:cNvPr id="8" name="object 8"/>
          <p:cNvSpPr txBox="1"/>
          <p:nvPr/>
        </p:nvSpPr>
        <p:spPr>
          <a:xfrm>
            <a:off x="1522856" y="1105408"/>
            <a:ext cx="8081009" cy="5845383"/>
          </a:xfrm>
          <a:prstGeom prst="rect">
            <a:avLst/>
          </a:prstGeom>
        </p:spPr>
        <p:txBody>
          <a:bodyPr vert="horz" wrap="square" lIns="0" tIns="12700" rIns="0" bIns="0" rtlCol="0">
            <a:spAutoFit/>
          </a:bodyPr>
          <a:lstStyle/>
          <a:p>
            <a:pPr marL="748665" indent="-342900">
              <a:lnSpc>
                <a:spcPts val="2735"/>
              </a:lnSpc>
              <a:spcBef>
                <a:spcPts val="100"/>
              </a:spcBef>
              <a:buClr>
                <a:srgbClr val="0E6EC5"/>
              </a:buClr>
              <a:buSzPct val="85416"/>
              <a:buFont typeface="+mj-lt"/>
              <a:buAutoNum type="arabicPeriod"/>
              <a:tabLst>
                <a:tab pos="653415" algn="l"/>
                <a:tab pos="1440815" algn="l"/>
                <a:tab pos="2211705" algn="l"/>
                <a:tab pos="3101975" algn="l"/>
                <a:tab pos="3637279" algn="l"/>
                <a:tab pos="3946525" algn="l"/>
                <a:tab pos="4743450" algn="l"/>
                <a:tab pos="5249545" algn="l"/>
                <a:tab pos="5680710" algn="l"/>
                <a:tab pos="6372860" algn="l"/>
              </a:tabLst>
            </a:pPr>
            <a:r>
              <a:rPr lang="en-US" sz="1600" dirty="0">
                <a:cs typeface="Georgia"/>
              </a:rPr>
              <a:t>Shall hold office for a term up to </a:t>
            </a:r>
            <a:r>
              <a:rPr lang="en-US" sz="1600" dirty="0">
                <a:cs typeface="Times New Roman"/>
              </a:rPr>
              <a:t>five consecutive years.</a:t>
            </a:r>
          </a:p>
          <a:p>
            <a:pPr marL="748665" marR="6350" indent="-342900">
              <a:lnSpc>
                <a:spcPts val="2590"/>
              </a:lnSpc>
              <a:spcBef>
                <a:spcPts val="615"/>
              </a:spcBef>
              <a:buClr>
                <a:srgbClr val="0E6EC5"/>
              </a:buClr>
              <a:buSzPct val="85416"/>
              <a:buFont typeface="+mj-lt"/>
              <a:buAutoNum type="arabicPeriod"/>
              <a:tabLst>
                <a:tab pos="653415" algn="l"/>
              </a:tabLst>
            </a:pPr>
            <a:r>
              <a:rPr lang="en-US" sz="1600" dirty="0">
                <a:cs typeface="Times New Roman"/>
              </a:rPr>
              <a:t>Reappointment on passing of a special resolution </a:t>
            </a:r>
            <a:r>
              <a:rPr lang="en-US" sz="1600" dirty="0">
                <a:cs typeface="Georgia"/>
              </a:rPr>
              <a:t>by the company &amp;</a:t>
            </a:r>
          </a:p>
          <a:p>
            <a:pPr marL="748665" indent="-342900">
              <a:spcBef>
                <a:spcPts val="254"/>
              </a:spcBef>
              <a:buClr>
                <a:srgbClr val="0E6EC5"/>
              </a:buClr>
              <a:buSzPct val="85416"/>
              <a:buFont typeface="+mj-lt"/>
              <a:buAutoNum type="arabicPeriod"/>
              <a:tabLst>
                <a:tab pos="653415" algn="l"/>
              </a:tabLst>
            </a:pPr>
            <a:r>
              <a:rPr lang="en-US" sz="1600" dirty="0">
                <a:cs typeface="Georgia"/>
              </a:rPr>
              <a:t>disclosure of such appointment in the Board's report.</a:t>
            </a:r>
          </a:p>
          <a:p>
            <a:pPr marL="748665" marR="5080" indent="-342900" algn="just">
              <a:lnSpc>
                <a:spcPct val="90000"/>
              </a:lnSpc>
              <a:spcBef>
                <a:spcPts val="580"/>
              </a:spcBef>
              <a:buClr>
                <a:srgbClr val="0E6EC5"/>
              </a:buClr>
              <a:buSzPct val="85416"/>
              <a:buFont typeface="+mj-lt"/>
              <a:buAutoNum type="arabicPeriod"/>
              <a:tabLst>
                <a:tab pos="653415" algn="l"/>
              </a:tabLst>
            </a:pPr>
            <a:r>
              <a:rPr lang="en-US" sz="1600" dirty="0">
                <a:cs typeface="Times New Roman"/>
              </a:rPr>
              <a:t>No </a:t>
            </a:r>
            <a:r>
              <a:rPr lang="en-US" sz="1600" dirty="0">
                <a:cs typeface="Georgia"/>
              </a:rPr>
              <a:t>independent director shall hold office for </a:t>
            </a:r>
            <a:r>
              <a:rPr lang="en-US" sz="1600" dirty="0">
                <a:cs typeface="Times New Roman"/>
              </a:rPr>
              <a:t>more than two consecutive terms</a:t>
            </a:r>
            <a:r>
              <a:rPr lang="en-US" sz="1600" dirty="0">
                <a:cs typeface="Georgia"/>
              </a:rPr>
              <a:t>, but such independent director shall be </a:t>
            </a:r>
            <a:r>
              <a:rPr lang="en-US" sz="1600" dirty="0">
                <a:cs typeface="Times New Roman"/>
              </a:rPr>
              <a:t>eligible for appointment </a:t>
            </a:r>
            <a:r>
              <a:rPr lang="en-US" sz="1600" dirty="0">
                <a:cs typeface="Georgia"/>
              </a:rPr>
              <a:t>after the  expiration </a:t>
            </a:r>
            <a:r>
              <a:rPr lang="en-US" sz="1600" dirty="0">
                <a:cs typeface="Times New Roman"/>
              </a:rPr>
              <a:t>of three years of ceasing </a:t>
            </a:r>
            <a:r>
              <a:rPr lang="en-US" sz="1600" dirty="0">
                <a:cs typeface="Georgia"/>
              </a:rPr>
              <a:t>to become an  independent director.</a:t>
            </a:r>
          </a:p>
          <a:p>
            <a:pPr marL="287020" indent="-274320">
              <a:spcBef>
                <a:spcPts val="300"/>
              </a:spcBef>
              <a:buClr>
                <a:srgbClr val="0AD0D9"/>
              </a:buClr>
              <a:buSzPct val="94230"/>
              <a:buFont typeface="Arial"/>
              <a:buChar char=""/>
              <a:tabLst>
                <a:tab pos="287020" algn="l"/>
              </a:tabLst>
            </a:pPr>
            <a:r>
              <a:rPr lang="en-US" sz="1600" u="heavy" dirty="0">
                <a:uFill>
                  <a:solidFill>
                    <a:srgbClr val="000000"/>
                  </a:solidFill>
                </a:uFill>
                <a:cs typeface="Georgia"/>
              </a:rPr>
              <a:t>Section 150 - Data bank for Independent Director</a:t>
            </a:r>
            <a:endParaRPr lang="en-US" sz="1600" dirty="0">
              <a:cs typeface="Georgia"/>
            </a:endParaRPr>
          </a:p>
          <a:p>
            <a:pPr marL="691515" lvl="1" indent="-285750">
              <a:spcBef>
                <a:spcPts val="300"/>
              </a:spcBef>
              <a:buClr>
                <a:srgbClr val="0E6EC5"/>
              </a:buClr>
              <a:buSzPct val="85416"/>
              <a:buFont typeface="Arial" panose="020B0604020202020204" pitchFamily="34" charset="0"/>
              <a:buChar char="•"/>
              <a:tabLst>
                <a:tab pos="653415" algn="l"/>
              </a:tabLst>
            </a:pPr>
            <a:r>
              <a:rPr lang="en-US" sz="1600" dirty="0">
                <a:cs typeface="Georgia"/>
              </a:rPr>
              <a:t>make application in DIR-1 for I.D. in Databank</a:t>
            </a:r>
          </a:p>
          <a:p>
            <a:pPr marL="691515" marR="415290" lvl="1" indent="-285750">
              <a:lnSpc>
                <a:spcPts val="2590"/>
              </a:lnSpc>
              <a:spcBef>
                <a:spcPts val="615"/>
              </a:spcBef>
              <a:buClr>
                <a:srgbClr val="0E6EC5"/>
              </a:buClr>
              <a:buSzPct val="85416"/>
              <a:buFont typeface="Arial" panose="020B0604020202020204" pitchFamily="34" charset="0"/>
              <a:buChar char="•"/>
              <a:tabLst>
                <a:tab pos="653415" algn="l"/>
              </a:tabLst>
            </a:pPr>
            <a:r>
              <a:rPr lang="en-US" sz="1600" dirty="0">
                <a:cs typeface="Georgia"/>
              </a:rPr>
              <a:t>if any change in data, intimation to be made within 15 days.</a:t>
            </a:r>
          </a:p>
          <a:p>
            <a:r>
              <a:rPr lang="en-US" sz="1600" dirty="0"/>
              <a:t>Rule 5 of (Appointment and Qualification of directors ) Rules  prescribes that an independent director shall possess appropriate skills, experience and knowledge in one or more fields of finance, law, management, sales, marketing, administration,research, corporate governance, technical operations or other disciplines related to the company’s business.</a:t>
            </a:r>
          </a:p>
          <a:p>
            <a:endParaRPr lang="en-US" sz="1600" dirty="0"/>
          </a:p>
          <a:p>
            <a:r>
              <a:rPr lang="en-US" sz="1600" dirty="0"/>
              <a:t>They shall be shall be bound by the code of conduct u/s 149(8) Code  of Conduct includes guidelines of professional conduct, role and functions, duties,  manner  of  appointment,  re-appointment,  resignation  or removal, separate meetings, evaluation mechanism.</a:t>
            </a:r>
          </a:p>
          <a:p>
            <a:pPr marL="652780" marR="415290" lvl="1" indent="-247015">
              <a:lnSpc>
                <a:spcPts val="2590"/>
              </a:lnSpc>
              <a:spcBef>
                <a:spcPts val="615"/>
              </a:spcBef>
              <a:buClr>
                <a:srgbClr val="0E6EC5"/>
              </a:buClr>
              <a:buSzPct val="85416"/>
              <a:buFont typeface="Arial"/>
              <a:buChar char=""/>
              <a:tabLst>
                <a:tab pos="653415" algn="l"/>
              </a:tabLst>
            </a:pPr>
            <a:endParaRPr sz="2000" dirty="0">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10E5-B91C-4D9C-90AF-20DDC17908D3}"/>
              </a:ext>
            </a:extLst>
          </p:cNvPr>
          <p:cNvSpPr>
            <a:spLocks noGrp="1"/>
          </p:cNvSpPr>
          <p:nvPr>
            <p:ph type="title"/>
          </p:nvPr>
        </p:nvSpPr>
        <p:spPr/>
        <p:txBody>
          <a:bodyPr/>
          <a:lstStyle/>
          <a:p>
            <a:r>
              <a:rPr lang="en-US" dirty="0"/>
              <a:t>Other  types of director </a:t>
            </a:r>
          </a:p>
        </p:txBody>
      </p:sp>
      <p:sp>
        <p:nvSpPr>
          <p:cNvPr id="3" name="Content Placeholder 2">
            <a:extLst>
              <a:ext uri="{FF2B5EF4-FFF2-40B4-BE49-F238E27FC236}">
                <a16:creationId xmlns:a16="http://schemas.microsoft.com/office/drawing/2014/main" id="{F27AAC99-E4E5-4E5B-8A79-BD1F1B404EBD}"/>
              </a:ext>
            </a:extLst>
          </p:cNvPr>
          <p:cNvSpPr>
            <a:spLocks noGrp="1"/>
          </p:cNvSpPr>
          <p:nvPr>
            <p:ph idx="1"/>
          </p:nvPr>
        </p:nvSpPr>
        <p:spPr/>
        <p:txBody>
          <a:bodyPr>
            <a:normAutofit fontScale="92500" lnSpcReduction="20000"/>
          </a:bodyPr>
          <a:lstStyle/>
          <a:p>
            <a:r>
              <a:rPr lang="en-US" dirty="0"/>
              <a:t>Nominee director” means a director nominated by any financial institution in pursuance of the provisions of any law for the time  being  in  force,  or  of  any  agreement,  or  appointed  by  any Government, or any other person to represent its interests Section 161 (3)</a:t>
            </a:r>
          </a:p>
          <a:p>
            <a:endParaRPr lang="en-US" dirty="0"/>
          </a:p>
          <a:p>
            <a:r>
              <a:rPr lang="en-US" dirty="0"/>
              <a:t>Additional director:- Section 161 (1)</a:t>
            </a:r>
          </a:p>
          <a:p>
            <a:pPr marL="0" indent="0">
              <a:buNone/>
            </a:pPr>
            <a:r>
              <a:rPr lang="en-US" dirty="0"/>
              <a:t>The board of directors can appoint additional directors, if such power  is  conferred  on  them  by  the  articles  of  association.  Such additional  directors  hold  office  only  up to  the  date  of  next  annual general meeting or the last date on which the annual general meeting should have been held, whichever is earlier. A person who fails to get appointed as a director in a general meeting cannot be appointed as Additional  Director</a:t>
            </a:r>
          </a:p>
          <a:p>
            <a:r>
              <a:rPr lang="en-US" dirty="0"/>
              <a:t>Alternate director :- If a director is absent for more than three months and if the articles permit , board of directors can appoint a person to act as an alternate director. Section 161 (2)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281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43EA-6CA3-4B2C-9B72-062A1CE47A0A}"/>
              </a:ext>
            </a:extLst>
          </p:cNvPr>
          <p:cNvSpPr>
            <a:spLocks noGrp="1"/>
          </p:cNvSpPr>
          <p:nvPr>
            <p:ph type="title"/>
          </p:nvPr>
        </p:nvSpPr>
        <p:spPr/>
        <p:txBody>
          <a:bodyPr>
            <a:normAutofit/>
          </a:bodyPr>
          <a:lstStyle/>
          <a:p>
            <a:r>
              <a:rPr lang="en-US" sz="3600" dirty="0"/>
              <a:t>Small Shareholder’s director</a:t>
            </a:r>
          </a:p>
        </p:txBody>
      </p:sp>
      <p:sp>
        <p:nvSpPr>
          <p:cNvPr id="3" name="Content Placeholder 2">
            <a:extLst>
              <a:ext uri="{FF2B5EF4-FFF2-40B4-BE49-F238E27FC236}">
                <a16:creationId xmlns:a16="http://schemas.microsoft.com/office/drawing/2014/main" id="{D193F58B-5528-4887-8196-C5EF6CF269BA}"/>
              </a:ext>
            </a:extLst>
          </p:cNvPr>
          <p:cNvSpPr>
            <a:spLocks noGrp="1"/>
          </p:cNvSpPr>
          <p:nvPr>
            <p:ph idx="1"/>
          </p:nvPr>
        </p:nvSpPr>
        <p:spPr>
          <a:xfrm>
            <a:off x="806605" y="1690688"/>
            <a:ext cx="10515600" cy="4351338"/>
          </a:xfrm>
        </p:spPr>
        <p:txBody>
          <a:bodyPr>
            <a:normAutofit/>
          </a:bodyPr>
          <a:lstStyle/>
          <a:p>
            <a:pPr marL="355600" indent="-342900">
              <a:lnSpc>
                <a:spcPct val="100000"/>
              </a:lnSpc>
              <a:spcBef>
                <a:spcPts val="100"/>
              </a:spcBef>
              <a:buClr>
                <a:srgbClr val="0AD0D9"/>
              </a:buClr>
              <a:buSzPct val="93750"/>
              <a:tabLst>
                <a:tab pos="287020" algn="l"/>
              </a:tabLst>
            </a:pPr>
            <a:r>
              <a:rPr lang="en-US" dirty="0">
                <a:cs typeface="Georgia"/>
              </a:rPr>
              <a:t>A listed company may upon notice of</a:t>
            </a:r>
          </a:p>
          <a:p>
            <a:pPr marL="405765" lvl="1" indent="0">
              <a:lnSpc>
                <a:spcPct val="100000"/>
              </a:lnSpc>
              <a:spcBef>
                <a:spcPts val="5"/>
              </a:spcBef>
              <a:buClr>
                <a:srgbClr val="0E6EC5"/>
              </a:buClr>
              <a:buSzPct val="84090"/>
              <a:buNone/>
              <a:tabLst>
                <a:tab pos="653415" algn="l"/>
              </a:tabLst>
            </a:pPr>
            <a:r>
              <a:rPr lang="en-US" sz="1800" dirty="0">
                <a:cs typeface="Georgia"/>
              </a:rPr>
              <a:t>not less than 1/10 of total number of shareholders or</a:t>
            </a:r>
          </a:p>
          <a:p>
            <a:pPr marL="405765" lvl="1" indent="0">
              <a:lnSpc>
                <a:spcPts val="2635"/>
              </a:lnSpc>
              <a:buClr>
                <a:srgbClr val="0E6EC5"/>
              </a:buClr>
              <a:buSzPct val="84090"/>
              <a:buNone/>
              <a:tabLst>
                <a:tab pos="653415" algn="l"/>
              </a:tabLst>
            </a:pPr>
            <a:r>
              <a:rPr lang="en-US" sz="1800" dirty="0">
                <a:cs typeface="Georgia"/>
              </a:rPr>
              <a:t>not less than 1000 small shareholders</a:t>
            </a:r>
          </a:p>
          <a:p>
            <a:pPr marL="652780" marR="1412875" indent="17780">
              <a:lnSpc>
                <a:spcPct val="80000"/>
              </a:lnSpc>
              <a:spcBef>
                <a:spcPts val="620"/>
              </a:spcBef>
            </a:pPr>
            <a:r>
              <a:rPr lang="en-US" sz="1600" dirty="0">
                <a:cs typeface="Times New Roman"/>
              </a:rPr>
              <a:t>whichever is lower may elect small </a:t>
            </a:r>
            <a:r>
              <a:rPr lang="en-US" sz="1600" dirty="0">
                <a:cs typeface="Arial"/>
              </a:rPr>
              <a:t>shareholders’ Director.</a:t>
            </a:r>
          </a:p>
          <a:p>
            <a:pPr marL="469900" indent="-457200">
              <a:lnSpc>
                <a:spcPts val="3350"/>
              </a:lnSpc>
              <a:buClr>
                <a:srgbClr val="0AD0D9"/>
              </a:buClr>
              <a:buSzPct val="94642"/>
              <a:tabLst>
                <a:tab pos="287020" algn="l"/>
              </a:tabLst>
            </a:pPr>
            <a:r>
              <a:rPr lang="en-US" dirty="0">
                <a:cs typeface="Georgia"/>
              </a:rPr>
              <a:t>Not to retire by rotation</a:t>
            </a:r>
          </a:p>
          <a:p>
            <a:pPr marL="469900" indent="-457200">
              <a:lnSpc>
                <a:spcPct val="100000"/>
              </a:lnSpc>
              <a:buClr>
                <a:srgbClr val="0AD0D9"/>
              </a:buClr>
              <a:buSzPct val="94642"/>
              <a:tabLst>
                <a:tab pos="287020" algn="l"/>
              </a:tabLst>
            </a:pPr>
            <a:r>
              <a:rPr lang="en-US" dirty="0">
                <a:cs typeface="Georgia"/>
              </a:rPr>
              <a:t>Tenure for 3 years</a:t>
            </a:r>
          </a:p>
          <a:p>
            <a:pPr marL="469900" indent="-457200">
              <a:lnSpc>
                <a:spcPct val="100000"/>
              </a:lnSpc>
              <a:buClr>
                <a:srgbClr val="0AD0D9"/>
              </a:buClr>
              <a:buSzPct val="94642"/>
              <a:tabLst>
                <a:tab pos="287020" algn="l"/>
              </a:tabLst>
            </a:pPr>
            <a:r>
              <a:rPr lang="en-US" dirty="0">
                <a:cs typeface="Georgia"/>
              </a:rPr>
              <a:t>Shall not eligible for reappointment.</a:t>
            </a:r>
          </a:p>
          <a:p>
            <a:pPr marL="469900" marR="5080" indent="-457200">
              <a:lnSpc>
                <a:spcPct val="80000"/>
              </a:lnSpc>
              <a:spcBef>
                <a:spcPts val="675"/>
              </a:spcBef>
              <a:buClr>
                <a:srgbClr val="0AD0D9"/>
              </a:buClr>
              <a:buSzPct val="94642"/>
              <a:tabLst>
                <a:tab pos="287020" algn="l"/>
              </a:tabLst>
            </a:pPr>
            <a:r>
              <a:rPr lang="en-US" dirty="0">
                <a:cs typeface="Times New Roman"/>
              </a:rPr>
              <a:t>Shall not be small shareholder’s director in not  </a:t>
            </a:r>
            <a:r>
              <a:rPr lang="en-US" dirty="0">
                <a:cs typeface="Georgia"/>
              </a:rPr>
              <a:t>more than 2 companies.</a:t>
            </a:r>
          </a:p>
          <a:p>
            <a:pPr marL="469900" marR="269875" indent="-457200">
              <a:lnSpc>
                <a:spcPts val="2690"/>
              </a:lnSpc>
              <a:spcBef>
                <a:spcPts val="645"/>
              </a:spcBef>
              <a:buClr>
                <a:srgbClr val="0AD0D9"/>
              </a:buClr>
              <a:buSzPct val="94642"/>
              <a:tabLst>
                <a:tab pos="287020" algn="l"/>
                <a:tab pos="5596255" algn="l"/>
              </a:tabLst>
            </a:pPr>
            <a:r>
              <a:rPr lang="en-US" dirty="0">
                <a:cs typeface="Georgia"/>
              </a:rPr>
              <a:t>Has to maintain cooling period of 3  years for  reappointment in same company.</a:t>
            </a:r>
          </a:p>
          <a:p>
            <a:pPr marL="0" indent="0">
              <a:buNone/>
            </a:pPr>
            <a:endParaRPr lang="en-US" dirty="0"/>
          </a:p>
        </p:txBody>
      </p:sp>
    </p:spTree>
    <p:extLst>
      <p:ext uri="{BB962C8B-B14F-4D97-AF65-F5344CB8AC3E}">
        <p14:creationId xmlns:p14="http://schemas.microsoft.com/office/powerpoint/2010/main" val="350335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72150" y="256579"/>
            <a:ext cx="9063355" cy="543560"/>
          </a:xfrm>
          <a:prstGeom prst="rect">
            <a:avLst/>
          </a:prstGeom>
          <a:noFill/>
        </p:spPr>
        <p:txBody>
          <a:bodyPr vert="horz" wrap="square" lIns="0" tIns="12065" rIns="0" bIns="0" rtlCol="0" anchor="ctr">
            <a:spAutoFit/>
          </a:bodyPr>
          <a:lstStyle/>
          <a:p>
            <a:pPr marL="12700">
              <a:lnSpc>
                <a:spcPct val="100000"/>
              </a:lnSpc>
              <a:spcBef>
                <a:spcPts val="95"/>
              </a:spcBef>
            </a:pPr>
            <a:r>
              <a:rPr sz="3400" b="1" u="sng" spc="-175" dirty="0">
                <a:uFill>
                  <a:solidFill>
                    <a:srgbClr val="04607A"/>
                  </a:solidFill>
                </a:uFill>
                <a:latin typeface="Trebuchet MS"/>
                <a:cs typeface="Trebuchet MS"/>
              </a:rPr>
              <a:t>Appointment</a:t>
            </a:r>
            <a:r>
              <a:rPr sz="3400" b="1" u="sng" spc="-260" dirty="0">
                <a:uFill>
                  <a:solidFill>
                    <a:srgbClr val="04607A"/>
                  </a:solidFill>
                </a:uFill>
                <a:latin typeface="Trebuchet MS"/>
                <a:cs typeface="Trebuchet MS"/>
              </a:rPr>
              <a:t> </a:t>
            </a:r>
            <a:r>
              <a:rPr sz="3400" b="1" u="sng" spc="-10" dirty="0">
                <a:uFill>
                  <a:solidFill>
                    <a:srgbClr val="04607A"/>
                  </a:solidFill>
                </a:uFill>
                <a:latin typeface="Trebuchet MS"/>
                <a:cs typeface="Trebuchet MS"/>
              </a:rPr>
              <a:t>&amp;</a:t>
            </a:r>
            <a:r>
              <a:rPr sz="3400" b="1" u="sng" spc="-245" dirty="0">
                <a:uFill>
                  <a:solidFill>
                    <a:srgbClr val="04607A"/>
                  </a:solidFill>
                </a:uFill>
                <a:latin typeface="Trebuchet MS"/>
                <a:cs typeface="Trebuchet MS"/>
              </a:rPr>
              <a:t> </a:t>
            </a:r>
            <a:r>
              <a:rPr sz="3400" b="1" u="sng" spc="-200" dirty="0">
                <a:uFill>
                  <a:solidFill>
                    <a:srgbClr val="04607A"/>
                  </a:solidFill>
                </a:uFill>
                <a:latin typeface="Trebuchet MS"/>
                <a:cs typeface="Trebuchet MS"/>
              </a:rPr>
              <a:t>Vacation</a:t>
            </a:r>
            <a:r>
              <a:rPr sz="3400" b="1" u="sng" spc="-254" dirty="0">
                <a:uFill>
                  <a:solidFill>
                    <a:srgbClr val="04607A"/>
                  </a:solidFill>
                </a:uFill>
                <a:latin typeface="Trebuchet MS"/>
                <a:cs typeface="Trebuchet MS"/>
              </a:rPr>
              <a:t> </a:t>
            </a:r>
            <a:r>
              <a:rPr sz="3400" b="1" u="sng" spc="-140" dirty="0">
                <a:uFill>
                  <a:solidFill>
                    <a:srgbClr val="04607A"/>
                  </a:solidFill>
                </a:uFill>
                <a:latin typeface="Trebuchet MS"/>
                <a:cs typeface="Trebuchet MS"/>
              </a:rPr>
              <a:t>of</a:t>
            </a:r>
            <a:r>
              <a:rPr sz="3400" b="1" u="sng" spc="-254" dirty="0">
                <a:uFill>
                  <a:solidFill>
                    <a:srgbClr val="04607A"/>
                  </a:solidFill>
                </a:uFill>
                <a:latin typeface="Trebuchet MS"/>
                <a:cs typeface="Trebuchet MS"/>
              </a:rPr>
              <a:t> </a:t>
            </a:r>
            <a:r>
              <a:rPr sz="3400" b="1" u="sng" spc="-210" dirty="0">
                <a:uFill>
                  <a:solidFill>
                    <a:srgbClr val="04607A"/>
                  </a:solidFill>
                </a:uFill>
                <a:latin typeface="Trebuchet MS"/>
                <a:cs typeface="Trebuchet MS"/>
              </a:rPr>
              <a:t>Director</a:t>
            </a:r>
            <a:r>
              <a:rPr sz="3400" b="1" u="sng" spc="-250" dirty="0">
                <a:uFill>
                  <a:solidFill>
                    <a:srgbClr val="04607A"/>
                  </a:solidFill>
                </a:uFill>
                <a:latin typeface="Trebuchet MS"/>
                <a:cs typeface="Trebuchet MS"/>
              </a:rPr>
              <a:t> </a:t>
            </a:r>
            <a:r>
              <a:rPr sz="3400" b="1" u="sng" spc="-85" dirty="0">
                <a:uFill>
                  <a:solidFill>
                    <a:srgbClr val="04607A"/>
                  </a:solidFill>
                </a:uFill>
                <a:latin typeface="Trebuchet MS"/>
                <a:cs typeface="Trebuchet MS"/>
              </a:rPr>
              <a:t>u/s</a:t>
            </a:r>
            <a:r>
              <a:rPr sz="3400" b="1" u="sng" spc="-250" dirty="0">
                <a:uFill>
                  <a:solidFill>
                    <a:srgbClr val="04607A"/>
                  </a:solidFill>
                </a:uFill>
                <a:latin typeface="Trebuchet MS"/>
                <a:cs typeface="Trebuchet MS"/>
              </a:rPr>
              <a:t> </a:t>
            </a:r>
            <a:r>
              <a:rPr sz="3400" b="1" u="sng" spc="-275" dirty="0">
                <a:uFill>
                  <a:solidFill>
                    <a:srgbClr val="04607A"/>
                  </a:solidFill>
                </a:uFill>
                <a:latin typeface="Trebuchet MS"/>
                <a:cs typeface="Trebuchet MS"/>
              </a:rPr>
              <a:t>152</a:t>
            </a:r>
            <a:r>
              <a:rPr sz="3400" b="1" u="sng" spc="-260" dirty="0">
                <a:uFill>
                  <a:solidFill>
                    <a:srgbClr val="04607A"/>
                  </a:solidFill>
                </a:uFill>
                <a:latin typeface="Trebuchet MS"/>
                <a:cs typeface="Trebuchet MS"/>
              </a:rPr>
              <a:t> </a:t>
            </a:r>
            <a:r>
              <a:rPr sz="3400" b="1" u="sng" spc="-10" dirty="0">
                <a:uFill>
                  <a:solidFill>
                    <a:srgbClr val="04607A"/>
                  </a:solidFill>
                </a:uFill>
                <a:latin typeface="Trebuchet MS"/>
                <a:cs typeface="Trebuchet MS"/>
              </a:rPr>
              <a:t>&amp;</a:t>
            </a:r>
            <a:r>
              <a:rPr sz="3400" b="1" u="sng" spc="-254" dirty="0">
                <a:uFill>
                  <a:solidFill>
                    <a:srgbClr val="04607A"/>
                  </a:solidFill>
                </a:uFill>
                <a:latin typeface="Trebuchet MS"/>
                <a:cs typeface="Trebuchet MS"/>
              </a:rPr>
              <a:t> </a:t>
            </a:r>
            <a:r>
              <a:rPr sz="3400" b="1" u="sng" spc="-270" dirty="0">
                <a:uFill>
                  <a:solidFill>
                    <a:srgbClr val="04607A"/>
                  </a:solidFill>
                </a:uFill>
                <a:latin typeface="Trebuchet MS"/>
                <a:cs typeface="Trebuchet MS"/>
              </a:rPr>
              <a:t>167</a:t>
            </a:r>
            <a:endParaRPr sz="3400" u="sng" dirty="0">
              <a:latin typeface="Trebuchet MS"/>
              <a:cs typeface="Trebuchet MS"/>
            </a:endParaRPr>
          </a:p>
        </p:txBody>
      </p:sp>
      <p:sp>
        <p:nvSpPr>
          <p:cNvPr id="8" name="object 8"/>
          <p:cNvSpPr txBox="1">
            <a:spLocks noGrp="1"/>
          </p:cNvSpPr>
          <p:nvPr>
            <p:ph idx="1"/>
          </p:nvPr>
        </p:nvSpPr>
        <p:spPr>
          <a:xfrm>
            <a:off x="734380" y="1128217"/>
            <a:ext cx="12119517" cy="5740033"/>
          </a:xfrm>
          <a:prstGeom prst="rect">
            <a:avLst/>
          </a:prstGeom>
          <a:noFill/>
          <a:ln>
            <a:noFill/>
          </a:ln>
        </p:spPr>
        <p:txBody>
          <a:bodyPr vert="horz" wrap="square" lIns="0" tIns="12700" rIns="0" bIns="0" rtlCol="0">
            <a:spAutoFit/>
          </a:bodyPr>
          <a:lstStyle/>
          <a:p>
            <a:pPr marL="20955">
              <a:lnSpc>
                <a:spcPct val="100000"/>
              </a:lnSpc>
              <a:spcBef>
                <a:spcPts val="100"/>
              </a:spcBef>
            </a:pPr>
            <a:r>
              <a:rPr spc="140" dirty="0"/>
              <a:t>Appointment of</a:t>
            </a:r>
            <a:r>
              <a:rPr spc="-300" dirty="0"/>
              <a:t> </a:t>
            </a:r>
            <a:r>
              <a:rPr spc="105" dirty="0"/>
              <a:t>director</a:t>
            </a:r>
          </a:p>
          <a:p>
            <a:pPr marL="763905" lvl="1">
              <a:spcBef>
                <a:spcPts val="25"/>
              </a:spcBef>
              <a:buClr>
                <a:srgbClr val="0AD0D9"/>
              </a:buClr>
              <a:buSzPct val="94444"/>
              <a:buFont typeface="+mj-lt"/>
              <a:buAutoNum type="arabicPeriod"/>
              <a:tabLst>
                <a:tab pos="294640" algn="l"/>
                <a:tab pos="295275" algn="l"/>
              </a:tabLst>
            </a:pPr>
            <a:r>
              <a:rPr spc="-15" dirty="0">
                <a:cs typeface="Georgia"/>
              </a:rPr>
              <a:t>Appoint </a:t>
            </a:r>
            <a:r>
              <a:rPr spc="-25" dirty="0">
                <a:cs typeface="Georgia"/>
              </a:rPr>
              <a:t>in </a:t>
            </a:r>
            <a:r>
              <a:rPr spc="-35" dirty="0">
                <a:cs typeface="Georgia"/>
              </a:rPr>
              <a:t>general</a:t>
            </a:r>
            <a:r>
              <a:rPr spc="-25" dirty="0">
                <a:cs typeface="Georgia"/>
              </a:rPr>
              <a:t> </a:t>
            </a:r>
            <a:r>
              <a:rPr spc="-15" dirty="0">
                <a:cs typeface="Georgia"/>
              </a:rPr>
              <a:t>meeting</a:t>
            </a:r>
            <a:endParaRPr dirty="0">
              <a:cs typeface="Georgia"/>
            </a:endParaRPr>
          </a:p>
          <a:p>
            <a:pPr marL="763905" lvl="1">
              <a:buClr>
                <a:srgbClr val="0AD0D9"/>
              </a:buClr>
              <a:buSzPct val="94444"/>
              <a:buFont typeface="+mj-lt"/>
              <a:buAutoNum type="arabicPeriod"/>
              <a:tabLst>
                <a:tab pos="294640" algn="l"/>
                <a:tab pos="295275" algn="l"/>
              </a:tabLst>
            </a:pPr>
            <a:r>
              <a:rPr spc="-40" dirty="0">
                <a:cs typeface="Georgia"/>
              </a:rPr>
              <a:t>Must </a:t>
            </a:r>
            <a:r>
              <a:rPr spc="-50" dirty="0">
                <a:cs typeface="Georgia"/>
              </a:rPr>
              <a:t>have </a:t>
            </a:r>
            <a:r>
              <a:rPr spc="-40" dirty="0">
                <a:cs typeface="Georgia"/>
              </a:rPr>
              <a:t>DIN no. </a:t>
            </a:r>
            <a:r>
              <a:rPr spc="-65" dirty="0">
                <a:cs typeface="Georgia"/>
              </a:rPr>
              <a:t>u/s</a:t>
            </a:r>
            <a:r>
              <a:rPr spc="95" dirty="0">
                <a:cs typeface="Georgia"/>
              </a:rPr>
              <a:t> </a:t>
            </a:r>
            <a:r>
              <a:rPr spc="-105" dirty="0">
                <a:cs typeface="Georgia"/>
              </a:rPr>
              <a:t>154.</a:t>
            </a:r>
            <a:endParaRPr dirty="0">
              <a:cs typeface="Georgia"/>
            </a:endParaRPr>
          </a:p>
          <a:p>
            <a:pPr marL="763905" lvl="1">
              <a:buClr>
                <a:srgbClr val="0AD0D9"/>
              </a:buClr>
              <a:buSzPct val="94444"/>
              <a:buFont typeface="+mj-lt"/>
              <a:buAutoNum type="arabicPeriod"/>
              <a:tabLst>
                <a:tab pos="294640" algn="l"/>
                <a:tab pos="295275" algn="l"/>
              </a:tabLst>
            </a:pPr>
            <a:r>
              <a:rPr spc="-20" dirty="0">
                <a:cs typeface="Georgia"/>
              </a:rPr>
              <a:t>Declaration </a:t>
            </a:r>
            <a:r>
              <a:rPr spc="-30" dirty="0">
                <a:cs typeface="Georgia"/>
              </a:rPr>
              <a:t>for </a:t>
            </a:r>
            <a:r>
              <a:rPr spc="-5" dirty="0">
                <a:cs typeface="Georgia"/>
              </a:rPr>
              <a:t>not </a:t>
            </a:r>
            <a:r>
              <a:rPr spc="-20" dirty="0">
                <a:cs typeface="Georgia"/>
              </a:rPr>
              <a:t>disqualified </a:t>
            </a:r>
            <a:r>
              <a:rPr spc="-65" dirty="0">
                <a:cs typeface="Georgia"/>
              </a:rPr>
              <a:t>u/s</a:t>
            </a:r>
            <a:r>
              <a:rPr spc="-80" dirty="0">
                <a:cs typeface="Georgia"/>
              </a:rPr>
              <a:t> </a:t>
            </a:r>
            <a:r>
              <a:rPr spc="-90" dirty="0">
                <a:cs typeface="Georgia"/>
              </a:rPr>
              <a:t>164.</a:t>
            </a:r>
            <a:endParaRPr dirty="0">
              <a:cs typeface="Georgia"/>
            </a:endParaRPr>
          </a:p>
          <a:p>
            <a:pPr marL="763905" lvl="1">
              <a:buClr>
                <a:srgbClr val="0AD0D9"/>
              </a:buClr>
              <a:buSzPct val="94444"/>
              <a:buFont typeface="+mj-lt"/>
              <a:buAutoNum type="arabicPeriod"/>
              <a:tabLst>
                <a:tab pos="294640" algn="l"/>
                <a:tab pos="295275" algn="l"/>
              </a:tabLst>
            </a:pPr>
            <a:r>
              <a:rPr spc="-40" dirty="0">
                <a:cs typeface="Georgia"/>
              </a:rPr>
              <a:t>Must </a:t>
            </a:r>
            <a:r>
              <a:rPr spc="-35" dirty="0">
                <a:cs typeface="Georgia"/>
              </a:rPr>
              <a:t>give </a:t>
            </a:r>
            <a:r>
              <a:rPr spc="-15" dirty="0">
                <a:cs typeface="Georgia"/>
              </a:rPr>
              <a:t>consent </a:t>
            </a:r>
            <a:r>
              <a:rPr spc="-25" dirty="0">
                <a:cs typeface="Georgia"/>
              </a:rPr>
              <a:t>in </a:t>
            </a:r>
            <a:r>
              <a:rPr spc="-20" dirty="0">
                <a:cs typeface="Georgia"/>
              </a:rPr>
              <a:t>writing </a:t>
            </a:r>
            <a:r>
              <a:rPr spc="-25" dirty="0">
                <a:cs typeface="Georgia"/>
              </a:rPr>
              <a:t>in </a:t>
            </a:r>
            <a:r>
              <a:rPr spc="45" dirty="0"/>
              <a:t>Form</a:t>
            </a:r>
            <a:r>
              <a:rPr spc="-85" dirty="0"/>
              <a:t> </a:t>
            </a:r>
            <a:r>
              <a:rPr spc="20" dirty="0"/>
              <a:t>DIN-2</a:t>
            </a:r>
            <a:r>
              <a:rPr lang="en-US" spc="20" dirty="0"/>
              <a:t> </a:t>
            </a:r>
            <a:r>
              <a:rPr spc="-15" dirty="0">
                <a:cs typeface="Georgia"/>
              </a:rPr>
              <a:t>within </a:t>
            </a:r>
            <a:r>
              <a:rPr spc="-85" dirty="0">
                <a:cs typeface="Georgia"/>
              </a:rPr>
              <a:t>30</a:t>
            </a:r>
            <a:r>
              <a:rPr lang="en-US" spc="-85" dirty="0">
                <a:cs typeface="Georgia"/>
              </a:rPr>
              <a:t> </a:t>
            </a:r>
            <a:r>
              <a:rPr spc="-85" dirty="0">
                <a:cs typeface="Georgia"/>
              </a:rPr>
              <a:t>days </a:t>
            </a:r>
            <a:r>
              <a:rPr spc="-35" dirty="0">
                <a:cs typeface="Georgia"/>
              </a:rPr>
              <a:t>give </a:t>
            </a:r>
            <a:r>
              <a:rPr spc="-15" dirty="0">
                <a:cs typeface="Georgia"/>
              </a:rPr>
              <a:t>consent </a:t>
            </a:r>
            <a:r>
              <a:rPr spc="-25" dirty="0">
                <a:cs typeface="Georgia"/>
              </a:rPr>
              <a:t>in </a:t>
            </a:r>
            <a:r>
              <a:rPr spc="45" dirty="0"/>
              <a:t>Form </a:t>
            </a:r>
            <a:r>
              <a:rPr spc="-30" dirty="0"/>
              <a:t>DIR-12 </a:t>
            </a:r>
            <a:r>
              <a:rPr spc="120" dirty="0"/>
              <a:t>to</a:t>
            </a:r>
            <a:r>
              <a:rPr spc="-145" dirty="0"/>
              <a:t> </a:t>
            </a:r>
            <a:r>
              <a:rPr spc="-15" dirty="0"/>
              <a:t>ROC.</a:t>
            </a:r>
            <a:endParaRPr dirty="0">
              <a:cs typeface="Georgia"/>
            </a:endParaRPr>
          </a:p>
          <a:p>
            <a:pPr marL="20955">
              <a:lnSpc>
                <a:spcPts val="2870"/>
              </a:lnSpc>
            </a:pPr>
            <a:r>
              <a:rPr spc="80" dirty="0"/>
              <a:t>Vacation</a:t>
            </a:r>
            <a:r>
              <a:rPr spc="-125" dirty="0"/>
              <a:t> </a:t>
            </a:r>
            <a:r>
              <a:rPr spc="140" dirty="0"/>
              <a:t>of</a:t>
            </a:r>
            <a:r>
              <a:rPr spc="-25" dirty="0"/>
              <a:t> </a:t>
            </a:r>
            <a:r>
              <a:rPr spc="130" dirty="0"/>
              <a:t>office</a:t>
            </a:r>
            <a:r>
              <a:rPr spc="-155" dirty="0"/>
              <a:t> </a:t>
            </a:r>
            <a:r>
              <a:rPr spc="140" dirty="0"/>
              <a:t>of</a:t>
            </a:r>
            <a:r>
              <a:rPr spc="-35" dirty="0"/>
              <a:t> </a:t>
            </a:r>
            <a:r>
              <a:rPr spc="105" dirty="0"/>
              <a:t>director</a:t>
            </a:r>
          </a:p>
          <a:p>
            <a:pPr marL="763905" lvl="1">
              <a:spcBef>
                <a:spcPts val="25"/>
              </a:spcBef>
              <a:buClr>
                <a:srgbClr val="0AD0D9"/>
              </a:buClr>
              <a:buSzPct val="94444"/>
              <a:tabLst>
                <a:tab pos="294640" algn="l"/>
                <a:tab pos="295275" algn="l"/>
              </a:tabLst>
            </a:pPr>
            <a:r>
              <a:rPr spc="-20" dirty="0">
                <a:cs typeface="Georgia"/>
              </a:rPr>
              <a:t>Disqualification </a:t>
            </a:r>
            <a:r>
              <a:rPr spc="-65" dirty="0">
                <a:cs typeface="Georgia"/>
              </a:rPr>
              <a:t>u/s </a:t>
            </a:r>
            <a:r>
              <a:rPr spc="-114" dirty="0">
                <a:cs typeface="Georgia"/>
              </a:rPr>
              <a:t>164 </a:t>
            </a:r>
            <a:r>
              <a:rPr spc="-25" dirty="0">
                <a:cs typeface="Georgia"/>
              </a:rPr>
              <a:t>in </a:t>
            </a:r>
            <a:r>
              <a:rPr spc="45" dirty="0"/>
              <a:t>Form</a:t>
            </a:r>
            <a:r>
              <a:rPr spc="-170" dirty="0"/>
              <a:t> </a:t>
            </a:r>
            <a:r>
              <a:rPr spc="35" dirty="0"/>
              <a:t>DIR-8</a:t>
            </a:r>
            <a:endParaRPr lang="en-US" spc="35" dirty="0"/>
          </a:p>
          <a:p>
            <a:pPr marL="478155" lvl="1" indent="0">
              <a:spcBef>
                <a:spcPts val="25"/>
              </a:spcBef>
              <a:buClr>
                <a:srgbClr val="0AD0D9"/>
              </a:buClr>
              <a:buSzPct val="94444"/>
              <a:buNone/>
              <a:tabLst>
                <a:tab pos="294640" algn="l"/>
                <a:tab pos="295275" algn="l"/>
              </a:tabLst>
            </a:pPr>
            <a:r>
              <a:rPr lang="en-US" spc="35" dirty="0"/>
              <a:t>   a)  if he is of unsound mind.</a:t>
            </a:r>
          </a:p>
          <a:p>
            <a:pPr marL="478155" lvl="1" indent="0">
              <a:spcBef>
                <a:spcPts val="25"/>
              </a:spcBef>
              <a:buClr>
                <a:srgbClr val="0AD0D9"/>
              </a:buClr>
              <a:buSzPct val="94444"/>
              <a:buNone/>
              <a:tabLst>
                <a:tab pos="294640" algn="l"/>
                <a:tab pos="295275" algn="l"/>
              </a:tabLst>
            </a:pPr>
            <a:r>
              <a:rPr lang="en-US" spc="35" dirty="0"/>
              <a:t>   b) undischarged insolvent or applied to be adjudicated as insolvent</a:t>
            </a:r>
          </a:p>
          <a:p>
            <a:pPr marL="478155" lvl="1" indent="0">
              <a:spcBef>
                <a:spcPts val="25"/>
              </a:spcBef>
              <a:buClr>
                <a:srgbClr val="0AD0D9"/>
              </a:buClr>
              <a:buSzPct val="94444"/>
              <a:buNone/>
              <a:tabLst>
                <a:tab pos="294640" algn="l"/>
                <a:tab pos="295275" algn="l"/>
              </a:tabLst>
            </a:pPr>
            <a:r>
              <a:rPr lang="en-US" spc="35" dirty="0"/>
              <a:t>   c) Imprisonment not less than 6 months for moral turpitude or otherwise and a period of 5 years have not elapsed from the date of expiry of sentence.</a:t>
            </a:r>
          </a:p>
          <a:p>
            <a:pPr marL="478155" lvl="1" indent="0">
              <a:spcBef>
                <a:spcPts val="25"/>
              </a:spcBef>
              <a:buClr>
                <a:srgbClr val="0AD0D9"/>
              </a:buClr>
              <a:buSzPct val="94444"/>
              <a:buNone/>
              <a:tabLst>
                <a:tab pos="294640" algn="l"/>
                <a:tab pos="295275" algn="l"/>
              </a:tabLst>
            </a:pPr>
            <a:r>
              <a:rPr lang="en-US" dirty="0">
                <a:cs typeface="Georgia"/>
              </a:rPr>
              <a:t>   d) has not filled financial statements or annual returns for any continuous period of three financial years.</a:t>
            </a:r>
          </a:p>
          <a:p>
            <a:pPr marL="478155" lvl="1" indent="0">
              <a:spcBef>
                <a:spcPts val="25"/>
              </a:spcBef>
              <a:buClr>
                <a:srgbClr val="0AD0D9"/>
              </a:buClr>
              <a:buSzPct val="94444"/>
              <a:buNone/>
              <a:tabLst>
                <a:tab pos="294640" algn="l"/>
                <a:tab pos="295275" algn="l"/>
              </a:tabLst>
            </a:pPr>
            <a:r>
              <a:rPr lang="en-US" dirty="0">
                <a:cs typeface="Georgia"/>
              </a:rPr>
              <a:t>   e) Fails to disclose interest in any contract or arrangement.</a:t>
            </a:r>
          </a:p>
          <a:p>
            <a:pPr marL="478155" lvl="1" indent="0">
              <a:spcBef>
                <a:spcPts val="25"/>
              </a:spcBef>
              <a:buClr>
                <a:srgbClr val="0AD0D9"/>
              </a:buClr>
              <a:buSzPct val="94444"/>
              <a:buNone/>
              <a:tabLst>
                <a:tab pos="294640" algn="l"/>
                <a:tab pos="295275" algn="l"/>
              </a:tabLst>
            </a:pPr>
            <a:r>
              <a:rPr lang="en-US" dirty="0">
                <a:cs typeface="Georgia"/>
              </a:rPr>
              <a:t>   f) Disqualified by order of court or tribunal.</a:t>
            </a:r>
          </a:p>
          <a:p>
            <a:pPr marL="478155" lvl="1" indent="0">
              <a:spcBef>
                <a:spcPts val="25"/>
              </a:spcBef>
              <a:buClr>
                <a:srgbClr val="0AD0D9"/>
              </a:buClr>
              <a:buSzPct val="94444"/>
              <a:buNone/>
              <a:tabLst>
                <a:tab pos="294640" algn="l"/>
                <a:tab pos="295275" algn="l"/>
              </a:tabLst>
            </a:pPr>
            <a:endParaRPr dirty="0">
              <a:cs typeface="Georgia"/>
            </a:endParaRPr>
          </a:p>
          <a:p>
            <a:pPr marL="763905" lvl="1">
              <a:lnSpc>
                <a:spcPts val="1945"/>
              </a:lnSpc>
              <a:buClr>
                <a:srgbClr val="0AD0D9"/>
              </a:buClr>
              <a:buSzPct val="94444"/>
              <a:tabLst>
                <a:tab pos="294640" algn="l"/>
                <a:tab pos="295275" algn="l"/>
              </a:tabLst>
            </a:pPr>
            <a:r>
              <a:rPr spc="-15" dirty="0">
                <a:cs typeface="Georgia"/>
              </a:rPr>
              <a:t>Absent </a:t>
            </a:r>
            <a:r>
              <a:rPr spc="-25" dirty="0">
                <a:cs typeface="Georgia"/>
              </a:rPr>
              <a:t>in </a:t>
            </a:r>
            <a:r>
              <a:rPr spc="-50" dirty="0">
                <a:cs typeface="Georgia"/>
              </a:rPr>
              <a:t>Board </a:t>
            </a:r>
            <a:r>
              <a:rPr spc="-20" dirty="0">
                <a:cs typeface="Georgia"/>
              </a:rPr>
              <a:t>Meeting </a:t>
            </a:r>
            <a:r>
              <a:rPr spc="-15" dirty="0">
                <a:cs typeface="Georgia"/>
              </a:rPr>
              <a:t>held </a:t>
            </a:r>
            <a:r>
              <a:rPr spc="-25" dirty="0">
                <a:cs typeface="Georgia"/>
              </a:rPr>
              <a:t>during </a:t>
            </a:r>
            <a:r>
              <a:rPr spc="-20" dirty="0">
                <a:cs typeface="Georgia"/>
              </a:rPr>
              <a:t>period</a:t>
            </a:r>
            <a:r>
              <a:rPr spc="210" dirty="0">
                <a:cs typeface="Georgia"/>
              </a:rPr>
              <a:t> </a:t>
            </a:r>
            <a:r>
              <a:rPr spc="-15" dirty="0">
                <a:cs typeface="Georgia"/>
              </a:rPr>
              <a:t>of </a:t>
            </a:r>
            <a:r>
              <a:rPr spc="-175" dirty="0">
                <a:cs typeface="Georgia"/>
              </a:rPr>
              <a:t>12 </a:t>
            </a:r>
            <a:r>
              <a:rPr spc="-20" dirty="0">
                <a:cs typeface="Georgia"/>
              </a:rPr>
              <a:t>months </a:t>
            </a:r>
            <a:r>
              <a:rPr spc="-10" dirty="0">
                <a:cs typeface="Georgia"/>
              </a:rPr>
              <a:t>with </a:t>
            </a:r>
            <a:r>
              <a:rPr spc="-25" dirty="0">
                <a:cs typeface="Georgia"/>
              </a:rPr>
              <a:t>or </a:t>
            </a:r>
            <a:r>
              <a:rPr spc="-5" dirty="0">
                <a:cs typeface="Georgia"/>
              </a:rPr>
              <a:t>without </a:t>
            </a:r>
            <a:r>
              <a:rPr spc="-20" dirty="0">
                <a:cs typeface="Georgia"/>
              </a:rPr>
              <a:t>seeking</a:t>
            </a:r>
            <a:r>
              <a:rPr lang="en-US" dirty="0">
                <a:cs typeface="Georgia"/>
              </a:rPr>
              <a:t> </a:t>
            </a:r>
            <a:r>
              <a:rPr spc="-40" dirty="0">
                <a:cs typeface="Georgia"/>
              </a:rPr>
              <a:t>leave </a:t>
            </a:r>
            <a:r>
              <a:rPr spc="-20" dirty="0">
                <a:cs typeface="Georgia"/>
              </a:rPr>
              <a:t>of</a:t>
            </a:r>
            <a:r>
              <a:rPr spc="-10" dirty="0">
                <a:cs typeface="Georgia"/>
              </a:rPr>
              <a:t> </a:t>
            </a:r>
            <a:r>
              <a:rPr spc="-25" dirty="0">
                <a:cs typeface="Georgia"/>
              </a:rPr>
              <a:t>absence.</a:t>
            </a:r>
            <a:endParaRPr dirty="0">
              <a:cs typeface="Georgia"/>
            </a:endParaRPr>
          </a:p>
          <a:p>
            <a:pPr marL="763905" lvl="1">
              <a:buClr>
                <a:srgbClr val="0AD0D9"/>
              </a:buClr>
              <a:buSzPct val="94444"/>
              <a:tabLst>
                <a:tab pos="294640" algn="l"/>
                <a:tab pos="295275" algn="l"/>
              </a:tabLst>
            </a:pPr>
            <a:r>
              <a:rPr spc="-15" dirty="0">
                <a:cs typeface="Georgia"/>
              </a:rPr>
              <a:t>Acts </a:t>
            </a:r>
            <a:r>
              <a:rPr spc="-25" dirty="0">
                <a:cs typeface="Georgia"/>
              </a:rPr>
              <a:t>in </a:t>
            </a:r>
            <a:r>
              <a:rPr spc="-30" dirty="0">
                <a:cs typeface="Georgia"/>
              </a:rPr>
              <a:t>contravention </a:t>
            </a:r>
            <a:r>
              <a:rPr spc="-20" dirty="0">
                <a:cs typeface="Georgia"/>
              </a:rPr>
              <a:t>of </a:t>
            </a:r>
            <a:r>
              <a:rPr spc="-10" dirty="0">
                <a:cs typeface="Georgia"/>
              </a:rPr>
              <a:t>section</a:t>
            </a:r>
            <a:r>
              <a:rPr spc="5" dirty="0">
                <a:cs typeface="Georgia"/>
              </a:rPr>
              <a:t> </a:t>
            </a:r>
            <a:r>
              <a:rPr spc="-100" dirty="0">
                <a:cs typeface="Georgia"/>
              </a:rPr>
              <a:t>184.</a:t>
            </a:r>
            <a:endParaRPr dirty="0">
              <a:cs typeface="Georgia"/>
            </a:endParaRPr>
          </a:p>
          <a:p>
            <a:pPr marL="306705" indent="-285750">
              <a:buClr>
                <a:srgbClr val="0AD0D9"/>
              </a:buClr>
              <a:buSzPct val="94444"/>
              <a:tabLst>
                <a:tab pos="294640" algn="l"/>
                <a:tab pos="295275" algn="l"/>
              </a:tabLst>
            </a:pPr>
            <a:r>
              <a:rPr sz="1600" spc="-45" dirty="0">
                <a:cs typeface="Georgia"/>
              </a:rPr>
              <a:t>Removed </a:t>
            </a:r>
            <a:r>
              <a:rPr sz="1600" spc="-25" dirty="0">
                <a:cs typeface="Georgia"/>
              </a:rPr>
              <a:t>in </a:t>
            </a:r>
            <a:r>
              <a:rPr sz="1600" spc="-30" dirty="0">
                <a:cs typeface="Georgia"/>
              </a:rPr>
              <a:t>pursuance </a:t>
            </a:r>
            <a:r>
              <a:rPr sz="1600" spc="-20" dirty="0">
                <a:cs typeface="Georgia"/>
              </a:rPr>
              <a:t>of </a:t>
            </a:r>
            <a:r>
              <a:rPr sz="1600" spc="-30" dirty="0">
                <a:cs typeface="Georgia"/>
              </a:rPr>
              <a:t>provision </a:t>
            </a:r>
            <a:r>
              <a:rPr sz="1600" spc="-20" dirty="0">
                <a:cs typeface="Georgia"/>
              </a:rPr>
              <a:t>of </a:t>
            </a:r>
            <a:r>
              <a:rPr sz="1600" spc="-15" dirty="0">
                <a:cs typeface="Georgia"/>
              </a:rPr>
              <a:t>this</a:t>
            </a:r>
            <a:r>
              <a:rPr sz="1600" spc="85" dirty="0">
                <a:cs typeface="Georgia"/>
              </a:rPr>
              <a:t> </a:t>
            </a:r>
            <a:r>
              <a:rPr sz="1600" spc="-5" dirty="0">
                <a:cs typeface="Georgia"/>
              </a:rPr>
              <a:t>Act.</a:t>
            </a:r>
            <a:endParaRPr sz="1600" dirty="0">
              <a:cs typeface="Georgia"/>
            </a:endParaRPr>
          </a:p>
          <a:p>
            <a:pPr marL="306705" indent="-285750">
              <a:lnSpc>
                <a:spcPts val="1945"/>
              </a:lnSpc>
              <a:spcBef>
                <a:spcPts val="5"/>
              </a:spcBef>
              <a:buClr>
                <a:srgbClr val="0AD0D9"/>
              </a:buClr>
              <a:buSzPct val="94444"/>
              <a:tabLst>
                <a:tab pos="294640" algn="l"/>
                <a:tab pos="295275" algn="l"/>
                <a:tab pos="1247775" algn="l"/>
                <a:tab pos="1738630" algn="l"/>
                <a:tab pos="2424430" algn="l"/>
                <a:tab pos="2774950" algn="l"/>
                <a:tab pos="3448685" algn="l"/>
                <a:tab pos="4839970" algn="l"/>
                <a:tab pos="5180330" algn="l"/>
                <a:tab pos="6144895" algn="l"/>
                <a:tab pos="7297420" algn="l"/>
                <a:tab pos="7647940" algn="l"/>
              </a:tabLst>
            </a:pPr>
            <a:r>
              <a:rPr sz="1600" spc="-25" dirty="0">
                <a:cs typeface="Georgia"/>
              </a:rPr>
              <a:t>Holding	</a:t>
            </a:r>
            <a:r>
              <a:rPr sz="1600" spc="-40" dirty="0">
                <a:cs typeface="Georgia"/>
              </a:rPr>
              <a:t>any	</a:t>
            </a:r>
            <a:r>
              <a:rPr sz="1600" spc="-15" dirty="0">
                <a:cs typeface="Georgia"/>
              </a:rPr>
              <a:t>office	</a:t>
            </a:r>
            <a:r>
              <a:rPr sz="1600" spc="-25" dirty="0">
                <a:cs typeface="Georgia"/>
              </a:rPr>
              <a:t>or	</a:t>
            </a:r>
            <a:r>
              <a:rPr sz="1600" spc="-10" dirty="0">
                <a:cs typeface="Georgia"/>
              </a:rPr>
              <a:t>other	</a:t>
            </a:r>
            <a:r>
              <a:rPr sz="1600" spc="-20" dirty="0">
                <a:cs typeface="Georgia"/>
              </a:rPr>
              <a:t>employment</a:t>
            </a:r>
            <a:r>
              <a:rPr lang="en-US" sz="1600" spc="-20" dirty="0">
                <a:cs typeface="Georgia"/>
              </a:rPr>
              <a:t> </a:t>
            </a:r>
            <a:r>
              <a:rPr sz="1600" spc="-25" dirty="0">
                <a:cs typeface="Georgia"/>
              </a:rPr>
              <a:t>in	</a:t>
            </a:r>
            <a:r>
              <a:rPr sz="1600" spc="-20" dirty="0">
                <a:cs typeface="Georgia"/>
              </a:rPr>
              <a:t>holding,</a:t>
            </a:r>
            <a:r>
              <a:rPr lang="en-US" sz="1600" spc="-20" dirty="0">
                <a:cs typeface="Georgia"/>
              </a:rPr>
              <a:t> </a:t>
            </a:r>
            <a:r>
              <a:rPr sz="1600" spc="-30" dirty="0">
                <a:cs typeface="Georgia"/>
              </a:rPr>
              <a:t>subsidiary</a:t>
            </a:r>
            <a:r>
              <a:rPr lang="en-US" sz="1600" spc="-30" dirty="0">
                <a:cs typeface="Georgia"/>
              </a:rPr>
              <a:t> </a:t>
            </a:r>
            <a:r>
              <a:rPr sz="1600" spc="-25" dirty="0">
                <a:cs typeface="Georgia"/>
              </a:rPr>
              <a:t>or</a:t>
            </a:r>
            <a:r>
              <a:rPr lang="en-US" sz="1600" spc="-25" dirty="0">
                <a:cs typeface="Georgia"/>
              </a:rPr>
              <a:t> </a:t>
            </a:r>
            <a:r>
              <a:rPr sz="1600" spc="-30" dirty="0">
                <a:cs typeface="Georgia"/>
              </a:rPr>
              <a:t>associate</a:t>
            </a:r>
            <a:r>
              <a:rPr lang="en-US" sz="1600" dirty="0">
                <a:cs typeface="Georgia"/>
              </a:rPr>
              <a:t> </a:t>
            </a:r>
            <a:r>
              <a:rPr sz="1600" spc="-30" dirty="0">
                <a:cs typeface="Georgia"/>
              </a:rPr>
              <a:t>company</a:t>
            </a:r>
            <a:r>
              <a:rPr lang="en-US" sz="1600" spc="-30" dirty="0">
                <a:cs typeface="Georgia"/>
              </a:rPr>
              <a:t> ceases to hold such office.</a:t>
            </a:r>
            <a:endParaRPr sz="1600" dirty="0">
              <a:cs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dirty="0"/>
          </a:p>
        </p:txBody>
      </p:sp>
      <p:sp>
        <p:nvSpPr>
          <p:cNvPr id="7" name="object 7"/>
          <p:cNvSpPr txBox="1">
            <a:spLocks noGrp="1"/>
          </p:cNvSpPr>
          <p:nvPr>
            <p:ph type="title"/>
          </p:nvPr>
        </p:nvSpPr>
        <p:spPr>
          <a:xfrm>
            <a:off x="1301117" y="93508"/>
            <a:ext cx="8983979" cy="535403"/>
          </a:xfrm>
          <a:prstGeom prst="rect">
            <a:avLst/>
          </a:prstGeom>
          <a:noFill/>
          <a:ln>
            <a:noFill/>
          </a:ln>
        </p:spPr>
        <p:txBody>
          <a:bodyPr vert="horz" wrap="square" lIns="0" tIns="12065" rIns="0" bIns="0" rtlCol="0" anchor="ctr">
            <a:spAutoFit/>
          </a:bodyPr>
          <a:lstStyle/>
          <a:p>
            <a:pPr marL="12700">
              <a:lnSpc>
                <a:spcPct val="100000"/>
              </a:lnSpc>
              <a:spcBef>
                <a:spcPts val="95"/>
              </a:spcBef>
            </a:pPr>
            <a:r>
              <a:rPr sz="3400" b="1" u="heavy" spc="-170" dirty="0">
                <a:uFill>
                  <a:solidFill>
                    <a:srgbClr val="04607A"/>
                  </a:solidFill>
                </a:uFill>
                <a:latin typeface="Trebuchet MS"/>
                <a:cs typeface="Trebuchet MS"/>
              </a:rPr>
              <a:t>Resignation</a:t>
            </a:r>
            <a:r>
              <a:rPr sz="3400" b="1" u="heavy" spc="-265" dirty="0">
                <a:solidFill>
                  <a:srgbClr val="04607A"/>
                </a:solidFill>
                <a:uFill>
                  <a:solidFill>
                    <a:srgbClr val="04607A"/>
                  </a:solidFill>
                </a:uFill>
                <a:latin typeface="Trebuchet MS"/>
                <a:cs typeface="Trebuchet MS"/>
              </a:rPr>
              <a:t> </a:t>
            </a:r>
            <a:r>
              <a:rPr sz="3400" b="1" u="heavy" spc="-10" dirty="0">
                <a:uFill>
                  <a:solidFill>
                    <a:srgbClr val="04607A"/>
                  </a:solidFill>
                </a:uFill>
                <a:latin typeface="Trebuchet MS"/>
                <a:cs typeface="Trebuchet MS"/>
              </a:rPr>
              <a:t>&amp;</a:t>
            </a:r>
            <a:r>
              <a:rPr sz="3400" b="1" u="heavy" spc="-265" dirty="0">
                <a:uFill>
                  <a:solidFill>
                    <a:srgbClr val="04607A"/>
                  </a:solidFill>
                </a:uFill>
                <a:latin typeface="Trebuchet MS"/>
                <a:cs typeface="Trebuchet MS"/>
              </a:rPr>
              <a:t> </a:t>
            </a:r>
            <a:r>
              <a:rPr sz="3400" b="1" u="heavy" spc="-185" dirty="0">
                <a:uFill>
                  <a:solidFill>
                    <a:srgbClr val="04607A"/>
                  </a:solidFill>
                </a:uFill>
                <a:latin typeface="Trebuchet MS"/>
                <a:cs typeface="Trebuchet MS"/>
              </a:rPr>
              <a:t>Removal</a:t>
            </a:r>
            <a:r>
              <a:rPr sz="3400" b="1" u="heavy" spc="-260" dirty="0">
                <a:uFill>
                  <a:solidFill>
                    <a:srgbClr val="04607A"/>
                  </a:solidFill>
                </a:uFill>
                <a:latin typeface="Trebuchet MS"/>
                <a:cs typeface="Trebuchet MS"/>
              </a:rPr>
              <a:t> </a:t>
            </a:r>
            <a:r>
              <a:rPr sz="3400" b="1" u="heavy" spc="-140" dirty="0">
                <a:uFill>
                  <a:solidFill>
                    <a:srgbClr val="04607A"/>
                  </a:solidFill>
                </a:uFill>
                <a:latin typeface="Trebuchet MS"/>
                <a:cs typeface="Trebuchet MS"/>
              </a:rPr>
              <a:t>of</a:t>
            </a:r>
            <a:r>
              <a:rPr sz="3400" b="1" u="heavy" spc="-260" dirty="0">
                <a:uFill>
                  <a:solidFill>
                    <a:srgbClr val="04607A"/>
                  </a:solidFill>
                </a:uFill>
                <a:latin typeface="Trebuchet MS"/>
                <a:cs typeface="Trebuchet MS"/>
              </a:rPr>
              <a:t> </a:t>
            </a:r>
            <a:r>
              <a:rPr sz="3400" b="1" u="heavy" spc="-210" dirty="0">
                <a:uFill>
                  <a:solidFill>
                    <a:srgbClr val="04607A"/>
                  </a:solidFill>
                </a:uFill>
                <a:latin typeface="Trebuchet MS"/>
                <a:cs typeface="Trebuchet MS"/>
              </a:rPr>
              <a:t>Director</a:t>
            </a:r>
            <a:r>
              <a:rPr sz="3400" b="1" u="heavy" spc="-250" dirty="0">
                <a:uFill>
                  <a:solidFill>
                    <a:srgbClr val="04607A"/>
                  </a:solidFill>
                </a:uFill>
                <a:latin typeface="Trebuchet MS"/>
                <a:cs typeface="Trebuchet MS"/>
              </a:rPr>
              <a:t> </a:t>
            </a:r>
            <a:r>
              <a:rPr sz="3400" b="1" u="heavy" spc="-85" dirty="0">
                <a:uFill>
                  <a:solidFill>
                    <a:srgbClr val="04607A"/>
                  </a:solidFill>
                </a:uFill>
                <a:latin typeface="Trebuchet MS"/>
                <a:cs typeface="Trebuchet MS"/>
              </a:rPr>
              <a:t>u/s</a:t>
            </a:r>
            <a:r>
              <a:rPr sz="3400" b="1" u="heavy" spc="-260" dirty="0">
                <a:uFill>
                  <a:solidFill>
                    <a:srgbClr val="04607A"/>
                  </a:solidFill>
                </a:uFill>
                <a:latin typeface="Trebuchet MS"/>
                <a:cs typeface="Trebuchet MS"/>
              </a:rPr>
              <a:t> </a:t>
            </a:r>
            <a:r>
              <a:rPr sz="3400" b="1" u="heavy" spc="-275" dirty="0">
                <a:uFill>
                  <a:solidFill>
                    <a:srgbClr val="04607A"/>
                  </a:solidFill>
                </a:uFill>
                <a:latin typeface="Trebuchet MS"/>
                <a:cs typeface="Trebuchet MS"/>
              </a:rPr>
              <a:t>168</a:t>
            </a:r>
            <a:r>
              <a:rPr sz="3400" b="1" u="heavy" spc="-250" dirty="0">
                <a:uFill>
                  <a:solidFill>
                    <a:srgbClr val="04607A"/>
                  </a:solidFill>
                </a:uFill>
                <a:latin typeface="Trebuchet MS"/>
                <a:cs typeface="Trebuchet MS"/>
              </a:rPr>
              <a:t> </a:t>
            </a:r>
            <a:r>
              <a:rPr sz="3400" b="1" u="heavy" spc="-10" dirty="0">
                <a:uFill>
                  <a:solidFill>
                    <a:srgbClr val="04607A"/>
                  </a:solidFill>
                </a:uFill>
                <a:latin typeface="Trebuchet MS"/>
                <a:cs typeface="Trebuchet MS"/>
              </a:rPr>
              <a:t>&amp;</a:t>
            </a:r>
            <a:r>
              <a:rPr sz="3400" b="1" u="heavy" spc="-260" dirty="0">
                <a:uFill>
                  <a:solidFill>
                    <a:srgbClr val="04607A"/>
                  </a:solidFill>
                </a:uFill>
                <a:latin typeface="Trebuchet MS"/>
                <a:cs typeface="Trebuchet MS"/>
              </a:rPr>
              <a:t> </a:t>
            </a:r>
            <a:r>
              <a:rPr sz="3400" b="1" u="heavy" spc="-275" dirty="0">
                <a:uFill>
                  <a:solidFill>
                    <a:srgbClr val="04607A"/>
                  </a:solidFill>
                </a:uFill>
                <a:latin typeface="Trebuchet MS"/>
                <a:cs typeface="Trebuchet MS"/>
              </a:rPr>
              <a:t>169</a:t>
            </a:r>
            <a:endParaRPr sz="3400" dirty="0">
              <a:latin typeface="Trebuchet MS"/>
              <a:cs typeface="Trebuchet MS"/>
            </a:endParaRPr>
          </a:p>
        </p:txBody>
      </p:sp>
      <p:sp>
        <p:nvSpPr>
          <p:cNvPr id="8" name="object 8"/>
          <p:cNvSpPr txBox="1"/>
          <p:nvPr/>
        </p:nvSpPr>
        <p:spPr>
          <a:xfrm>
            <a:off x="1524000" y="628911"/>
            <a:ext cx="8773795" cy="48031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vert="horz" wrap="square" lIns="0" tIns="12700" rIns="0" bIns="0" rtlCol="0">
            <a:spAutoFit/>
          </a:bodyPr>
          <a:lstStyle/>
          <a:p>
            <a:pPr marL="12700">
              <a:spcBef>
                <a:spcPts val="100"/>
              </a:spcBef>
            </a:pPr>
            <a:r>
              <a:rPr sz="2000" u="heavy" spc="135" dirty="0">
                <a:uFill>
                  <a:solidFill>
                    <a:srgbClr val="000000"/>
                  </a:solidFill>
                </a:uFill>
                <a:latin typeface="Calibri" panose="020F0502020204030204" pitchFamily="34" charset="0"/>
                <a:cs typeface="Times New Roman"/>
              </a:rPr>
              <a:t>Resignation </a:t>
            </a:r>
            <a:r>
              <a:rPr sz="2000" u="heavy" spc="140" dirty="0">
                <a:uFill>
                  <a:solidFill>
                    <a:srgbClr val="000000"/>
                  </a:solidFill>
                </a:uFill>
                <a:latin typeface="Calibri" panose="020F0502020204030204" pitchFamily="34" charset="0"/>
                <a:cs typeface="Times New Roman"/>
              </a:rPr>
              <a:t>of</a:t>
            </a:r>
            <a:r>
              <a:rPr sz="2000" u="heavy" spc="-225" dirty="0">
                <a:uFill>
                  <a:solidFill>
                    <a:srgbClr val="000000"/>
                  </a:solidFill>
                </a:uFill>
                <a:latin typeface="Calibri" panose="020F0502020204030204" pitchFamily="34" charset="0"/>
                <a:cs typeface="Times New Roman"/>
              </a:rPr>
              <a:t> </a:t>
            </a:r>
            <a:r>
              <a:rPr sz="2000" u="heavy" spc="105" dirty="0">
                <a:uFill>
                  <a:solidFill>
                    <a:srgbClr val="000000"/>
                  </a:solidFill>
                </a:uFill>
                <a:latin typeface="Calibri" panose="020F0502020204030204" pitchFamily="34" charset="0"/>
                <a:cs typeface="Times New Roman"/>
              </a:rPr>
              <a:t>Director</a:t>
            </a:r>
            <a:endParaRPr sz="2000" dirty="0">
              <a:latin typeface="Calibri" panose="020F0502020204030204" pitchFamily="34" charset="0"/>
              <a:cs typeface="Times New Roman"/>
            </a:endParaRPr>
          </a:p>
          <a:p>
            <a:pPr marL="298450" indent="-285750">
              <a:spcBef>
                <a:spcPts val="20"/>
              </a:spcBef>
              <a:buClr>
                <a:srgbClr val="0AD0D9"/>
              </a:buClr>
              <a:buSzPct val="93181"/>
              <a:buFont typeface="Arial" panose="020B0604020202020204" pitchFamily="34" charset="0"/>
              <a:buChar char="•"/>
              <a:tabLst>
                <a:tab pos="286385" algn="l"/>
                <a:tab pos="287020" algn="l"/>
              </a:tabLst>
            </a:pPr>
            <a:r>
              <a:rPr spc="-25" dirty="0">
                <a:cs typeface="Georgia"/>
              </a:rPr>
              <a:t>Director </a:t>
            </a:r>
            <a:r>
              <a:rPr spc="-30" dirty="0">
                <a:cs typeface="Georgia"/>
              </a:rPr>
              <a:t>shall </a:t>
            </a:r>
            <a:r>
              <a:rPr spc="-40" dirty="0">
                <a:cs typeface="Georgia"/>
              </a:rPr>
              <a:t>make </a:t>
            </a:r>
            <a:r>
              <a:rPr spc="-25" dirty="0">
                <a:cs typeface="Georgia"/>
              </a:rPr>
              <a:t>application </a:t>
            </a:r>
            <a:r>
              <a:rPr spc="-10" dirty="0">
                <a:cs typeface="Georgia"/>
              </a:rPr>
              <a:t>to </a:t>
            </a:r>
            <a:r>
              <a:rPr spc="-35" dirty="0">
                <a:cs typeface="Georgia"/>
              </a:rPr>
              <a:t>company for</a:t>
            </a:r>
            <a:r>
              <a:rPr spc="-345" dirty="0">
                <a:cs typeface="Georgia"/>
              </a:rPr>
              <a:t> </a:t>
            </a:r>
            <a:r>
              <a:rPr spc="-30" dirty="0">
                <a:cs typeface="Georgia"/>
              </a:rPr>
              <a:t>resignation.</a:t>
            </a:r>
            <a:endParaRPr dirty="0">
              <a:cs typeface="Georgia"/>
            </a:endParaRPr>
          </a:p>
          <a:p>
            <a:pPr marL="298450" marR="15875" indent="-285750">
              <a:buClr>
                <a:srgbClr val="0AD0D9"/>
              </a:buClr>
              <a:buSzPct val="93181"/>
              <a:buFont typeface="Arial" panose="020B0604020202020204" pitchFamily="34" charset="0"/>
              <a:buChar char="•"/>
              <a:tabLst>
                <a:tab pos="286385" algn="l"/>
                <a:tab pos="287020" algn="l"/>
              </a:tabLst>
            </a:pPr>
            <a:r>
              <a:rPr dirty="0">
                <a:cs typeface="Georgia"/>
              </a:rPr>
              <a:t>Within </a:t>
            </a:r>
            <a:r>
              <a:rPr spc="-190" dirty="0">
                <a:cs typeface="Georgia"/>
              </a:rPr>
              <a:t>30 </a:t>
            </a:r>
            <a:r>
              <a:rPr spc="-65" dirty="0">
                <a:cs typeface="Georgia"/>
              </a:rPr>
              <a:t>days </a:t>
            </a:r>
            <a:r>
              <a:rPr spc="-45" dirty="0">
                <a:cs typeface="Georgia"/>
              </a:rPr>
              <a:t>from </a:t>
            </a:r>
            <a:r>
              <a:rPr spc="-30" dirty="0">
                <a:cs typeface="Georgia"/>
              </a:rPr>
              <a:t>receipt </a:t>
            </a:r>
            <a:r>
              <a:rPr spc="-20" dirty="0">
                <a:cs typeface="Georgia"/>
              </a:rPr>
              <a:t>of notice, </a:t>
            </a:r>
            <a:r>
              <a:rPr spc="-35" dirty="0">
                <a:cs typeface="Georgia"/>
              </a:rPr>
              <a:t>company </a:t>
            </a:r>
            <a:r>
              <a:rPr spc="-30" dirty="0">
                <a:cs typeface="Georgia"/>
              </a:rPr>
              <a:t>shall </a:t>
            </a:r>
            <a:r>
              <a:rPr spc="-15" dirty="0">
                <a:cs typeface="Georgia"/>
              </a:rPr>
              <a:t>file </a:t>
            </a:r>
            <a:r>
              <a:rPr spc="-80" dirty="0">
                <a:cs typeface="Georgia"/>
              </a:rPr>
              <a:t>Form DIR-  </a:t>
            </a:r>
            <a:r>
              <a:rPr spc="-215" dirty="0">
                <a:cs typeface="Georgia"/>
              </a:rPr>
              <a:t>12 </a:t>
            </a:r>
            <a:r>
              <a:rPr spc="-10" dirty="0">
                <a:cs typeface="Georgia"/>
              </a:rPr>
              <a:t>with</a:t>
            </a:r>
            <a:r>
              <a:rPr spc="-160" dirty="0">
                <a:cs typeface="Georgia"/>
              </a:rPr>
              <a:t> </a:t>
            </a:r>
            <a:r>
              <a:rPr spc="-30" dirty="0">
                <a:cs typeface="Georgia"/>
              </a:rPr>
              <a:t>ROC.</a:t>
            </a:r>
            <a:endParaRPr lang="en-US" spc="-30" dirty="0">
              <a:cs typeface="Georgia"/>
            </a:endParaRPr>
          </a:p>
          <a:p>
            <a:pPr marL="298450" marR="15875" indent="-285750">
              <a:buClr>
                <a:srgbClr val="0AD0D9"/>
              </a:buClr>
              <a:buSzPct val="93181"/>
              <a:buFont typeface="Arial" panose="020B0604020202020204" pitchFamily="34" charset="0"/>
              <a:buChar char="•"/>
              <a:tabLst>
                <a:tab pos="286385" algn="l"/>
                <a:tab pos="287020" algn="l"/>
              </a:tabLst>
            </a:pPr>
            <a:r>
              <a:rPr dirty="0">
                <a:cs typeface="Georgia"/>
              </a:rPr>
              <a:t>Within </a:t>
            </a:r>
            <a:r>
              <a:rPr spc="-190" dirty="0">
                <a:cs typeface="Georgia"/>
              </a:rPr>
              <a:t>30 </a:t>
            </a:r>
            <a:r>
              <a:rPr spc="-65" dirty="0">
                <a:cs typeface="Georgia"/>
              </a:rPr>
              <a:t>days </a:t>
            </a:r>
            <a:r>
              <a:rPr spc="-45" dirty="0">
                <a:cs typeface="Georgia"/>
              </a:rPr>
              <a:t>from </a:t>
            </a:r>
            <a:r>
              <a:rPr spc="-30" dirty="0">
                <a:cs typeface="Georgia"/>
              </a:rPr>
              <a:t>resignation, </a:t>
            </a:r>
            <a:r>
              <a:rPr spc="-25" dirty="0">
                <a:cs typeface="Georgia"/>
              </a:rPr>
              <a:t>Director </a:t>
            </a:r>
            <a:r>
              <a:rPr spc="-30" dirty="0">
                <a:cs typeface="Georgia"/>
              </a:rPr>
              <a:t>shall </a:t>
            </a:r>
            <a:r>
              <a:rPr spc="-20" dirty="0">
                <a:cs typeface="Georgia"/>
              </a:rPr>
              <a:t>file </a:t>
            </a:r>
            <a:r>
              <a:rPr spc="-80" dirty="0">
                <a:cs typeface="Georgia"/>
              </a:rPr>
              <a:t>Form </a:t>
            </a:r>
            <a:r>
              <a:rPr spc="-140" dirty="0">
                <a:cs typeface="Georgia"/>
              </a:rPr>
              <a:t>DIR-11 </a:t>
            </a:r>
            <a:r>
              <a:rPr spc="-10" dirty="0">
                <a:cs typeface="Georgia"/>
              </a:rPr>
              <a:t>with  </a:t>
            </a:r>
            <a:r>
              <a:rPr spc="-30" dirty="0">
                <a:cs typeface="Georgia"/>
              </a:rPr>
              <a:t>ROC.</a:t>
            </a:r>
            <a:endParaRPr dirty="0">
              <a:cs typeface="Georgia"/>
            </a:endParaRPr>
          </a:p>
          <a:p>
            <a:pPr marL="298450" marR="10795" indent="-285750">
              <a:spcBef>
                <a:spcPts val="5"/>
              </a:spcBef>
              <a:buClr>
                <a:srgbClr val="0AD0D9"/>
              </a:buClr>
              <a:buSzPct val="93181"/>
              <a:buFont typeface="Arial" panose="020B0604020202020204" pitchFamily="34" charset="0"/>
              <a:buChar char="•"/>
              <a:tabLst>
                <a:tab pos="286385" algn="l"/>
                <a:tab pos="287020" algn="l"/>
              </a:tabLst>
            </a:pPr>
            <a:r>
              <a:rPr spc="-80" dirty="0">
                <a:cs typeface="Georgia"/>
              </a:rPr>
              <a:t>If </a:t>
            </a:r>
            <a:r>
              <a:rPr spc="-30" dirty="0">
                <a:cs typeface="Georgia"/>
              </a:rPr>
              <a:t>all </a:t>
            </a:r>
            <a:r>
              <a:rPr spc="-25" dirty="0">
                <a:cs typeface="Georgia"/>
              </a:rPr>
              <a:t>Director </a:t>
            </a:r>
            <a:r>
              <a:rPr spc="-45" dirty="0">
                <a:cs typeface="Georgia"/>
              </a:rPr>
              <a:t>resigned/ </a:t>
            </a:r>
            <a:r>
              <a:rPr spc="-35" dirty="0">
                <a:cs typeface="Georgia"/>
              </a:rPr>
              <a:t>vacate </a:t>
            </a:r>
            <a:r>
              <a:rPr spc="-20" dirty="0">
                <a:cs typeface="Georgia"/>
              </a:rPr>
              <a:t>office </a:t>
            </a:r>
            <a:r>
              <a:rPr spc="-80" dirty="0">
                <a:cs typeface="Georgia"/>
              </a:rPr>
              <a:t>u/s </a:t>
            </a:r>
            <a:r>
              <a:rPr spc="-100" dirty="0">
                <a:cs typeface="Georgia"/>
              </a:rPr>
              <a:t>167, </a:t>
            </a:r>
            <a:r>
              <a:rPr spc="-10" dirty="0">
                <a:cs typeface="Georgia"/>
              </a:rPr>
              <a:t>then </a:t>
            </a:r>
            <a:r>
              <a:rPr spc="-35" dirty="0">
                <a:cs typeface="Georgia"/>
              </a:rPr>
              <a:t>promoter </a:t>
            </a:r>
            <a:r>
              <a:rPr spc="-40" dirty="0">
                <a:cs typeface="Georgia"/>
              </a:rPr>
              <a:t>or </a:t>
            </a:r>
            <a:r>
              <a:rPr spc="-25" dirty="0">
                <a:cs typeface="Georgia"/>
              </a:rPr>
              <a:t>in </a:t>
            </a:r>
            <a:r>
              <a:rPr spc="-30" dirty="0">
                <a:cs typeface="Georgia"/>
              </a:rPr>
              <a:t>his  absence </a:t>
            </a:r>
            <a:r>
              <a:rPr spc="-45" dirty="0">
                <a:cs typeface="Georgia"/>
              </a:rPr>
              <a:t>C.G. </a:t>
            </a:r>
            <a:r>
              <a:rPr spc="-25" dirty="0">
                <a:cs typeface="Georgia"/>
              </a:rPr>
              <a:t>appoint </a:t>
            </a:r>
            <a:r>
              <a:rPr spc="-35" dirty="0">
                <a:cs typeface="Georgia"/>
              </a:rPr>
              <a:t>directors </a:t>
            </a:r>
            <a:r>
              <a:rPr spc="-20" dirty="0">
                <a:cs typeface="Georgia"/>
              </a:rPr>
              <a:t>who </a:t>
            </a:r>
            <a:r>
              <a:rPr spc="-15" dirty="0">
                <a:cs typeface="Georgia"/>
              </a:rPr>
              <a:t>hold </a:t>
            </a:r>
            <a:r>
              <a:rPr spc="-20" dirty="0">
                <a:cs typeface="Georgia"/>
              </a:rPr>
              <a:t>office </a:t>
            </a:r>
            <a:r>
              <a:rPr spc="-10" dirty="0">
                <a:cs typeface="Georgia"/>
              </a:rPr>
              <a:t>till </a:t>
            </a:r>
            <a:r>
              <a:rPr spc="-20" dirty="0">
                <a:cs typeface="Georgia"/>
              </a:rPr>
              <a:t>next</a:t>
            </a:r>
            <a:r>
              <a:rPr spc="-235" dirty="0">
                <a:cs typeface="Georgia"/>
              </a:rPr>
              <a:t> </a:t>
            </a:r>
            <a:r>
              <a:rPr spc="-50" dirty="0">
                <a:cs typeface="Georgia"/>
              </a:rPr>
              <a:t>AGM.</a:t>
            </a:r>
            <a:endParaRPr dirty="0">
              <a:cs typeface="Georgia"/>
            </a:endParaRPr>
          </a:p>
          <a:p>
            <a:pPr marL="12700">
              <a:spcBef>
                <a:spcPts val="555"/>
              </a:spcBef>
            </a:pPr>
            <a:r>
              <a:rPr u="heavy" spc="114" dirty="0">
                <a:uFill>
                  <a:solidFill>
                    <a:srgbClr val="000000"/>
                  </a:solidFill>
                </a:uFill>
                <a:cs typeface="Times New Roman"/>
              </a:rPr>
              <a:t>Removal </a:t>
            </a:r>
            <a:r>
              <a:rPr u="heavy" spc="140" dirty="0">
                <a:uFill>
                  <a:solidFill>
                    <a:srgbClr val="000000"/>
                  </a:solidFill>
                </a:uFill>
                <a:cs typeface="Times New Roman"/>
              </a:rPr>
              <a:t>of</a:t>
            </a:r>
            <a:r>
              <a:rPr u="heavy" spc="-204" dirty="0">
                <a:uFill>
                  <a:solidFill>
                    <a:srgbClr val="000000"/>
                  </a:solidFill>
                </a:uFill>
                <a:cs typeface="Times New Roman"/>
              </a:rPr>
              <a:t> </a:t>
            </a:r>
            <a:r>
              <a:rPr u="heavy" spc="105" dirty="0">
                <a:uFill>
                  <a:solidFill>
                    <a:srgbClr val="000000"/>
                  </a:solidFill>
                </a:uFill>
                <a:cs typeface="Times New Roman"/>
              </a:rPr>
              <a:t>Director</a:t>
            </a:r>
            <a:endParaRPr dirty="0">
              <a:cs typeface="Times New Roman"/>
            </a:endParaRPr>
          </a:p>
          <a:p>
            <a:pPr marL="298450" indent="-285750">
              <a:spcBef>
                <a:spcPts val="20"/>
              </a:spcBef>
              <a:buClr>
                <a:srgbClr val="0AD0D9"/>
              </a:buClr>
              <a:buSzPct val="95454"/>
              <a:buFont typeface="Arial" panose="020B0604020202020204" pitchFamily="34" charset="0"/>
              <a:buChar char="•"/>
              <a:tabLst>
                <a:tab pos="286385" algn="l"/>
                <a:tab pos="287020" algn="l"/>
              </a:tabLst>
            </a:pPr>
            <a:r>
              <a:rPr spc="5" dirty="0">
                <a:cs typeface="Georgia"/>
              </a:rPr>
              <a:t>A </a:t>
            </a:r>
            <a:r>
              <a:rPr spc="-35" dirty="0">
                <a:cs typeface="Georgia"/>
              </a:rPr>
              <a:t>Special </a:t>
            </a:r>
            <a:r>
              <a:rPr spc="-15" dirty="0">
                <a:cs typeface="Georgia"/>
              </a:rPr>
              <a:t>notice </a:t>
            </a:r>
            <a:r>
              <a:rPr spc="-45" dirty="0">
                <a:cs typeface="Georgia"/>
              </a:rPr>
              <a:t>is </a:t>
            </a:r>
            <a:r>
              <a:rPr spc="-40" dirty="0">
                <a:cs typeface="Georgia"/>
              </a:rPr>
              <a:t>required </a:t>
            </a:r>
            <a:r>
              <a:rPr spc="-35" dirty="0">
                <a:cs typeface="Georgia"/>
              </a:rPr>
              <a:t>for </a:t>
            </a:r>
            <a:r>
              <a:rPr spc="-45" dirty="0">
                <a:cs typeface="Georgia"/>
              </a:rPr>
              <a:t>removal </a:t>
            </a:r>
            <a:r>
              <a:rPr spc="-20" dirty="0">
                <a:cs typeface="Georgia"/>
              </a:rPr>
              <a:t>of </a:t>
            </a:r>
            <a:r>
              <a:rPr spc="-30" dirty="0">
                <a:cs typeface="Georgia"/>
              </a:rPr>
              <a:t>Director before his</a:t>
            </a:r>
            <a:r>
              <a:rPr spc="-60" dirty="0">
                <a:cs typeface="Georgia"/>
              </a:rPr>
              <a:t> </a:t>
            </a:r>
            <a:r>
              <a:rPr spc="-30" dirty="0">
                <a:cs typeface="Georgia"/>
              </a:rPr>
              <a:t>term.</a:t>
            </a:r>
            <a:endParaRPr dirty="0">
              <a:cs typeface="Georgia"/>
            </a:endParaRPr>
          </a:p>
          <a:p>
            <a:pPr marL="298450" indent="-285750">
              <a:buClr>
                <a:srgbClr val="0AD0D9"/>
              </a:buClr>
              <a:buSzPct val="93181"/>
              <a:buFont typeface="Arial" panose="020B0604020202020204" pitchFamily="34" charset="0"/>
              <a:buChar char="•"/>
              <a:tabLst>
                <a:tab pos="286385" algn="l"/>
                <a:tab pos="287020" algn="l"/>
              </a:tabLst>
            </a:pPr>
            <a:r>
              <a:rPr spc="-80" dirty="0">
                <a:cs typeface="Georgia"/>
              </a:rPr>
              <a:t>By </a:t>
            </a:r>
            <a:r>
              <a:rPr spc="-40" dirty="0">
                <a:cs typeface="Georgia"/>
              </a:rPr>
              <a:t>passing </a:t>
            </a:r>
            <a:r>
              <a:rPr spc="-20" dirty="0">
                <a:cs typeface="Georgia"/>
              </a:rPr>
              <a:t>Ordinary </a:t>
            </a:r>
            <a:r>
              <a:rPr spc="-25" dirty="0">
                <a:cs typeface="Georgia"/>
              </a:rPr>
              <a:t>resolution </a:t>
            </a:r>
            <a:r>
              <a:rPr spc="-35" dirty="0">
                <a:cs typeface="Georgia"/>
              </a:rPr>
              <a:t>company </a:t>
            </a:r>
            <a:r>
              <a:rPr spc="-25" dirty="0">
                <a:cs typeface="Georgia"/>
              </a:rPr>
              <a:t>can </a:t>
            </a:r>
            <a:r>
              <a:rPr spc="-50" dirty="0">
                <a:cs typeface="Georgia"/>
              </a:rPr>
              <a:t>remove</a:t>
            </a:r>
            <a:r>
              <a:rPr spc="-225" dirty="0">
                <a:cs typeface="Georgia"/>
              </a:rPr>
              <a:t> </a:t>
            </a:r>
            <a:r>
              <a:rPr spc="-50" dirty="0">
                <a:cs typeface="Georgia"/>
              </a:rPr>
              <a:t>director.</a:t>
            </a:r>
            <a:endParaRPr dirty="0">
              <a:cs typeface="Georgia"/>
            </a:endParaRPr>
          </a:p>
          <a:p>
            <a:pPr marL="298450" marR="15240" indent="-285750">
              <a:buClr>
                <a:srgbClr val="0AD0D9"/>
              </a:buClr>
              <a:buSzPct val="93181"/>
              <a:buFont typeface="Arial" panose="020B0604020202020204" pitchFamily="34" charset="0"/>
              <a:buChar char="•"/>
              <a:tabLst>
                <a:tab pos="286385" algn="l"/>
                <a:tab pos="287020" algn="l"/>
              </a:tabLst>
            </a:pPr>
            <a:r>
              <a:rPr spc="-70" dirty="0">
                <a:cs typeface="Georgia"/>
              </a:rPr>
              <a:t>In </a:t>
            </a:r>
            <a:r>
              <a:rPr spc="-15" dirty="0">
                <a:cs typeface="Georgia"/>
              </a:rPr>
              <a:t>that </a:t>
            </a:r>
            <a:r>
              <a:rPr spc="-20" dirty="0">
                <a:cs typeface="Georgia"/>
              </a:rPr>
              <a:t>meeting </a:t>
            </a:r>
            <a:r>
              <a:rPr spc="-25" dirty="0">
                <a:cs typeface="Georgia"/>
              </a:rPr>
              <a:t>appoint </a:t>
            </a:r>
            <a:r>
              <a:rPr spc="-20" dirty="0">
                <a:cs typeface="Georgia"/>
              </a:rPr>
              <a:t>new </a:t>
            </a:r>
            <a:r>
              <a:rPr spc="-30" dirty="0">
                <a:cs typeface="Georgia"/>
              </a:rPr>
              <a:t>director </a:t>
            </a:r>
            <a:r>
              <a:rPr spc="-25" dirty="0">
                <a:cs typeface="Georgia"/>
              </a:rPr>
              <a:t>in </a:t>
            </a:r>
            <a:r>
              <a:rPr spc="-35" dirty="0">
                <a:cs typeface="Georgia"/>
              </a:rPr>
              <a:t>his place </a:t>
            </a:r>
            <a:r>
              <a:rPr spc="-30" dirty="0">
                <a:cs typeface="Georgia"/>
              </a:rPr>
              <a:t>by </a:t>
            </a:r>
            <a:r>
              <a:rPr spc="-25" dirty="0">
                <a:cs typeface="Georgia"/>
              </a:rPr>
              <a:t>giving </a:t>
            </a:r>
            <a:r>
              <a:rPr spc="-35" dirty="0">
                <a:cs typeface="Georgia"/>
              </a:rPr>
              <a:t>Special  </a:t>
            </a:r>
            <a:r>
              <a:rPr spc="-25" dirty="0">
                <a:cs typeface="Georgia"/>
              </a:rPr>
              <a:t>Notice </a:t>
            </a:r>
            <a:r>
              <a:rPr spc="-30" dirty="0">
                <a:cs typeface="Georgia"/>
              </a:rPr>
              <a:t>by</a:t>
            </a:r>
            <a:r>
              <a:rPr spc="-45" dirty="0">
                <a:cs typeface="Georgia"/>
              </a:rPr>
              <a:t> </a:t>
            </a:r>
            <a:r>
              <a:rPr spc="-50" dirty="0">
                <a:cs typeface="Georgia"/>
              </a:rPr>
              <a:t>Members.</a:t>
            </a:r>
            <a:endParaRPr dirty="0">
              <a:cs typeface="Georgia"/>
            </a:endParaRPr>
          </a:p>
          <a:p>
            <a:pPr marL="298450" marR="8255" indent="-285750">
              <a:buClr>
                <a:srgbClr val="0AD0D9"/>
              </a:buClr>
              <a:buSzPct val="93181"/>
              <a:buFont typeface="Arial" panose="020B0604020202020204" pitchFamily="34" charset="0"/>
              <a:buChar char="•"/>
              <a:tabLst>
                <a:tab pos="286385" algn="l"/>
                <a:tab pos="287020" algn="l"/>
              </a:tabLst>
            </a:pPr>
            <a:r>
              <a:rPr spc="-80" dirty="0">
                <a:cs typeface="Georgia"/>
              </a:rPr>
              <a:t>If </a:t>
            </a:r>
            <a:r>
              <a:rPr spc="-45" dirty="0">
                <a:cs typeface="Georgia"/>
              </a:rPr>
              <a:t>No </a:t>
            </a:r>
            <a:r>
              <a:rPr spc="-25" dirty="0">
                <a:cs typeface="Georgia"/>
              </a:rPr>
              <a:t>appointment </a:t>
            </a:r>
            <a:r>
              <a:rPr spc="-45" dirty="0">
                <a:cs typeface="Georgia"/>
              </a:rPr>
              <a:t>is </a:t>
            </a:r>
            <a:r>
              <a:rPr spc="-35" dirty="0">
                <a:cs typeface="Georgia"/>
              </a:rPr>
              <a:t>made </a:t>
            </a:r>
            <a:r>
              <a:rPr spc="-30" dirty="0">
                <a:cs typeface="Georgia"/>
              </a:rPr>
              <a:t>under </a:t>
            </a:r>
            <a:r>
              <a:rPr spc="-25" dirty="0">
                <a:cs typeface="Georgia"/>
              </a:rPr>
              <a:t>this </a:t>
            </a:r>
            <a:r>
              <a:rPr spc="-15" dirty="0">
                <a:cs typeface="Georgia"/>
              </a:rPr>
              <a:t>section, </a:t>
            </a:r>
            <a:r>
              <a:rPr spc="-10" dirty="0">
                <a:cs typeface="Georgia"/>
              </a:rPr>
              <a:t>then </a:t>
            </a:r>
            <a:r>
              <a:rPr spc="-25" dirty="0">
                <a:cs typeface="Georgia"/>
              </a:rPr>
              <a:t>appointment  through </a:t>
            </a:r>
            <a:r>
              <a:rPr spc="-35" dirty="0">
                <a:cs typeface="Georgia"/>
              </a:rPr>
              <a:t>Casual</a:t>
            </a:r>
            <a:r>
              <a:rPr spc="-55" dirty="0">
                <a:cs typeface="Georgia"/>
              </a:rPr>
              <a:t> vacancy.</a:t>
            </a:r>
            <a:endParaRPr dirty="0">
              <a:cs typeface="Georgia"/>
            </a:endParaRPr>
          </a:p>
          <a:p>
            <a:pPr marL="12065">
              <a:lnSpc>
                <a:spcPts val="2865"/>
              </a:lnSpc>
            </a:pPr>
            <a:r>
              <a:rPr u="heavy" spc="130" dirty="0">
                <a:uFill>
                  <a:solidFill>
                    <a:srgbClr val="000000"/>
                  </a:solidFill>
                </a:uFill>
                <a:cs typeface="Times New Roman"/>
              </a:rPr>
              <a:t>Section </a:t>
            </a:r>
            <a:r>
              <a:rPr u="heavy" spc="-90" dirty="0">
                <a:uFill>
                  <a:solidFill>
                    <a:srgbClr val="000000"/>
                  </a:solidFill>
                </a:uFill>
                <a:cs typeface="Times New Roman"/>
              </a:rPr>
              <a:t>170</a:t>
            </a:r>
            <a:r>
              <a:rPr b="1" u="heavy" spc="-90" dirty="0">
                <a:uFill>
                  <a:solidFill>
                    <a:srgbClr val="000000"/>
                  </a:solidFill>
                </a:uFill>
                <a:cs typeface="Times New Roman"/>
              </a:rPr>
              <a:t> </a:t>
            </a:r>
            <a:r>
              <a:rPr spc="-5" dirty="0">
                <a:cs typeface="Times New Roman"/>
              </a:rPr>
              <a:t>– </a:t>
            </a:r>
            <a:r>
              <a:rPr spc="-75" dirty="0">
                <a:cs typeface="Georgia"/>
              </a:rPr>
              <a:t>Every </a:t>
            </a:r>
            <a:r>
              <a:rPr spc="-40" dirty="0">
                <a:cs typeface="Georgia"/>
              </a:rPr>
              <a:t>company </a:t>
            </a:r>
            <a:r>
              <a:rPr spc="-30" dirty="0">
                <a:cs typeface="Georgia"/>
              </a:rPr>
              <a:t>shall keep at </a:t>
            </a:r>
            <a:r>
              <a:rPr spc="-40" dirty="0">
                <a:cs typeface="Georgia"/>
              </a:rPr>
              <a:t>registered </a:t>
            </a:r>
            <a:r>
              <a:rPr spc="-20" dirty="0">
                <a:cs typeface="Georgia"/>
              </a:rPr>
              <a:t>office </a:t>
            </a:r>
            <a:r>
              <a:rPr spc="-55" dirty="0">
                <a:cs typeface="Georgia"/>
              </a:rPr>
              <a:t>a</a:t>
            </a:r>
            <a:r>
              <a:rPr spc="80" dirty="0">
                <a:cs typeface="Georgia"/>
              </a:rPr>
              <a:t> </a:t>
            </a:r>
            <a:r>
              <a:rPr spc="-40" dirty="0">
                <a:cs typeface="Georgia"/>
              </a:rPr>
              <a:t>register</a:t>
            </a:r>
            <a:r>
              <a:rPr lang="en-US" dirty="0">
                <a:cs typeface="Georgia"/>
              </a:rPr>
              <a:t> </a:t>
            </a:r>
            <a:r>
              <a:rPr spc="-20" dirty="0">
                <a:cs typeface="Georgia"/>
              </a:rPr>
              <a:t>of	</a:t>
            </a:r>
            <a:r>
              <a:rPr spc="-25" dirty="0">
                <a:cs typeface="Georgia"/>
              </a:rPr>
              <a:t>su</a:t>
            </a:r>
            <a:r>
              <a:rPr spc="-30" dirty="0">
                <a:cs typeface="Georgia"/>
              </a:rPr>
              <a:t>c</a:t>
            </a:r>
            <a:r>
              <a:rPr spc="-10" dirty="0">
                <a:cs typeface="Georgia"/>
              </a:rPr>
              <a:t>h</a:t>
            </a:r>
            <a:r>
              <a:rPr lang="en-US" spc="-10" dirty="0">
                <a:cs typeface="Georgia"/>
              </a:rPr>
              <a:t> </a:t>
            </a:r>
            <a:r>
              <a:rPr spc="-45" dirty="0">
                <a:cs typeface="Georgia"/>
              </a:rPr>
              <a:t>p</a:t>
            </a:r>
            <a:r>
              <a:rPr spc="-35" dirty="0">
                <a:cs typeface="Georgia"/>
              </a:rPr>
              <a:t>articular</a:t>
            </a:r>
            <a:r>
              <a:rPr spc="-30" dirty="0">
                <a:cs typeface="Georgia"/>
              </a:rPr>
              <a:t>s</a:t>
            </a:r>
            <a:r>
              <a:rPr lang="en-US" spc="-30" dirty="0">
                <a:cs typeface="Georgia"/>
              </a:rPr>
              <a:t> </a:t>
            </a:r>
            <a:r>
              <a:rPr spc="-10" dirty="0">
                <a:cs typeface="Georgia"/>
              </a:rPr>
              <a:t>wi</a:t>
            </a:r>
            <a:r>
              <a:rPr spc="-5" dirty="0">
                <a:cs typeface="Georgia"/>
              </a:rPr>
              <a:t>t</a:t>
            </a:r>
            <a:r>
              <a:rPr spc="-10" dirty="0">
                <a:cs typeface="Georgia"/>
              </a:rPr>
              <a:t>h</a:t>
            </a:r>
            <a:r>
              <a:rPr lang="en-US" spc="-10" dirty="0">
                <a:cs typeface="Georgia"/>
              </a:rPr>
              <a:t> </a:t>
            </a:r>
            <a:r>
              <a:rPr spc="-50" dirty="0">
                <a:cs typeface="Georgia"/>
              </a:rPr>
              <a:t>sha</a:t>
            </a:r>
            <a:r>
              <a:rPr spc="-80" dirty="0">
                <a:cs typeface="Georgia"/>
              </a:rPr>
              <a:t>r</a:t>
            </a:r>
            <a:r>
              <a:rPr spc="-15" dirty="0">
                <a:cs typeface="Georgia"/>
              </a:rPr>
              <a:t>eholdin</a:t>
            </a:r>
            <a:r>
              <a:rPr spc="-10" dirty="0">
                <a:cs typeface="Georgia"/>
              </a:rPr>
              <a:t>g</a:t>
            </a:r>
            <a:r>
              <a:rPr lang="en-US" spc="-10" dirty="0">
                <a:cs typeface="Georgia"/>
              </a:rPr>
              <a:t> </a:t>
            </a:r>
            <a:r>
              <a:rPr spc="-20" dirty="0">
                <a:cs typeface="Georgia"/>
              </a:rPr>
              <a:t>of</a:t>
            </a:r>
            <a:r>
              <a:rPr dirty="0">
                <a:cs typeface="Georgia"/>
              </a:rPr>
              <a:t>	</a:t>
            </a:r>
            <a:r>
              <a:rPr spc="-30" dirty="0">
                <a:cs typeface="Georgia"/>
              </a:rPr>
              <a:t>Di</a:t>
            </a:r>
            <a:r>
              <a:rPr spc="-65" dirty="0">
                <a:cs typeface="Georgia"/>
              </a:rPr>
              <a:t>r</a:t>
            </a:r>
            <a:r>
              <a:rPr spc="5" dirty="0">
                <a:cs typeface="Georgia"/>
              </a:rPr>
              <a:t>ec</a:t>
            </a:r>
            <a:r>
              <a:rPr spc="-30" dirty="0">
                <a:cs typeface="Georgia"/>
              </a:rPr>
              <a:t>tor</a:t>
            </a:r>
            <a:r>
              <a:rPr lang="en-US" spc="-30" dirty="0">
                <a:cs typeface="Georgia"/>
              </a:rPr>
              <a:t> </a:t>
            </a:r>
            <a:r>
              <a:rPr spc="-40" dirty="0">
                <a:cs typeface="Georgia"/>
              </a:rPr>
              <a:t>an</a:t>
            </a:r>
            <a:r>
              <a:rPr spc="-20" dirty="0">
                <a:cs typeface="Georgia"/>
              </a:rPr>
              <a:t>d</a:t>
            </a:r>
            <a:r>
              <a:rPr dirty="0">
                <a:cs typeface="Georgia"/>
              </a:rPr>
              <a:t>	</a:t>
            </a:r>
            <a:r>
              <a:rPr spc="-125" dirty="0">
                <a:cs typeface="Georgia"/>
              </a:rPr>
              <a:t>K</a:t>
            </a:r>
            <a:r>
              <a:rPr spc="-15" dirty="0">
                <a:cs typeface="Georgia"/>
              </a:rPr>
              <a:t>ey  </a:t>
            </a:r>
            <a:r>
              <a:rPr lang="en-US" spc="-45" dirty="0">
                <a:cs typeface="Georgia"/>
              </a:rPr>
              <a:t>Managerial </a:t>
            </a:r>
            <a:r>
              <a:rPr lang="en-US" spc="-25" dirty="0">
                <a:cs typeface="Georgia"/>
              </a:rPr>
              <a:t>Personnel </a:t>
            </a:r>
            <a:r>
              <a:rPr spc="-60" dirty="0">
                <a:cs typeface="Georgia"/>
              </a:rPr>
              <a:t>as </a:t>
            </a:r>
            <a:r>
              <a:rPr spc="-55" dirty="0">
                <a:cs typeface="Georgia"/>
              </a:rPr>
              <a:t>may </a:t>
            </a:r>
            <a:r>
              <a:rPr spc="-15" dirty="0">
                <a:cs typeface="Georgia"/>
              </a:rPr>
              <a:t>be</a:t>
            </a:r>
            <a:r>
              <a:rPr spc="-85" dirty="0">
                <a:cs typeface="Georgia"/>
              </a:rPr>
              <a:t> </a:t>
            </a:r>
            <a:r>
              <a:rPr spc="-35" dirty="0">
                <a:cs typeface="Georgia"/>
              </a:rPr>
              <a:t>prescribed</a:t>
            </a:r>
            <a:r>
              <a:rPr sz="2000" spc="-35" dirty="0">
                <a:cs typeface="Georgia"/>
              </a:rPr>
              <a:t>.</a:t>
            </a:r>
            <a:endParaRPr sz="2000" dirty="0">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D61F-E249-40BA-8593-A269989F8C3A}"/>
              </a:ext>
            </a:extLst>
          </p:cNvPr>
          <p:cNvSpPr>
            <a:spLocks noGrp="1"/>
          </p:cNvSpPr>
          <p:nvPr>
            <p:ph type="title"/>
          </p:nvPr>
        </p:nvSpPr>
        <p:spPr/>
        <p:txBody>
          <a:bodyPr/>
          <a:lstStyle/>
          <a:p>
            <a:pPr algn="ctr"/>
            <a:r>
              <a:rPr lang="en-US" dirty="0"/>
              <a:t>Meetings and its types </a:t>
            </a:r>
          </a:p>
        </p:txBody>
      </p:sp>
      <p:sp>
        <p:nvSpPr>
          <p:cNvPr id="3" name="Content Placeholder 2">
            <a:extLst>
              <a:ext uri="{FF2B5EF4-FFF2-40B4-BE49-F238E27FC236}">
                <a16:creationId xmlns:a16="http://schemas.microsoft.com/office/drawing/2014/main" id="{787527EC-D6F6-426B-AD3A-F58686103D9B}"/>
              </a:ext>
            </a:extLst>
          </p:cNvPr>
          <p:cNvSpPr>
            <a:spLocks noGrp="1"/>
          </p:cNvSpPr>
          <p:nvPr>
            <p:ph idx="1"/>
          </p:nvPr>
        </p:nvSpPr>
        <p:spPr>
          <a:xfrm>
            <a:off x="677334" y="1480457"/>
            <a:ext cx="8596668" cy="4560905"/>
          </a:xfrm>
        </p:spPr>
        <p:txBody>
          <a:bodyPr>
            <a:normAutofit fontScale="92500" lnSpcReduction="20000"/>
          </a:bodyPr>
          <a:lstStyle/>
          <a:p>
            <a:r>
              <a:rPr lang="en-US" dirty="0"/>
              <a:t>The purpose of the meeting is to enable members to know all important matters pertaining to the formation of the company and its initial life history. The matters discussed include which shares have been taken up, what money has been received, what contracts have been entered into, what sums have been spent on preliminary expenses, etc.</a:t>
            </a:r>
          </a:p>
          <a:p>
            <a:pPr marL="0" indent="0" algn="ctr">
              <a:buNone/>
            </a:pPr>
            <a:r>
              <a:rPr lang="en-US" sz="2600" u="sng" dirty="0"/>
              <a:t>Types of meetings </a:t>
            </a:r>
          </a:p>
          <a:p>
            <a:r>
              <a:rPr lang="en-US" dirty="0"/>
              <a:t>Members meetings </a:t>
            </a:r>
          </a:p>
          <a:p>
            <a:pPr>
              <a:buFontTx/>
              <a:buChar char="-"/>
            </a:pPr>
            <a:r>
              <a:rPr lang="en-US" dirty="0"/>
              <a:t>Annual General Meetings</a:t>
            </a:r>
          </a:p>
          <a:p>
            <a:pPr>
              <a:buFontTx/>
              <a:buChar char="-"/>
            </a:pPr>
            <a:r>
              <a:rPr lang="en-US" dirty="0"/>
              <a:t>Extraordinary General  Meetings </a:t>
            </a:r>
          </a:p>
          <a:p>
            <a:r>
              <a:rPr lang="en-US" dirty="0"/>
              <a:t> Meeting of Directors</a:t>
            </a:r>
          </a:p>
          <a:p>
            <a:pPr>
              <a:buFontTx/>
              <a:buChar char="-"/>
            </a:pPr>
            <a:r>
              <a:rPr lang="en-US" dirty="0"/>
              <a:t>Board meetings </a:t>
            </a:r>
          </a:p>
          <a:p>
            <a:pPr>
              <a:buFontTx/>
              <a:buChar char="-"/>
            </a:pPr>
            <a:r>
              <a:rPr lang="en-US" dirty="0"/>
              <a:t>Meetings of Committees of Board</a:t>
            </a:r>
          </a:p>
          <a:p>
            <a:r>
              <a:rPr lang="en-US" dirty="0"/>
              <a:t>Other meetings </a:t>
            </a:r>
          </a:p>
          <a:p>
            <a:pPr>
              <a:buFontTx/>
              <a:buChar char="-"/>
            </a:pPr>
            <a:r>
              <a:rPr lang="en-US" dirty="0"/>
              <a:t>Meeting of Debenture holders</a:t>
            </a:r>
          </a:p>
          <a:p>
            <a:pPr>
              <a:buFontTx/>
              <a:buChar char="-"/>
            </a:pPr>
            <a:r>
              <a:rPr lang="en-US" dirty="0"/>
              <a:t>Meeting of creditors</a:t>
            </a:r>
          </a:p>
          <a:p>
            <a:endParaRPr lang="en-US" dirty="0"/>
          </a:p>
        </p:txBody>
      </p:sp>
    </p:spTree>
    <p:extLst>
      <p:ext uri="{BB962C8B-B14F-4D97-AF65-F5344CB8AC3E}">
        <p14:creationId xmlns:p14="http://schemas.microsoft.com/office/powerpoint/2010/main" val="325678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6655-C42A-41A6-A7BA-5ADEE2462809}"/>
              </a:ext>
            </a:extLst>
          </p:cNvPr>
          <p:cNvSpPr>
            <a:spLocks noGrp="1"/>
          </p:cNvSpPr>
          <p:nvPr>
            <p:ph type="title"/>
          </p:nvPr>
        </p:nvSpPr>
        <p:spPr>
          <a:xfrm>
            <a:off x="1605802" y="1917896"/>
            <a:ext cx="8596668" cy="1320800"/>
          </a:xfrm>
        </p:spPr>
        <p:txBody>
          <a:bodyPr/>
          <a:lstStyle/>
          <a:p>
            <a:pPr algn="ctr"/>
            <a:r>
              <a:rPr lang="en-US" dirty="0"/>
              <a:t>THANKYOU </a:t>
            </a:r>
          </a:p>
        </p:txBody>
      </p:sp>
    </p:spTree>
    <p:extLst>
      <p:ext uri="{BB962C8B-B14F-4D97-AF65-F5344CB8AC3E}">
        <p14:creationId xmlns:p14="http://schemas.microsoft.com/office/powerpoint/2010/main" val="414388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C1FE-57E6-4F7A-81E7-4653E6DFC4C7}"/>
              </a:ext>
            </a:extLst>
          </p:cNvPr>
          <p:cNvSpPr>
            <a:spLocks noGrp="1"/>
          </p:cNvSpPr>
          <p:nvPr>
            <p:ph type="title"/>
          </p:nvPr>
        </p:nvSpPr>
        <p:spPr/>
        <p:txBody>
          <a:bodyPr/>
          <a:lstStyle/>
          <a:p>
            <a:pPr algn="ctr"/>
            <a:r>
              <a:rPr lang="en-US" dirty="0"/>
              <a:t>Annual General Meeting Sec.96</a:t>
            </a:r>
          </a:p>
        </p:txBody>
      </p:sp>
      <p:sp>
        <p:nvSpPr>
          <p:cNvPr id="3" name="Content Placeholder 2">
            <a:extLst>
              <a:ext uri="{FF2B5EF4-FFF2-40B4-BE49-F238E27FC236}">
                <a16:creationId xmlns:a16="http://schemas.microsoft.com/office/drawing/2014/main" id="{327F4DF3-D567-4E24-AA03-F98C6F6373E6}"/>
              </a:ext>
            </a:extLst>
          </p:cNvPr>
          <p:cNvSpPr>
            <a:spLocks noGrp="1"/>
          </p:cNvSpPr>
          <p:nvPr>
            <p:ph idx="1"/>
          </p:nvPr>
        </p:nvSpPr>
        <p:spPr/>
        <p:txBody>
          <a:bodyPr>
            <a:normAutofit fontScale="92500" lnSpcReduction="10000"/>
          </a:bodyPr>
          <a:lstStyle/>
          <a:p>
            <a:r>
              <a:rPr lang="en-US" dirty="0"/>
              <a:t>Every company, whether public or private, except for OPC must hold an Annual General Meeting(AGM) .</a:t>
            </a:r>
          </a:p>
          <a:p>
            <a:r>
              <a:rPr lang="en-US" dirty="0"/>
              <a:t>The first AGM of a company should be held within nine months  from the date of closing of first financial year.</a:t>
            </a:r>
          </a:p>
          <a:p>
            <a:r>
              <a:rPr lang="en-US" dirty="0"/>
              <a:t>Every company shall hold its AGM within a period of six months from the date of closing of financial year, and not more than 15 months shall elapse between two AGMs.</a:t>
            </a:r>
          </a:p>
          <a:p>
            <a:r>
              <a:rPr lang="en-US" dirty="0"/>
              <a:t>A Registrar may extend this period by three months , if special reasons have been provided for not being able to hold the meeting.</a:t>
            </a:r>
          </a:p>
          <a:p>
            <a:r>
              <a:rPr lang="en-US" dirty="0"/>
              <a:t>Every AGM shall be called during business hours ( i.e. 9 a.m. to 6 p.m.) on any day not a national day declared by the Central Government , and also held at the registered office or in any place within the city ,village, or town in which the registered office is situated.</a:t>
            </a:r>
          </a:p>
          <a:p>
            <a:endParaRPr lang="en-US" dirty="0"/>
          </a:p>
        </p:txBody>
      </p:sp>
    </p:spTree>
    <p:extLst>
      <p:ext uri="{BB962C8B-B14F-4D97-AF65-F5344CB8AC3E}">
        <p14:creationId xmlns:p14="http://schemas.microsoft.com/office/powerpoint/2010/main" val="141559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271D-2764-4380-B887-D658F1D6CE2F}"/>
              </a:ext>
            </a:extLst>
          </p:cNvPr>
          <p:cNvSpPr>
            <a:spLocks noGrp="1"/>
          </p:cNvSpPr>
          <p:nvPr>
            <p:ph type="title"/>
          </p:nvPr>
        </p:nvSpPr>
        <p:spPr/>
        <p:txBody>
          <a:bodyPr/>
          <a:lstStyle/>
          <a:p>
            <a:r>
              <a:rPr lang="en-US" dirty="0"/>
              <a:t>Notice </a:t>
            </a:r>
          </a:p>
        </p:txBody>
      </p:sp>
      <p:sp>
        <p:nvSpPr>
          <p:cNvPr id="3" name="Content Placeholder 2">
            <a:extLst>
              <a:ext uri="{FF2B5EF4-FFF2-40B4-BE49-F238E27FC236}">
                <a16:creationId xmlns:a16="http://schemas.microsoft.com/office/drawing/2014/main" id="{B544AB22-71CE-4806-899C-EDC6F59D513B}"/>
              </a:ext>
            </a:extLst>
          </p:cNvPr>
          <p:cNvSpPr>
            <a:spLocks noGrp="1"/>
          </p:cNvSpPr>
          <p:nvPr>
            <p:ph idx="1"/>
          </p:nvPr>
        </p:nvSpPr>
        <p:spPr/>
        <p:txBody>
          <a:bodyPr>
            <a:normAutofit fontScale="92500" lnSpcReduction="10000"/>
          </a:bodyPr>
          <a:lstStyle/>
          <a:p>
            <a:endParaRPr lang="en-US" dirty="0"/>
          </a:p>
          <a:p>
            <a:pPr lvl="0"/>
            <a:r>
              <a:rPr lang="en-US" dirty="0"/>
              <a:t>Notice  in  writing  of  every  Meeting  shall  be  given  to  every Member of the company. Such Notice shall also be given to the Directors and Auditors of the company.</a:t>
            </a:r>
          </a:p>
          <a:p>
            <a:pPr lvl="0"/>
            <a:r>
              <a:rPr lang="en-US" dirty="0"/>
              <a:t>Notice shall clearly specify the nature of the Meeting and the business to be transacted. In respect of items of Special Business, each such item shall be in the form of a Resolution and shall be accompanied by an explanatory statement(section 102).</a:t>
            </a:r>
          </a:p>
          <a:p>
            <a:r>
              <a:rPr lang="en-US" dirty="0"/>
              <a:t>Notice and accompanying documents may be given at not less than 21 clear days. Meeting can be held at a shorter period  if consent in writing is given, by physical or electronic means, by not less than ninety-five percent of the Members entitled to vote at such Meeting.</a:t>
            </a:r>
          </a:p>
          <a:p>
            <a:pPr lvl="0"/>
            <a:r>
              <a:rPr lang="en-US" dirty="0"/>
              <a:t>Notice  shall  be  accompanied,  by  an  attendance  slip  and  a Proxy form with clear instructions for filling, stamping, signing and/or depositing the Proxy form</a:t>
            </a:r>
          </a:p>
          <a:p>
            <a:pPr lvl="0"/>
            <a:endParaRPr lang="en-US" dirty="0"/>
          </a:p>
          <a:p>
            <a:pPr lvl="0"/>
            <a:endParaRPr lang="en-US" dirty="0"/>
          </a:p>
        </p:txBody>
      </p:sp>
    </p:spTree>
    <p:extLst>
      <p:ext uri="{BB962C8B-B14F-4D97-AF65-F5344CB8AC3E}">
        <p14:creationId xmlns:p14="http://schemas.microsoft.com/office/powerpoint/2010/main" val="307883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04F-4618-4FC5-A2D6-E48087F900AD}"/>
              </a:ext>
            </a:extLst>
          </p:cNvPr>
          <p:cNvSpPr>
            <a:spLocks noGrp="1"/>
          </p:cNvSpPr>
          <p:nvPr>
            <p:ph type="title"/>
          </p:nvPr>
        </p:nvSpPr>
        <p:spPr/>
        <p:txBody>
          <a:bodyPr/>
          <a:lstStyle/>
          <a:p>
            <a:r>
              <a:rPr lang="en-US" dirty="0"/>
              <a:t>Quorum</a:t>
            </a:r>
          </a:p>
        </p:txBody>
      </p:sp>
      <p:sp>
        <p:nvSpPr>
          <p:cNvPr id="3" name="Content Placeholder 2">
            <a:extLst>
              <a:ext uri="{FF2B5EF4-FFF2-40B4-BE49-F238E27FC236}">
                <a16:creationId xmlns:a16="http://schemas.microsoft.com/office/drawing/2014/main" id="{0EA3C0BC-1731-4427-946C-5E4C63FE8E7A}"/>
              </a:ext>
            </a:extLst>
          </p:cNvPr>
          <p:cNvSpPr>
            <a:spLocks noGrp="1"/>
          </p:cNvSpPr>
          <p:nvPr>
            <p:ph idx="1"/>
          </p:nvPr>
        </p:nvSpPr>
        <p:spPr/>
        <p:txBody>
          <a:bodyPr>
            <a:normAutofit/>
          </a:bodyPr>
          <a:lstStyle/>
          <a:p>
            <a:pPr lvl="0"/>
            <a:r>
              <a:rPr lang="en-US" dirty="0"/>
              <a:t>Quorum shall be present throughout the Meeting.</a:t>
            </a:r>
          </a:p>
          <a:p>
            <a:pPr lvl="0"/>
            <a:r>
              <a:rPr lang="en-US" dirty="0"/>
              <a:t>(a)  in case of a public company, –</a:t>
            </a:r>
          </a:p>
          <a:p>
            <a:pPr lvl="1"/>
            <a:r>
              <a:rPr lang="en-US" dirty="0"/>
              <a:t>(i)   five Members personally present if the number of Members as on the date of Meeting is not more than one thousand;</a:t>
            </a:r>
          </a:p>
          <a:p>
            <a:pPr lvl="1"/>
            <a:r>
              <a:rPr lang="en-US" dirty="0"/>
              <a:t>(ii)   fifteen Members personally present if the number of Members as on the date of Meeting is more than one thousand but up to five thousand;</a:t>
            </a:r>
          </a:p>
          <a:p>
            <a:pPr lvl="1"/>
            <a:r>
              <a:rPr lang="en-US" dirty="0"/>
              <a:t>(iii)   thirty Members personally present if the number of Members as on the date of the Meeting exceeds five thousand;</a:t>
            </a:r>
          </a:p>
          <a:p>
            <a:pPr lvl="0"/>
            <a:r>
              <a:rPr lang="en-US" dirty="0"/>
              <a:t>(b)  in the case of a private company, two Members personally present.</a:t>
            </a:r>
          </a:p>
          <a:p>
            <a:endParaRPr lang="en-US" dirty="0"/>
          </a:p>
        </p:txBody>
      </p:sp>
    </p:spTree>
    <p:extLst>
      <p:ext uri="{BB962C8B-B14F-4D97-AF65-F5344CB8AC3E}">
        <p14:creationId xmlns:p14="http://schemas.microsoft.com/office/powerpoint/2010/main" val="313787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0AD-1986-49CF-AC1B-435CA3D4E3C2}"/>
              </a:ext>
            </a:extLst>
          </p:cNvPr>
          <p:cNvSpPr>
            <a:spLocks noGrp="1"/>
          </p:cNvSpPr>
          <p:nvPr>
            <p:ph type="title"/>
          </p:nvPr>
        </p:nvSpPr>
        <p:spPr/>
        <p:txBody>
          <a:bodyPr/>
          <a:lstStyle/>
          <a:p>
            <a:r>
              <a:rPr lang="en-US" dirty="0"/>
              <a:t>Adjournment of Meeting</a:t>
            </a:r>
          </a:p>
        </p:txBody>
      </p:sp>
      <p:sp>
        <p:nvSpPr>
          <p:cNvPr id="3" name="Content Placeholder 2">
            <a:extLst>
              <a:ext uri="{FF2B5EF4-FFF2-40B4-BE49-F238E27FC236}">
                <a16:creationId xmlns:a16="http://schemas.microsoft.com/office/drawing/2014/main" id="{6A533848-10A9-4367-8B1D-9B2F6A832051}"/>
              </a:ext>
            </a:extLst>
          </p:cNvPr>
          <p:cNvSpPr>
            <a:spLocks noGrp="1"/>
          </p:cNvSpPr>
          <p:nvPr>
            <p:ph idx="1"/>
          </p:nvPr>
        </p:nvSpPr>
        <p:spPr/>
        <p:txBody>
          <a:bodyPr>
            <a:normAutofit/>
          </a:bodyPr>
          <a:lstStyle/>
          <a:p>
            <a:r>
              <a:rPr lang="en-US" dirty="0"/>
              <a:t>If the quorum is not present within half hour of the from time appointed from meeting for holding a meeting of the company;</a:t>
            </a:r>
          </a:p>
          <a:p>
            <a:pPr lvl="1">
              <a:buAutoNum type="alphaLcParenR"/>
            </a:pPr>
            <a:r>
              <a:rPr lang="en-US" dirty="0"/>
              <a:t>The meeting shall stand adjourned to the same day in the next week at the same time and same place, or to such other date and such other time and place as the board may determine ; or</a:t>
            </a:r>
          </a:p>
          <a:p>
            <a:pPr lvl="1">
              <a:buAutoNum type="alphaLcParenR"/>
            </a:pPr>
            <a:r>
              <a:rPr lang="en-US" dirty="0"/>
              <a:t>The meeting if called by requisitionists shall stand cancelled </a:t>
            </a:r>
          </a:p>
          <a:p>
            <a:r>
              <a:rPr lang="en-US" dirty="0"/>
              <a:t>Note: in case of  Adjourned meeting or a change in date, time, place of meeting a company shall circulate notice of not less than 3 days to members either individually or  through newspapers .</a:t>
            </a:r>
          </a:p>
          <a:p>
            <a:r>
              <a:rPr lang="en-US" dirty="0"/>
              <a:t>In case of adjourned meeting the quorum is not present within half and hour on the time of reappointed meeting , the members present shall constitute the quorum.</a:t>
            </a:r>
          </a:p>
        </p:txBody>
      </p:sp>
    </p:spTree>
    <p:extLst>
      <p:ext uri="{BB962C8B-B14F-4D97-AF65-F5344CB8AC3E}">
        <p14:creationId xmlns:p14="http://schemas.microsoft.com/office/powerpoint/2010/main" val="55399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5F58-D8F0-427E-8548-AC723F6541B2}"/>
              </a:ext>
            </a:extLst>
          </p:cNvPr>
          <p:cNvSpPr>
            <a:spLocks noGrp="1"/>
          </p:cNvSpPr>
          <p:nvPr>
            <p:ph type="title"/>
          </p:nvPr>
        </p:nvSpPr>
        <p:spPr/>
        <p:txBody>
          <a:bodyPr/>
          <a:lstStyle/>
          <a:p>
            <a:r>
              <a:rPr lang="en-US" dirty="0"/>
              <a:t>Chairman</a:t>
            </a:r>
          </a:p>
        </p:txBody>
      </p:sp>
      <p:sp>
        <p:nvSpPr>
          <p:cNvPr id="3" name="Content Placeholder 2">
            <a:extLst>
              <a:ext uri="{FF2B5EF4-FFF2-40B4-BE49-F238E27FC236}">
                <a16:creationId xmlns:a16="http://schemas.microsoft.com/office/drawing/2014/main" id="{D55F28E8-6EE0-49DB-B9A3-28E355BD7233}"/>
              </a:ext>
            </a:extLst>
          </p:cNvPr>
          <p:cNvSpPr>
            <a:spLocks noGrp="1"/>
          </p:cNvSpPr>
          <p:nvPr>
            <p:ph idx="1"/>
          </p:nvPr>
        </p:nvSpPr>
        <p:spPr/>
        <p:txBody>
          <a:bodyPr>
            <a:normAutofit/>
          </a:bodyPr>
          <a:lstStyle/>
          <a:p>
            <a:r>
              <a:rPr lang="en-US" dirty="0"/>
              <a:t>The Chairman of the Board shall take the Chair and conduct the Meeting.</a:t>
            </a:r>
          </a:p>
          <a:p>
            <a:r>
              <a:rPr lang="en-US" dirty="0"/>
              <a:t> If the Chairman is not present within fifteen minutes after the time appointed for holding the Meeting, or if he is unwilling to act as Chairman of the Meeting, or if no Director has been so designated, the Directors present at the Meeting shall elect one of themselves to be the Chairman of the Meeting.</a:t>
            </a:r>
          </a:p>
          <a:p>
            <a:r>
              <a:rPr lang="en-US" dirty="0"/>
              <a:t>The Chairman shall ensure that the Meeting is duly constituted in accordance with the Act and the Articles or any other applicable laws, before it proceeds to transact business. The Chairman shall then conduct the Meeting in a fair and impartial manner and ensure that only such business as has been set out in the Notice is transacted. The Chairman shall regulate the manner in which voting is conducted at the Meeting keeping in view the provisions of the Act.</a:t>
            </a:r>
          </a:p>
          <a:p>
            <a:endParaRPr lang="en-US" dirty="0"/>
          </a:p>
        </p:txBody>
      </p:sp>
    </p:spTree>
    <p:extLst>
      <p:ext uri="{BB962C8B-B14F-4D97-AF65-F5344CB8AC3E}">
        <p14:creationId xmlns:p14="http://schemas.microsoft.com/office/powerpoint/2010/main" val="167803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5953-9D44-4065-9538-ED536D6CC7E2}"/>
              </a:ext>
            </a:extLst>
          </p:cNvPr>
          <p:cNvSpPr>
            <a:spLocks noGrp="1"/>
          </p:cNvSpPr>
          <p:nvPr>
            <p:ph type="title"/>
          </p:nvPr>
        </p:nvSpPr>
        <p:spPr/>
        <p:txBody>
          <a:bodyPr/>
          <a:lstStyle/>
          <a:p>
            <a:r>
              <a:rPr lang="en-US" dirty="0"/>
              <a:t>Proxies and voting rights  </a:t>
            </a:r>
          </a:p>
        </p:txBody>
      </p:sp>
      <p:sp>
        <p:nvSpPr>
          <p:cNvPr id="3" name="Content Placeholder 2">
            <a:extLst>
              <a:ext uri="{FF2B5EF4-FFF2-40B4-BE49-F238E27FC236}">
                <a16:creationId xmlns:a16="http://schemas.microsoft.com/office/drawing/2014/main" id="{0558C5D5-A7E3-4907-9FA1-75AF115EA47C}"/>
              </a:ext>
            </a:extLst>
          </p:cNvPr>
          <p:cNvSpPr>
            <a:spLocks noGrp="1"/>
          </p:cNvSpPr>
          <p:nvPr>
            <p:ph idx="1"/>
          </p:nvPr>
        </p:nvSpPr>
        <p:spPr/>
        <p:txBody>
          <a:bodyPr>
            <a:normAutofit fontScale="92500" lnSpcReduction="10000"/>
          </a:bodyPr>
          <a:lstStyle/>
          <a:p>
            <a:pPr lvl="0"/>
            <a:r>
              <a:rPr lang="en-US" dirty="0"/>
              <a:t>A Member entitled to attend and vote is entitled to appoint a Proxy, or where that is allowed, one or more Proxies, to attend and vote instead of himself and a Proxy need not be a Member.</a:t>
            </a:r>
          </a:p>
          <a:p>
            <a:pPr lvl="0"/>
            <a:r>
              <a:rPr lang="en-US" dirty="0"/>
              <a:t>A Proxy can act on behalf of Members not exceeding fifty and holding in the aggregate not more than ten percent of the total share capital of the company carrying Voting Rights. However, a Member holding more than ten percent of the total share capital of the company carrying Voting Rights may appoint a single person as Proxy for his entire shareholding and such person shall not act as a Proxy for another person or shareholder.</a:t>
            </a:r>
          </a:p>
          <a:p>
            <a:r>
              <a:rPr lang="en-US" dirty="0"/>
              <a:t>Every Resolution, except a Resolution which has been put to vote through Remote e-Voting or on which a poll has been demanded, shall be proposed by a Member and seconded by another Member. The Resolution, if passed by requisite majority, shall be deemed to have been passed on the last date specified by the company for receipt of duly completed postal ballot forms or e-voting.</a:t>
            </a:r>
          </a:p>
          <a:p>
            <a:pPr lvl="0"/>
            <a:endParaRPr lang="en-US" dirty="0"/>
          </a:p>
          <a:p>
            <a:endParaRPr lang="en-US" dirty="0"/>
          </a:p>
        </p:txBody>
      </p:sp>
    </p:spTree>
    <p:extLst>
      <p:ext uri="{BB962C8B-B14F-4D97-AF65-F5344CB8AC3E}">
        <p14:creationId xmlns:p14="http://schemas.microsoft.com/office/powerpoint/2010/main" val="200327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7F2D-E0D1-4913-8F57-95F67F8B1494}"/>
              </a:ext>
            </a:extLst>
          </p:cNvPr>
          <p:cNvSpPr>
            <a:spLocks noGrp="1"/>
          </p:cNvSpPr>
          <p:nvPr>
            <p:ph type="title"/>
          </p:nvPr>
        </p:nvSpPr>
        <p:spPr/>
        <p:txBody>
          <a:bodyPr/>
          <a:lstStyle/>
          <a:p>
            <a:r>
              <a:rPr lang="en-US" dirty="0"/>
              <a:t>Minutes and its Maintenance </a:t>
            </a:r>
          </a:p>
        </p:txBody>
      </p:sp>
      <p:sp>
        <p:nvSpPr>
          <p:cNvPr id="3" name="Content Placeholder 2">
            <a:extLst>
              <a:ext uri="{FF2B5EF4-FFF2-40B4-BE49-F238E27FC236}">
                <a16:creationId xmlns:a16="http://schemas.microsoft.com/office/drawing/2014/main" id="{45A13515-8DA2-403B-B792-3FF67F690E94}"/>
              </a:ext>
            </a:extLst>
          </p:cNvPr>
          <p:cNvSpPr>
            <a:spLocks noGrp="1"/>
          </p:cNvSpPr>
          <p:nvPr>
            <p:ph idx="1"/>
          </p:nvPr>
        </p:nvSpPr>
        <p:spPr>
          <a:xfrm>
            <a:off x="677334" y="1488613"/>
            <a:ext cx="8596668" cy="3880773"/>
          </a:xfrm>
        </p:spPr>
        <p:txBody>
          <a:bodyPr>
            <a:normAutofit fontScale="25000" lnSpcReduction="20000"/>
          </a:bodyPr>
          <a:lstStyle/>
          <a:p>
            <a:r>
              <a:rPr lang="en-US" sz="6800" dirty="0"/>
              <a:t>Minutes help in understanding the deliberations and decisions taken at the Meeting therefore Every company shall keep Minutes of all Meetings. Minutes kept in accordance with the provisions of the Act evidence the proceedings recorded therein.</a:t>
            </a:r>
          </a:p>
          <a:p>
            <a:pPr lvl="0"/>
            <a:r>
              <a:rPr lang="en-US" sz="6800" dirty="0"/>
              <a:t>Minutes shall be recorded in books maintained for that purpose distinct Minutes Book shall be maintained for Meetings of the Members of the company, creditors and others as may be required under the Act.</a:t>
            </a:r>
          </a:p>
          <a:p>
            <a:pPr lvl="0"/>
            <a:r>
              <a:rPr lang="en-US" sz="6800" dirty="0"/>
              <a:t>Minutes Books shall be kept at the Registered Office of the company.</a:t>
            </a:r>
          </a:p>
          <a:p>
            <a:pPr lvl="0"/>
            <a:r>
              <a:rPr lang="en-US" sz="6800" dirty="0"/>
              <a:t>Minutes shall state, at the beginning the Meeting, name of the company, day, date, venue and time of commencement of the Meeting</a:t>
            </a:r>
          </a:p>
          <a:p>
            <a:pPr lvl="0"/>
            <a:r>
              <a:rPr lang="en-US" sz="6800" dirty="0"/>
              <a:t>Minutes shall record the names of the Directors and the Company Secretary present at the Meeting.</a:t>
            </a:r>
          </a:p>
          <a:p>
            <a:pPr lvl="0"/>
            <a:r>
              <a:rPr lang="en-US" sz="6800" dirty="0"/>
              <a:t>The Company Secretary shall record the proceedings of the Meetings. Where there is no Company Secretary, any other person authorized by the Board or by the Chairman in this behalf shall record the proceedings</a:t>
            </a:r>
          </a:p>
          <a:p>
            <a:pPr lvl="0"/>
            <a:endParaRPr lang="en-US" dirty="0"/>
          </a:p>
        </p:txBody>
      </p:sp>
    </p:spTree>
    <p:extLst>
      <p:ext uri="{BB962C8B-B14F-4D97-AF65-F5344CB8AC3E}">
        <p14:creationId xmlns:p14="http://schemas.microsoft.com/office/powerpoint/2010/main" val="18940620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685</TotalTime>
  <Words>2518</Words>
  <Application>Microsoft Office PowerPoint</Application>
  <PresentationFormat>Widescreen</PresentationFormat>
  <Paragraphs>175</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Georgia</vt:lpstr>
      <vt:lpstr>Times New Roman</vt:lpstr>
      <vt:lpstr>Trebuchet MS</vt:lpstr>
      <vt:lpstr>Wingdings</vt:lpstr>
      <vt:lpstr>Wingdings 3</vt:lpstr>
      <vt:lpstr>Facet</vt:lpstr>
      <vt:lpstr> A Brief overview of   Companies’ Act 2013                                   regarding   Directors And Meetings </vt:lpstr>
      <vt:lpstr>Meetings and its types </vt:lpstr>
      <vt:lpstr>Annual General Meeting Sec.96</vt:lpstr>
      <vt:lpstr>Notice </vt:lpstr>
      <vt:lpstr>Quorum</vt:lpstr>
      <vt:lpstr>Adjournment of Meeting</vt:lpstr>
      <vt:lpstr>Chairman</vt:lpstr>
      <vt:lpstr>Proxies and voting rights  </vt:lpstr>
      <vt:lpstr>Minutes and its Maintenance </vt:lpstr>
      <vt:lpstr>BUSINESS TO BE TRANSACTED AT AGM </vt:lpstr>
      <vt:lpstr>Extraordinary General Meetings</vt:lpstr>
      <vt:lpstr>DIRECTORS</vt:lpstr>
      <vt:lpstr>PowerPoint Presentation</vt:lpstr>
      <vt:lpstr>Independent Director</vt:lpstr>
      <vt:lpstr>Office Holding Period of Independent Director:-</vt:lpstr>
      <vt:lpstr>Other  types of director </vt:lpstr>
      <vt:lpstr>Small Shareholder’s director</vt:lpstr>
      <vt:lpstr>Appointment &amp; Vacation of Director u/s 152 &amp; 167</vt:lpstr>
      <vt:lpstr>Resignation &amp; Removal of Director u/s 168 &amp; 169</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 AND MEETINGS</dc:title>
  <dc:creator>siva komaragiri</dc:creator>
  <cp:lastModifiedBy>siva komaragiri</cp:lastModifiedBy>
  <cp:revision>52</cp:revision>
  <dcterms:created xsi:type="dcterms:W3CDTF">2018-07-27T10:39:40Z</dcterms:created>
  <dcterms:modified xsi:type="dcterms:W3CDTF">2018-07-30T12:10:51Z</dcterms:modified>
</cp:coreProperties>
</file>