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4wy36qf" initials="d" lastIdx="1" clrIdx="0">
    <p:extLst>
      <p:ext uri="{19B8F6BF-5375-455C-9EA6-DF929625EA0E}">
        <p15:presenceInfo xmlns:p15="http://schemas.microsoft.com/office/powerpoint/2012/main" userId="d4wy36q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E8"/>
    <a:srgbClr val="FCF4E8"/>
    <a:srgbClr val="FBEFDD"/>
    <a:srgbClr val="CCFFFF"/>
    <a:srgbClr val="EFE8E4"/>
    <a:srgbClr val="124631"/>
    <a:srgbClr val="25C9B0"/>
    <a:srgbClr val="0F3928"/>
    <a:srgbClr val="182B54"/>
    <a:srgbClr val="2A4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527F-EB5E-48AC-9630-D9005A600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D5052-A4C4-43AE-9657-F9CC84226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B29F-7BB1-4D32-8055-8DB4AB2C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7A8FE-4F2E-445E-BAC2-A2D35BCF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857D-69A3-4ED5-A281-77802D1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2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5478-BAA0-4F74-87E6-EF81CE94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74D7A-039C-42A0-8D56-87DDB2A97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4F3A-8627-4F23-A56F-1B6A0D1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8EF0-2C9D-4B3B-ABEE-316F358A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8B99-DF4F-4DDC-9338-AF03624D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574DF-20AD-4EAB-B5AE-6E330D0B2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8B1F5-CF37-49F8-88EC-9F07DA3DC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7DD8-DC93-421A-9F44-5355E93F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314F-7F48-4260-AFAD-9D97B86C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C93B-70A1-46D6-9E10-044FCDBE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5332-A631-459D-8428-9AF46DF8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0AB7-F060-4702-80C9-9761AB78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7476-7F9A-47DB-BF53-8E230C24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5CA7-DC7D-42E6-B6AE-10826E56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9680-40B6-4586-B737-73178DFE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2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E60-B956-4FE1-A21A-51E17D23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B8FA-30BC-4E8C-83F1-3B2E05C1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FF0B-36F9-4558-8254-05AC8310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35D2-E0A0-4EAF-AC34-41077BB1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233C-44BB-4B2C-948A-5C398DDF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1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683E-E454-4A25-8D31-C8B24DCD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AF63-185D-430E-87B7-B7D05E8F1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0771-443E-4FA1-A923-741B11453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48E0D-A540-40BA-A40B-649A5FA4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C91C2-8C39-44E8-AF11-C169D1FB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14817-8794-4EE0-8638-00FF1023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2090-82F2-4025-B390-6753F1FD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9614-FFDD-4CD0-A0EF-72183B51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CDB8C-ED16-4001-BD67-F7D5098A7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54A24-0F29-42DC-AC1C-C50156181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6D126-A816-4B9C-AA7E-849081872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6DDDC-5077-4410-AB4D-3FCD7042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49054-EED0-4672-B618-A8C4A08F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A156F-5F50-4F0B-9600-67512883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A819-E766-4579-8AB6-EF86146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016F5-036B-4989-A5B0-C0551C48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7BC0B-CC25-4743-939E-E2B6313A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526FA-5ED7-4A50-82CC-03E27DEC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7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BBD34-09E9-4133-9D0D-8BFD444B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6ACFE-400F-4F7C-8384-84941B17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20C95-F08A-41A5-9D10-4F5FA3A6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1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8E25-D2C9-4536-90EF-E81389BD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F7DE-3A56-483B-BA42-B00D70D2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54309-C476-4798-9212-F8881B88B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67E7-DFD4-4363-839F-7EE34887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45D7-16D9-4E70-A601-FF0933C1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E6C88-4297-41F5-92A7-80698707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06CA-4D2E-4782-A65E-AD730FC6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5A60F-FE3E-4DBC-BC61-91FE1E5B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EFCA8-EBFA-46F7-AA25-5F006E1C4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526CE-A0C7-466C-955D-D87E290C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24E3A-BD51-4DA3-AC24-A0F82D04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B1CA-EBF0-40FC-AB70-BF85E95E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3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8EAE7-86DB-4EDF-A570-0061E0FC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F754-C23A-4CF2-B98B-0F8F0FA8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9E2B-8A8D-469F-9E15-3D19CA822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7CEE-63D0-4064-82A9-D6EA8709B89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68EA-0DD0-49E5-8487-91E4D2E3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5BEC-EE1C-4125-AE84-4AD7CBF8E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811A-22CA-49AF-A740-5AF029909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1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5993-C470-4FCC-AE22-2D49C89DD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520" y="1012750"/>
            <a:ext cx="4189227" cy="1975884"/>
          </a:xfrm>
        </p:spPr>
        <p:txBody>
          <a:bodyPr>
            <a:normAutofit/>
          </a:bodyPr>
          <a:lstStyle/>
          <a:p>
            <a:r>
              <a:rPr lang="en-GB" dirty="0">
                <a:latin typeface="Tw Cen MT" panose="020B0602020104020603" pitchFamily="34" charset="0"/>
                <a:cs typeface="Dubai" panose="020B0503030403030204" pitchFamily="34" charset="-78"/>
              </a:rPr>
              <a:t>Flight Fare Prediction</a:t>
            </a:r>
            <a:endParaRPr lang="en-IN" dirty="0">
              <a:latin typeface="Tw Cen MT" panose="020B0602020104020603" pitchFamily="34" charset="0"/>
              <a:cs typeface="Dubai" panose="020B050303040303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53F62-B569-4106-A04B-CDD1A232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3" y="1288312"/>
            <a:ext cx="5195777" cy="51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7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ECF5-AF81-492A-8FBE-E7B98816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72023" cy="868252"/>
          </a:xfrm>
        </p:spPr>
        <p:txBody>
          <a:bodyPr/>
          <a:lstStyle/>
          <a:p>
            <a:r>
              <a:rPr lang="en-GB" dirty="0">
                <a:latin typeface="Tw Cen MT" panose="020B0602020104020603" pitchFamily="34" charset="0"/>
              </a:rPr>
              <a:t>Price vs Source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85A11-D6DD-402F-983E-E831E8B96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18" y="2242710"/>
            <a:ext cx="9205764" cy="3218557"/>
          </a:xfrm>
        </p:spPr>
      </p:pic>
    </p:spTree>
    <p:extLst>
      <p:ext uri="{BB962C8B-B14F-4D97-AF65-F5344CB8AC3E}">
        <p14:creationId xmlns:p14="http://schemas.microsoft.com/office/powerpoint/2010/main" val="180568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FA812-A0D2-4BCC-9AD7-5436DC3D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8CC88-D209-46F3-AC7D-9FD0DB2E1DC0}"/>
              </a:ext>
            </a:extLst>
          </p:cNvPr>
          <p:cNvSpPr txBox="1"/>
          <p:nvPr/>
        </p:nvSpPr>
        <p:spPr>
          <a:xfrm>
            <a:off x="540865" y="326545"/>
            <a:ext cx="250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" panose="020B0602020104020603" pitchFamily="34" charset="0"/>
              </a:rPr>
              <a:t>Our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5E4E2-BCF8-4375-9D48-5AF9D3DFFD9E}"/>
              </a:ext>
            </a:extLst>
          </p:cNvPr>
          <p:cNvSpPr txBox="1"/>
          <p:nvPr/>
        </p:nvSpPr>
        <p:spPr>
          <a:xfrm>
            <a:off x="1176891" y="1913457"/>
            <a:ext cx="4919109" cy="303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/>
              <a:t>Naik Rohan -</a:t>
            </a:r>
            <a:r>
              <a:rPr lang="en-US" sz="2600" dirty="0"/>
              <a:t> 19BCS075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/>
              <a:t>Dhyan M G -</a:t>
            </a:r>
            <a:r>
              <a:rPr lang="en-US" sz="2600" dirty="0"/>
              <a:t> 19BCS038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/>
              <a:t>Pranav K M -</a:t>
            </a:r>
            <a:r>
              <a:rPr lang="en-US" sz="2600" dirty="0"/>
              <a:t> 19BCS088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/>
              <a:t>B Vijay Kumar -</a:t>
            </a:r>
            <a:r>
              <a:rPr lang="en-US" sz="2600" dirty="0"/>
              <a:t> 19BCS017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/>
              <a:t>Nishikant Prasad -</a:t>
            </a:r>
            <a:r>
              <a:rPr lang="en-US" sz="2600" dirty="0"/>
              <a:t> 19BCS079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46A3-7D8F-429B-B39F-D75FE9FB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2" y="3136671"/>
            <a:ext cx="5116828" cy="37213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7D7D78-2D6F-4A4F-A850-43D0E6F906F4}"/>
              </a:ext>
            </a:extLst>
          </p:cNvPr>
          <p:cNvCxnSpPr>
            <a:cxnSpLocks/>
          </p:cNvCxnSpPr>
          <p:nvPr/>
        </p:nvCxnSpPr>
        <p:spPr>
          <a:xfrm>
            <a:off x="0" y="1256006"/>
            <a:ext cx="3634740" cy="0"/>
          </a:xfrm>
          <a:prstGeom prst="line">
            <a:avLst/>
          </a:prstGeom>
          <a:ln w="57150">
            <a:solidFill>
              <a:srgbClr val="3A7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0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C9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DD39-D5C9-40BD-BD44-E701D33B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3" y="486174"/>
            <a:ext cx="4095307" cy="860838"/>
          </a:xfrm>
        </p:spPr>
        <p:txBody>
          <a:bodyPr/>
          <a:lstStyle/>
          <a:p>
            <a:r>
              <a:rPr lang="en-GB" dirty="0">
                <a:solidFill>
                  <a:srgbClr val="124631"/>
                </a:solidFill>
                <a:latin typeface="Tw Cen MT" panose="020B0602020104020603" pitchFamily="34" charset="0"/>
              </a:rPr>
              <a:t>Importing Data</a:t>
            </a:r>
            <a:endParaRPr lang="en-IN" dirty="0">
              <a:solidFill>
                <a:srgbClr val="12463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EDCD-BD86-4B39-AF0E-5AC7C76A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3" y="1704615"/>
            <a:ext cx="6525378" cy="4570455"/>
          </a:xfrm>
        </p:spPr>
        <p:txBody>
          <a:bodyPr anchor="t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sz="2200" b="0" i="0" dirty="0">
                <a:solidFill>
                  <a:srgbClr val="124631"/>
                </a:solidFill>
                <a:effectLst/>
                <a:latin typeface="Tw Cen MT" panose="020B0602020104020603" pitchFamily="34" charset="0"/>
              </a:rPr>
              <a:t>Since data is in form of excel file we have to use pandas read_excel to load the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200" b="0" i="0" dirty="0">
                <a:solidFill>
                  <a:srgbClr val="124631"/>
                </a:solidFill>
                <a:effectLst/>
                <a:latin typeface="Tw Cen MT" panose="020B0602020104020603" pitchFamily="34" charset="0"/>
              </a:rPr>
              <a:t>After loading it is important to check the complete information of data as it can indication many of the hidden information such as null values in a column or a row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200" b="0" i="0" dirty="0">
                <a:solidFill>
                  <a:srgbClr val="124631"/>
                </a:solidFill>
                <a:effectLst/>
                <a:latin typeface="Tw Cen MT" panose="020B0602020104020603" pitchFamily="34" charset="0"/>
              </a:rPr>
              <a:t>Check whether any null values are there or not. if it is present then following can be done,</a:t>
            </a:r>
          </a:p>
          <a:p>
            <a:pPr lvl="1" algn="just"/>
            <a:r>
              <a:rPr lang="en-GB" sz="2200" b="0" i="0" dirty="0">
                <a:solidFill>
                  <a:srgbClr val="124631"/>
                </a:solidFill>
                <a:effectLst/>
                <a:latin typeface="Tw Cen MT" panose="020B0602020104020603" pitchFamily="34" charset="0"/>
              </a:rPr>
              <a:t>Imputing data using Imputation method in sklearn</a:t>
            </a:r>
          </a:p>
          <a:p>
            <a:pPr lvl="1" algn="just"/>
            <a:r>
              <a:rPr lang="en-GB" sz="2200" b="0" i="0" dirty="0">
                <a:solidFill>
                  <a:srgbClr val="124631"/>
                </a:solidFill>
                <a:effectLst/>
                <a:latin typeface="Tw Cen MT" panose="020B0602020104020603" pitchFamily="34" charset="0"/>
              </a:rPr>
              <a:t>Filling NaN values with mean, median and mode using fillna() method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200" b="0" i="0" dirty="0">
                <a:solidFill>
                  <a:srgbClr val="124631"/>
                </a:solidFill>
                <a:effectLst/>
                <a:latin typeface="Tw Cen MT" panose="020B0602020104020603" pitchFamily="34" charset="0"/>
              </a:rPr>
              <a:t>Describe data --&gt; which can give statistical analysis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200" dirty="0">
              <a:solidFill>
                <a:srgbClr val="124631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F3D5-10DA-4B2E-8E51-94528055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22" t="21084" r="30509" b="20113"/>
          <a:stretch/>
        </p:blipFill>
        <p:spPr>
          <a:xfrm>
            <a:off x="7918330" y="1795640"/>
            <a:ext cx="3552427" cy="37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033CC6-A233-4E3B-8C43-85018689C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t="7822" r="12301" b="9671"/>
          <a:stretch/>
        </p:blipFill>
        <p:spPr>
          <a:xfrm>
            <a:off x="489098" y="1199515"/>
            <a:ext cx="3955311" cy="4361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BDFAD-9060-4BE7-A5CA-D960A28C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167616"/>
            <a:ext cx="1790700" cy="823595"/>
          </a:xfrm>
        </p:spPr>
        <p:txBody>
          <a:bodyPr/>
          <a:lstStyle/>
          <a:p>
            <a:r>
              <a:rPr lang="en-GB" dirty="0">
                <a:solidFill>
                  <a:srgbClr val="182B54"/>
                </a:solidFill>
                <a:latin typeface="Tw Cen MT" panose="020B0602020104020603" pitchFamily="34" charset="0"/>
              </a:rPr>
              <a:t>EDA</a:t>
            </a:r>
            <a:endParaRPr lang="en-IN" dirty="0">
              <a:solidFill>
                <a:srgbClr val="182B54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5DDB-AA66-421C-9D14-09687443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2422376"/>
            <a:ext cx="6248400" cy="3386455"/>
          </a:xfrm>
        </p:spPr>
        <p:txBody>
          <a:bodyPr>
            <a:normAutofit/>
          </a:bodyPr>
          <a:lstStyle/>
          <a:p>
            <a:pPr algn="just"/>
            <a:r>
              <a:rPr lang="en-GB" sz="2200" b="0" i="0" dirty="0">
                <a:solidFill>
                  <a:srgbClr val="182B54"/>
                </a:solidFill>
                <a:effectLst/>
                <a:latin typeface="Tw Cen MT" panose="020B0602020104020603" pitchFamily="34" charset="0"/>
              </a:rPr>
              <a:t>From description we can see that Date_of_Journey is a object data type, Therefore, we have to convert this datatype </a:t>
            </a:r>
            <a:r>
              <a:rPr lang="en-GB" sz="2200" i="0" dirty="0">
                <a:solidFill>
                  <a:srgbClr val="182B54"/>
                </a:solidFill>
                <a:effectLst/>
                <a:latin typeface="Tw Cen MT" panose="020B0602020104020603" pitchFamily="34" charset="0"/>
              </a:rPr>
              <a:t>into timestamp </a:t>
            </a:r>
            <a:r>
              <a:rPr lang="en-GB" sz="2200" b="0" i="0" dirty="0">
                <a:solidFill>
                  <a:srgbClr val="182B54"/>
                </a:solidFill>
                <a:effectLst/>
                <a:latin typeface="Tw Cen MT" panose="020B0602020104020603" pitchFamily="34" charset="0"/>
              </a:rPr>
              <a:t>so as to use this column properly for prediction</a:t>
            </a:r>
          </a:p>
          <a:p>
            <a:pPr algn="l"/>
            <a:r>
              <a:rPr lang="en-GB" sz="2200" b="0" i="0" dirty="0">
                <a:solidFill>
                  <a:srgbClr val="182B54"/>
                </a:solidFill>
                <a:effectLst/>
                <a:latin typeface="Tw Cen MT" panose="020B0602020104020603" pitchFamily="34" charset="0"/>
              </a:rPr>
              <a:t>For this we require pandas </a:t>
            </a:r>
            <a:r>
              <a:rPr lang="en-GB" sz="2200" b="1" i="0" dirty="0">
                <a:solidFill>
                  <a:srgbClr val="182B54"/>
                </a:solidFill>
                <a:effectLst/>
                <a:latin typeface="Tw Cen MT" panose="020B0602020104020603" pitchFamily="34" charset="0"/>
              </a:rPr>
              <a:t>to_datetime</a:t>
            </a:r>
            <a:r>
              <a:rPr lang="en-GB" sz="2200" b="0" i="0" dirty="0">
                <a:solidFill>
                  <a:srgbClr val="182B54"/>
                </a:solidFill>
                <a:effectLst/>
                <a:latin typeface="Tw Cen MT" panose="020B0602020104020603" pitchFamily="34" charset="0"/>
              </a:rPr>
              <a:t> to convert object data type to datetime dtype.</a:t>
            </a:r>
          </a:p>
          <a:p>
            <a:pPr algn="l"/>
            <a:r>
              <a:rPr lang="en-GB" sz="2200" b="0" i="0" dirty="0">
                <a:solidFill>
                  <a:srgbClr val="182B54"/>
                </a:solidFill>
                <a:effectLst/>
                <a:latin typeface="Tw Cen MT" panose="020B0602020104020603" pitchFamily="34" charset="0"/>
              </a:rPr>
              <a:t>dt.day method will extract only day of that date. dt.month method will extract only month of that date</a:t>
            </a:r>
          </a:p>
          <a:p>
            <a:endParaRPr lang="en-IN" sz="2200" dirty="0">
              <a:solidFill>
                <a:srgbClr val="182B5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4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A3EFB1-0414-4249-99E8-B0597062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28" y="1782128"/>
            <a:ext cx="7144872" cy="4218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D1745F-7D1E-49A1-A8D1-B3722439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43084" cy="1325563"/>
          </a:xfrm>
        </p:spPr>
        <p:txBody>
          <a:bodyPr>
            <a:noAutofit/>
          </a:bodyPr>
          <a:lstStyle/>
          <a:p>
            <a:br>
              <a:rPr lang="en-IN" b="1" i="0" dirty="0">
                <a:effectLst/>
                <a:latin typeface="Tw Cen MT" panose="020B0602020104020603" pitchFamily="34" charset="0"/>
              </a:rPr>
            </a:br>
            <a:r>
              <a:rPr lang="en-IN" i="0" dirty="0">
                <a:effectLst/>
                <a:latin typeface="Tw Cen MT" panose="020B0602020104020603" pitchFamily="34" charset="0"/>
              </a:rPr>
              <a:t>Handling Categorical Data</a:t>
            </a:r>
            <a:br>
              <a:rPr lang="en-IN" b="1" i="0" dirty="0">
                <a:effectLst/>
                <a:latin typeface="Tw Cen MT" panose="020B0602020104020603" pitchFamily="34" charset="0"/>
              </a:rPr>
            </a:b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FC73-4882-48F8-8302-76B23512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68" y="2406609"/>
            <a:ext cx="4493112" cy="35941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2200" b="0" i="0" dirty="0">
                <a:effectLst/>
                <a:latin typeface="Tw Cen MT" panose="020B0602020104020603" pitchFamily="34" charset="0"/>
              </a:rPr>
              <a:t>One can find many ways to handle categorical data. Some of them categorical data are,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200" b="0" i="0" dirty="0">
                <a:effectLst/>
                <a:latin typeface="Tw Cen MT" panose="020B0602020104020603" pitchFamily="34" charset="0"/>
              </a:rPr>
              <a:t>Nominal data --&gt; data are not in any order --&gt; OneHotEncoder is used in this case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200" b="0" i="0" dirty="0">
                <a:effectLst/>
                <a:latin typeface="Tw Cen MT" panose="020B0602020104020603" pitchFamily="34" charset="0"/>
              </a:rPr>
              <a:t>Ordinal data --&gt; data are in order --&gt; LabelEncoder is used in this case</a:t>
            </a:r>
          </a:p>
          <a:p>
            <a:pPr marL="0" indent="0">
              <a:buNone/>
            </a:pPr>
            <a:endParaRPr lang="en-IN" sz="2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5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BAB6-6874-430E-8EFA-8869FAA8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962"/>
            <a:ext cx="4839586" cy="845519"/>
          </a:xfrm>
        </p:spPr>
        <p:txBody>
          <a:bodyPr/>
          <a:lstStyle/>
          <a:p>
            <a:r>
              <a:rPr lang="en-GB" b="0" i="0" dirty="0">
                <a:effectLst/>
                <a:latin typeface="Tw Cen MT" panose="020B0602020104020603" pitchFamily="34" charset="0"/>
              </a:rPr>
              <a:t>One Hot Encoder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082FF-0B7E-4504-82E4-DE010006B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48" y="1872121"/>
            <a:ext cx="6210076" cy="4028157"/>
          </a:xfrm>
        </p:spPr>
      </p:pic>
    </p:spTree>
    <p:extLst>
      <p:ext uri="{BB962C8B-B14F-4D97-AF65-F5344CB8AC3E}">
        <p14:creationId xmlns:p14="http://schemas.microsoft.com/office/powerpoint/2010/main" val="92221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DD32C-EEDF-4F38-B0B7-7D790AB3D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23" y="1324864"/>
            <a:ext cx="9297146" cy="4208271"/>
          </a:xfrm>
        </p:spPr>
      </p:pic>
    </p:spTree>
    <p:extLst>
      <p:ext uri="{BB962C8B-B14F-4D97-AF65-F5344CB8AC3E}">
        <p14:creationId xmlns:p14="http://schemas.microsoft.com/office/powerpoint/2010/main" val="413998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2449-B362-40AB-96E8-1F27472C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14553" cy="845694"/>
          </a:xfrm>
        </p:spPr>
        <p:txBody>
          <a:bodyPr/>
          <a:lstStyle/>
          <a:p>
            <a:r>
              <a:rPr lang="en-GB" b="0" i="0" dirty="0">
                <a:effectLst/>
                <a:latin typeface="Tw Cen MT" panose="020B0602020104020603" pitchFamily="34" charset="0"/>
              </a:rPr>
              <a:t>Label Encoder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5D319-E420-4A1C-B97A-3063220BD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67" y="2021761"/>
            <a:ext cx="4305673" cy="4191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B8881-F97F-4DD8-B1BE-450E140A9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67" y="3888890"/>
            <a:ext cx="4717189" cy="217950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955B4BD-6966-4FD3-A0F3-D1DE9A646475}"/>
              </a:ext>
            </a:extLst>
          </p:cNvPr>
          <p:cNvSpPr/>
          <p:nvPr/>
        </p:nvSpPr>
        <p:spPr>
          <a:xfrm>
            <a:off x="4098980" y="2670968"/>
            <a:ext cx="287046" cy="662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BA52E-A0F8-4183-95F8-136F5DFECA0A}"/>
              </a:ext>
            </a:extLst>
          </p:cNvPr>
          <p:cNvSpPr txBox="1"/>
          <p:nvPr/>
        </p:nvSpPr>
        <p:spPr>
          <a:xfrm>
            <a:off x="838200" y="1655455"/>
            <a:ext cx="1590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Tw Cen MT" panose="020B0602020104020603" pitchFamily="34" charset="0"/>
              </a:rPr>
              <a:t>Before</a:t>
            </a:r>
            <a:endParaRPr lang="en-IN" sz="2200" dirty="0"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04081-C851-431C-82E3-DA1F374278DD}"/>
              </a:ext>
            </a:extLst>
          </p:cNvPr>
          <p:cNvSpPr txBox="1"/>
          <p:nvPr/>
        </p:nvSpPr>
        <p:spPr>
          <a:xfrm>
            <a:off x="838200" y="3511168"/>
            <a:ext cx="1590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Tw Cen MT" panose="020B0602020104020603" pitchFamily="34" charset="0"/>
              </a:rPr>
              <a:t>After</a:t>
            </a:r>
            <a:endParaRPr lang="en-IN" sz="2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2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E402-AF6D-4D1B-A2DA-E550A034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573"/>
            <a:ext cx="3808228" cy="836354"/>
          </a:xfrm>
        </p:spPr>
        <p:txBody>
          <a:bodyPr/>
          <a:lstStyle/>
          <a:p>
            <a:r>
              <a:rPr lang="en-GB" dirty="0">
                <a:latin typeface="Tw Cen MT" panose="020B0602020104020603" pitchFamily="34" charset="0"/>
              </a:rPr>
              <a:t>Price vs Airline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7395B-143C-4E08-929B-1E2CBDE3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472"/>
            <a:ext cx="10515600" cy="3465197"/>
          </a:xfrm>
        </p:spPr>
      </p:pic>
    </p:spTree>
    <p:extLst>
      <p:ext uri="{BB962C8B-B14F-4D97-AF65-F5344CB8AC3E}">
        <p14:creationId xmlns:p14="http://schemas.microsoft.com/office/powerpoint/2010/main" val="5529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Flight Fare Prediction</vt:lpstr>
      <vt:lpstr>PowerPoint Presentation</vt:lpstr>
      <vt:lpstr>Importing Data</vt:lpstr>
      <vt:lpstr>EDA</vt:lpstr>
      <vt:lpstr> Handling Categorical Data </vt:lpstr>
      <vt:lpstr>One Hot Encoder</vt:lpstr>
      <vt:lpstr>PowerPoint Presentation</vt:lpstr>
      <vt:lpstr>Label Encoder</vt:lpstr>
      <vt:lpstr>Price vs Airline</vt:lpstr>
      <vt:lpstr>Price vs Source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Fare Prediction</dc:title>
  <dc:creator>rohan naik</dc:creator>
  <cp:lastModifiedBy>d4wy36qf</cp:lastModifiedBy>
  <cp:revision>21</cp:revision>
  <dcterms:created xsi:type="dcterms:W3CDTF">2022-03-17T05:18:10Z</dcterms:created>
  <dcterms:modified xsi:type="dcterms:W3CDTF">2022-04-20T18:44:33Z</dcterms:modified>
</cp:coreProperties>
</file>