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ebfd07aff_0_8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ebfd07a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ebfd07aff_0_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ebfd07a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ebfd07aff_0_9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ebfd07af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ebfd07aff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ebfd07af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ebfd07aff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ebfd07af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ebfd07aff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ebfd07af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ebfd07aff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ebfd07af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ebfd07aff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ebfd07af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ed85fdc54_2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ed85fdc54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ebfd07aff_0_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ebfd07af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ebfd07aff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ebfd07af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ebfd07aff_0_1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ebfd07af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f03fb7db9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f03fb7d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ed85fdc54_2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ed85fdc5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ed85fdc54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ed85fdc5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ed85fdc54_2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ed85fdc5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ed85fdc54_2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ed85fdc5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ed85fdc54_2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ed85fdc54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ebfd07aff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ebfd07af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ed85fdc54_2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ed85fdc54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ed85fdc54_2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ed85fdc54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ebfd07aff_0_7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ebfd07a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Interface Basics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28752" y="42592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01 - CS F111 (Computer Programming)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Terminal, Shell and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terminal itself does not know what to do with the command lines you enter!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passes them to another programme called a </a:t>
            </a:r>
            <a:r>
              <a:rPr b="1" lang="en"/>
              <a:t>shell</a:t>
            </a:r>
            <a:r>
              <a:rPr lang="en"/>
              <a:t>, which ‘translates’ these command lines into a form that can be understood by yet another programme called the kernel.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kernel</a:t>
            </a:r>
            <a:r>
              <a:rPr lang="en"/>
              <a:t> then works closely with your computer’s hardware to perform the specific task specified by the command 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this session you only need to be concerned with the terminal.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structure of a command line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first open a new terminal, it gives you a </a:t>
            </a:r>
            <a:r>
              <a:rPr b="1" lang="en"/>
              <a:t>command prompt, </a:t>
            </a:r>
            <a:r>
              <a:rPr lang="en"/>
              <a:t>a piece of text usually ending with a $, &gt; or % (depending on your shell) that indicates it is ready to accept a new command line. A prompt is also given after every subsequent command line is executed.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that a tilde (~) refers to the logged in user’s home directory. The tilde in the image below shows that your home directory is the current directory (working directory).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37070" l="0" r="0" t="-37070"/>
          <a:stretch/>
        </p:blipFill>
        <p:spPr>
          <a:xfrm>
            <a:off x="2109150" y="3127033"/>
            <a:ext cx="4929275" cy="32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structure of a command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450" y="2185872"/>
            <a:ext cx="76887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Every command line follows a standard structure. 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465300" y="2471888"/>
            <a:ext cx="821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--flag1 --flag2 . . .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-opt1 optarg -opt optarg . . .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arg1 arg2 . . .</a:t>
            </a:r>
            <a:endParaRPr sz="13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2" name="Google Shape;172;p24"/>
          <p:cNvCxnSpPr/>
          <p:nvPr/>
        </p:nvCxnSpPr>
        <p:spPr>
          <a:xfrm rot="10800000">
            <a:off x="1171675" y="2795845"/>
            <a:ext cx="720900" cy="115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4"/>
          <p:cNvCxnSpPr/>
          <p:nvPr/>
        </p:nvCxnSpPr>
        <p:spPr>
          <a:xfrm rot="10800000">
            <a:off x="2806375" y="2860020"/>
            <a:ext cx="1531800" cy="1235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4"/>
          <p:cNvCxnSpPr/>
          <p:nvPr/>
        </p:nvCxnSpPr>
        <p:spPr>
          <a:xfrm flipH="1" rot="10800000">
            <a:off x="4839663" y="2834395"/>
            <a:ext cx="244500" cy="1197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4"/>
          <p:cNvCxnSpPr>
            <a:stCxn id="176" idx="0"/>
          </p:cNvCxnSpPr>
          <p:nvPr/>
        </p:nvCxnSpPr>
        <p:spPr>
          <a:xfrm rot="10800000">
            <a:off x="7388625" y="2847395"/>
            <a:ext cx="186900" cy="1261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4"/>
          <p:cNvSpPr txBox="1"/>
          <p:nvPr/>
        </p:nvSpPr>
        <p:spPr>
          <a:xfrm>
            <a:off x="767475" y="3904695"/>
            <a:ext cx="20379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 command specifies the broad task you want to do.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729225" y="4044245"/>
            <a:ext cx="40158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flags and options are used to  modify the behaviour of the command.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flags are preceded by a double hyphen --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options are preceded by a single hyphen - and sometimes take </a:t>
            </a:r>
            <a:r>
              <a:rPr b="1" lang="en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arguments </a:t>
            </a:r>
            <a:r>
              <a:rPr lang="en" sz="13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(input values) that must be placed immediately after, separated by a space</a:t>
            </a:r>
            <a:endParaRPr sz="13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6770925" y="4108595"/>
            <a:ext cx="16092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An argument is an input taken by the command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531076" y="5277925"/>
            <a:ext cx="78870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autocomplete the command line, use the </a:t>
            </a:r>
            <a:r>
              <a:rPr b="1"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Tab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key.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return to the start of the command line, use the </a:t>
            </a:r>
            <a:r>
              <a:rPr b="1"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Home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key.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course, we’ll be working in the </a:t>
            </a:r>
            <a:r>
              <a:rPr lang="en"/>
              <a:t>terminal</a:t>
            </a:r>
            <a:r>
              <a:rPr lang="en"/>
              <a:t> that’s included in VSCode.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need to worry - this works just like the system terminal, but it directly opens in your working folder and saves the effort of having to navigate all the way to it through a series of commands.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start, use </a:t>
            </a:r>
            <a:r>
              <a:rPr lang="en"/>
              <a:t>VSCode</a:t>
            </a:r>
            <a:r>
              <a:rPr lang="en"/>
              <a:t> ‘Open Folder…’ menu item to open the folder where you’ll be adding files.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go to the Menu Bar &gt; Terminal &gt; Create New Terminal to </a:t>
            </a:r>
            <a:r>
              <a:rPr lang="en"/>
              <a:t>open a new terminal.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be greeted with a command prompt.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get familiar with a few common terminal commands.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Commands: pwd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/>
              <a:t> (short for</a:t>
            </a:r>
            <a:r>
              <a:rPr b="1" lang="en"/>
              <a:t> p</a:t>
            </a:r>
            <a:r>
              <a:rPr lang="en"/>
              <a:t>rint </a:t>
            </a:r>
            <a:r>
              <a:rPr b="1" lang="en"/>
              <a:t>w</a:t>
            </a:r>
            <a:r>
              <a:rPr lang="en"/>
              <a:t>orking </a:t>
            </a:r>
            <a:r>
              <a:rPr b="1" lang="en"/>
              <a:t>d</a:t>
            </a:r>
            <a:r>
              <a:rPr lang="en"/>
              <a:t>irectory) prints the absolute file path to the current directory. For example, entering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/>
              <a:t> immediately after opening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My_second_sem</a:t>
            </a:r>
            <a:r>
              <a:rPr lang="en"/>
              <a:t> in VSCode prints the absolute file path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My_second_sem</a:t>
            </a:r>
            <a:r>
              <a:rPr lang="en"/>
              <a:t> on the terminal.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39730" l="-34090" r="34089" t="-39730"/>
          <a:stretch/>
        </p:blipFill>
        <p:spPr>
          <a:xfrm>
            <a:off x="-1313425" y="1758188"/>
            <a:ext cx="8855791" cy="483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Commands: ls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729450" y="2293770"/>
            <a:ext cx="76887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/>
              <a:t> command lists all the items in the working directory.</a:t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25730" l="0" r="0" t="-25730"/>
          <a:stretch/>
        </p:blipFill>
        <p:spPr>
          <a:xfrm>
            <a:off x="747413" y="2364550"/>
            <a:ext cx="7649175" cy="10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767825" y="3396725"/>
            <a:ext cx="76296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ls command can also be used to list the items in a directory other than the working directory. For this, you need to also provide the relative path of the other directory to the working directory as an argument (input) separated by a whitespace.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example, the relative path of Courses to 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My_second sem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./Courses.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Using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ls ./Courses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you can list the items in Courses while still being in My_second_sem!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825" y="4996100"/>
            <a:ext cx="7688700" cy="56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Commands: cd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729450" y="2314631"/>
            <a:ext cx="76887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Sometimes, you might want to change the working directory itself. For this, you need to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/>
              <a:t> command. The argument is the relative path of the directory you want to change to. For example, here, we will change the directory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My_second_sem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Clubs.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25" y="3067050"/>
            <a:ext cx="7595125" cy="5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845575" y="3703075"/>
            <a:ext cx="75726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Here the . refers to the current  directory (My_second_sem).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if you want to go ‘out’ of the working (current) directory? To do this, you need to go to the parent directory of the working directory. Recall that a double period .. refers to the parent directory.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575" y="4632400"/>
            <a:ext cx="7572599" cy="476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Commands: mkdir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729450" y="2238432"/>
            <a:ext cx="7688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make a new directory inside the working directory,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"/>
              <a:t> (</a:t>
            </a:r>
            <a:r>
              <a:rPr b="1" lang="en">
                <a:solidFill>
                  <a:srgbClr val="073763"/>
                </a:solidFill>
              </a:rPr>
              <a:t>m</a:t>
            </a:r>
            <a:r>
              <a:rPr lang="en"/>
              <a:t>a</a:t>
            </a:r>
            <a:r>
              <a:rPr b="1" lang="en">
                <a:solidFill>
                  <a:srgbClr val="1C4587"/>
                </a:solidFill>
              </a:rPr>
              <a:t>k</a:t>
            </a:r>
            <a:r>
              <a:rPr lang="en"/>
              <a:t>e </a:t>
            </a:r>
            <a:r>
              <a:rPr b="1" lang="en">
                <a:solidFill>
                  <a:srgbClr val="073763"/>
                </a:solidFill>
              </a:rPr>
              <a:t>dir</a:t>
            </a:r>
            <a:r>
              <a:rPr lang="en"/>
              <a:t>ectory) command. The argument is the name of the new directory.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19400"/>
            <a:ext cx="8101121" cy="7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729450" y="3533107"/>
            <a:ext cx="7688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a problem: When there is a space in the name of the directory, the two words separated by the space are read as separate arguments.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4114199"/>
            <a:ext cx="8101124" cy="63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738675" y="4781950"/>
            <a:ext cx="81012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fix this, there are some alternatives: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Precede every space with a backslash \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Enclose the name in double quotes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75" y="5740176"/>
            <a:ext cx="8146160" cy="5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Commands: rmdir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r>
              <a:rPr lang="en"/>
              <a:t> command (short for </a:t>
            </a:r>
            <a:r>
              <a:rPr lang="en">
                <a:solidFill>
                  <a:srgbClr val="073763"/>
                </a:solidFill>
              </a:rPr>
              <a:t>r</a:t>
            </a:r>
            <a:r>
              <a:rPr lang="en"/>
              <a:t>e</a:t>
            </a:r>
            <a:r>
              <a:rPr lang="en">
                <a:solidFill>
                  <a:srgbClr val="073763"/>
                </a:solidFill>
              </a:rPr>
              <a:t>m</a:t>
            </a:r>
            <a:r>
              <a:rPr lang="en"/>
              <a:t>ove </a:t>
            </a:r>
            <a:r>
              <a:rPr lang="en">
                <a:solidFill>
                  <a:srgbClr val="073763"/>
                </a:solidFill>
              </a:rPr>
              <a:t>dir</a:t>
            </a:r>
            <a:r>
              <a:rPr lang="en"/>
              <a:t>ectory) is used to remove an </a:t>
            </a:r>
            <a:r>
              <a:rPr b="1" lang="en"/>
              <a:t>empty</a:t>
            </a:r>
            <a:r>
              <a:rPr lang="en"/>
              <a:t> directory from the working directory. The name of the directory to be removed is the argument.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359800"/>
            <a:ext cx="7915651" cy="10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Commands: touch, cat and rm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729450" y="2771830"/>
            <a:ext cx="76887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a new file inside the working directory,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touch</a:t>
            </a:r>
            <a:r>
              <a:rPr lang="en"/>
              <a:t> command. The argument is the name of the new file with its extension.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view the file,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/>
              <a:t> command (short for con</a:t>
            </a:r>
            <a:r>
              <a:rPr lang="en">
                <a:solidFill>
                  <a:srgbClr val="073763"/>
                </a:solidFill>
              </a:rPr>
              <a:t>cat</a:t>
            </a:r>
            <a:r>
              <a:rPr lang="en"/>
              <a:t>enate) followed by the complete filename.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remove the file,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"/>
              <a:t> command (short for </a:t>
            </a:r>
            <a:r>
              <a:rPr lang="en">
                <a:solidFill>
                  <a:srgbClr val="073763"/>
                </a:solidFill>
              </a:rPr>
              <a:t>r</a:t>
            </a:r>
            <a:r>
              <a:rPr lang="en"/>
              <a:t>e</a:t>
            </a:r>
            <a:r>
              <a:rPr lang="en">
                <a:solidFill>
                  <a:srgbClr val="073763"/>
                </a:solidFill>
              </a:rPr>
              <a:t>m</a:t>
            </a:r>
            <a:r>
              <a:rPr lang="en"/>
              <a:t>ove) followed by the complete filename. Be very careful while using rm!</a:t>
            </a:r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54" y="4140725"/>
            <a:ext cx="8712547" cy="7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Preliminary:</a:t>
            </a:r>
            <a:r>
              <a:rPr lang="en"/>
              <a:t> Directory trees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314632"/>
            <a:ext cx="76887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explore a new, more formal  way of thinking about how your computer stores files in folders (directories). To visualise this, we use a special kind of graph called a </a:t>
            </a:r>
            <a:r>
              <a:rPr b="1" lang="en"/>
              <a:t>tree</a:t>
            </a:r>
            <a:r>
              <a:rPr lang="en"/>
              <a:t>.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58750" y="5732825"/>
            <a:ext cx="3939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 courtesy: https://www.geeksforgeeks.org/binary-tree-data-structure/</a:t>
            </a:r>
            <a:endParaRPr i="1"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625500" y="2915050"/>
            <a:ext cx="41439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tree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made up of labelled points called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nodes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vertices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(shown in green in the figure at the left) and lines connecting some of them, called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edges.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tree has a single uppermost vertex called its </a:t>
            </a:r>
            <a:r>
              <a:rPr b="1" lang="en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root node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root node is connected to one or more nodes in the level immediately below it, called its </a:t>
            </a:r>
            <a:r>
              <a:rPr b="1" lang="en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children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Each of these children may have its own children.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These children may also have their own children, and so on…!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Nodes without children are called leaf nodes or  </a:t>
            </a:r>
            <a:r>
              <a:rPr b="1" lang="en" sz="13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leaves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026957"/>
            <a:ext cx="3337386" cy="2495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Commands: chmod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562525" y="2563147"/>
            <a:ext cx="7688700" cy="4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chmod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is a command that lets you change the permissions of a file or directory to all types of users.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Here’s the syntax of the chmod command: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Operations</a:t>
            </a:r>
            <a:r>
              <a:rPr lang="en" sz="9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File/Directory Name</a:t>
            </a:r>
            <a:r>
              <a:rPr lang="en" sz="9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9A6E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You can grant or revoke the permission by replacing the Operations in the above command. 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These operations need to be preceded with a '+' or '-' operator.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'+' indicates adding a new permission, 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'-'  indicates removing an existing permission.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5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729450" y="2356475"/>
            <a:ext cx="7688700" cy="43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50"/>
              <a:buChar char="●"/>
            </a:pPr>
            <a:r>
              <a:rPr lang="en">
                <a:solidFill>
                  <a:srgbClr val="0A0A2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– Grant permission to a user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50"/>
              <a:buChar char="●"/>
            </a:pPr>
            <a:r>
              <a:rPr lang="en">
                <a:solidFill>
                  <a:srgbClr val="0A0A2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– Grant permission to a group (A Group of users)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50"/>
              <a:buChar char="●"/>
            </a:pPr>
            <a:r>
              <a:rPr lang="en">
                <a:solidFill>
                  <a:srgbClr val="0A0A2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– Grant permission to others (who do not come under either of the above).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50"/>
              <a:buChar char="●"/>
            </a:pPr>
            <a:r>
              <a:rPr lang="en">
                <a:solidFill>
                  <a:srgbClr val="0A0A2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– Grants read permission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50"/>
              <a:buChar char="●"/>
            </a:pPr>
            <a:r>
              <a:rPr lang="en">
                <a:solidFill>
                  <a:srgbClr val="0A0A2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– Grant write permission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50"/>
              <a:buChar char="●"/>
            </a:pPr>
            <a:r>
              <a:rPr lang="en">
                <a:solidFill>
                  <a:srgbClr val="0A0A2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– Grant execute permission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Here's an example:   </a:t>
            </a:r>
            <a:r>
              <a:rPr lang="en" sz="1050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+r sample.txt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The above command adds read permission for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sample.txt 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file.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Commands: gcc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729450" y="2162228"/>
            <a:ext cx="7688700" cy="18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GCC, the GNU Compiler Collection, works together with a few other programs to compile the C source code file that you can understand into an executable file (Windows - .exe; Linux, macOS - .out) specific to your computer’s architecture.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name of the executable file can be chosen by adding the option -o followed by a complete name for the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run an executable,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</a:t>
            </a:r>
            <a:r>
              <a:rPr lang="en"/>
              <a:t> followed by its name (no spaces).</a:t>
            </a:r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 b="-43500" l="0" r="0" t="43500"/>
          <a:stretch/>
        </p:blipFill>
        <p:spPr>
          <a:xfrm>
            <a:off x="1046188" y="3993050"/>
            <a:ext cx="7051625" cy="48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 </a:t>
            </a:r>
            <a:r>
              <a:rPr lang="en"/>
              <a:t>😎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729450" y="2314625"/>
            <a:ext cx="38427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Without</a:t>
            </a:r>
            <a:r>
              <a:rPr i="1" lang="en"/>
              <a:t> changing your working directory from CP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new directory ‘My Vertical’ in Clubs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file in My Vertical called ‘documentation.txt’</a:t>
            </a:r>
            <a:endParaRPr/>
          </a:p>
        </p:txBody>
      </p:sp>
      <p:sp>
        <p:nvSpPr>
          <p:cNvPr id="261" name="Google Shape;261;p35"/>
          <p:cNvSpPr txBox="1"/>
          <p:nvPr/>
        </p:nvSpPr>
        <p:spPr>
          <a:xfrm rot="10800000">
            <a:off x="796250" y="5098550"/>
            <a:ext cx="7688700" cy="14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mkdir ../../Clubs/Club1/My\ Vertical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mkdir ../../Clubs/Club1/”My Vertical”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touch ../../Clubs/Club1/My\ Vertical/documentation.txt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0725" y="1702825"/>
            <a:ext cx="4713274" cy="40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Preliminary:</a:t>
            </a:r>
            <a:r>
              <a:rPr lang="en"/>
              <a:t> Directory trees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771825"/>
            <a:ext cx="3472800" cy="3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imagine a tree where every node represents a directory (folder) or file on your disk, and every child of a directory is contained in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kind of a tree is called a </a:t>
            </a:r>
            <a:r>
              <a:rPr b="1" lang="en">
                <a:solidFill>
                  <a:srgbClr val="073763"/>
                </a:solidFill>
              </a:rPr>
              <a:t>directory tree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root node of this tree is called the </a:t>
            </a:r>
            <a:r>
              <a:rPr b="1" lang="en"/>
              <a:t>root directory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do you observe?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875" y="2771825"/>
            <a:ext cx="4636951" cy="327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50" y="71125"/>
            <a:ext cx="8245924" cy="56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617850" y="5509050"/>
            <a:ext cx="80772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do you observe?</a:t>
            </a:r>
            <a:endParaRPr sz="3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Preliminary:</a:t>
            </a:r>
            <a:r>
              <a:rPr lang="en"/>
              <a:t> Directory trees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83175" y="2771825"/>
            <a:ext cx="40932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directory or file except the root directory has a unique parent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not every directory has a unique child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file is a leaf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not every leaf node is a file!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importantly, for every file or directory </a:t>
            </a:r>
            <a:r>
              <a:rPr b="1" lang="en"/>
              <a:t>there is a unique path</a:t>
            </a:r>
            <a:r>
              <a:rPr lang="en"/>
              <a:t> starting from the root directory and ending at it.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775" y="2624300"/>
            <a:ext cx="4462825" cy="314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Preliminary: </a:t>
            </a:r>
            <a:r>
              <a:rPr lang="en"/>
              <a:t>Filepaths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77050" y="2771825"/>
            <a:ext cx="3039900" cy="26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unique path starting at the root node and ending at the file/directory is called its </a:t>
            </a:r>
            <a:r>
              <a:rPr b="1" lang="en">
                <a:solidFill>
                  <a:srgbClr val="073763"/>
                </a:solidFill>
              </a:rPr>
              <a:t>absolute filepath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root directory is common for all files on your disk, and its name depends on the operating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absolute filepath is then expressed in the 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root/directory1/directory2/…/filename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925" y="2866250"/>
            <a:ext cx="5236200" cy="26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567375" y="5612025"/>
            <a:ext cx="77745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You might have come across these on your computer in the form 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C:\Users\Person1\ilovecp.txt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root directory for Windows is in the form 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drive:\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but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Linux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 is simply </a:t>
            </a:r>
            <a:r>
              <a:rPr b="1"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5296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Preliminary: </a:t>
            </a:r>
            <a:r>
              <a:rPr lang="en"/>
              <a:t>Filepaths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74650" y="2043850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But sometimes when you are already in a directory, you might want the path from the current directory to the file you are looking for. This is called the </a:t>
            </a:r>
            <a:r>
              <a:rPr b="1" lang="en"/>
              <a:t>relative filepath</a:t>
            </a:r>
            <a:r>
              <a:rPr lang="en"/>
              <a:t> of the file to the current directory.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199862"/>
            <a:ext cx="4114804" cy="29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60" y="3058400"/>
            <a:ext cx="4515814" cy="31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5766475" y="5599150"/>
            <a:ext cx="231600" cy="283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19"/>
          <p:cNvCxnSpPr>
            <a:endCxn id="133" idx="4"/>
          </p:cNvCxnSpPr>
          <p:nvPr/>
        </p:nvCxnSpPr>
        <p:spPr>
          <a:xfrm flipH="1" rot="10800000">
            <a:off x="5380375" y="5882350"/>
            <a:ext cx="501900" cy="540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 txBox="1"/>
          <p:nvPr/>
        </p:nvSpPr>
        <p:spPr>
          <a:xfrm>
            <a:off x="4612700" y="6422950"/>
            <a:ext cx="2252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the period?</a:t>
            </a:r>
            <a:endParaRPr sz="1300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17925" y="2919325"/>
            <a:ext cx="41148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Absolute filepath of Handout.pdf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722275" y="2906000"/>
            <a:ext cx="41148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Relative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filepath of Handout.pdf to Courses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Preliminary:</a:t>
            </a:r>
            <a:r>
              <a:rPr lang="en"/>
              <a:t> . .. and ~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filepath, a single period (.) refers to the </a:t>
            </a:r>
            <a:r>
              <a:rPr lang="en">
                <a:solidFill>
                  <a:srgbClr val="073763"/>
                </a:solidFill>
              </a:rPr>
              <a:t>current directory</a:t>
            </a:r>
            <a:r>
              <a:rPr lang="en"/>
              <a:t>. For example, when you are in Courses, . refers to Courses,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./CP</a:t>
            </a:r>
            <a:r>
              <a:rPr lang="en"/>
              <a:t> refers to its child CP, ./CP/Handout.pdf refers to CP’s child Handout.pdf, and so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double period (..) refers to the </a:t>
            </a:r>
            <a:r>
              <a:rPr lang="en">
                <a:solidFill>
                  <a:srgbClr val="073763"/>
                </a:solidFill>
              </a:rPr>
              <a:t>parent directory</a:t>
            </a:r>
            <a:r>
              <a:rPr lang="en"/>
              <a:t> of the current directory. For example, when your current directory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Courses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 </a:t>
            </a:r>
            <a:r>
              <a:rPr lang="en"/>
              <a:t>refers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My_second_sem, ../Clubs</a:t>
            </a:r>
            <a:r>
              <a:rPr lang="en"/>
              <a:t> refers to My_second_sem/Clubs, and so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tilde (~) refers to the user’s home directory.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Linux, the root directory is given by 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</a:t>
            </a:r>
            <a:r>
              <a:rPr lang="en"/>
              <a:t>, Shell and Kernel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terminal application</a:t>
            </a:r>
            <a:r>
              <a:rPr lang="en"/>
              <a:t> (or console) is a programme you use to interact with your computer using a text-based interface.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done using text-based inputs called </a:t>
            </a:r>
            <a:r>
              <a:rPr b="1" lang="en"/>
              <a:t>command lines </a:t>
            </a:r>
            <a:r>
              <a:rPr lang="en"/>
              <a:t>that achieve some specific task.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113" y="3947933"/>
            <a:ext cx="5351375" cy="21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3003450" y="5762800"/>
            <a:ext cx="313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 active terminal running on a computer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