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aleway"/>
      <p:regular r:id="rId40"/>
      <p:bold r:id="rId41"/>
      <p:italic r:id="rId42"/>
      <p:boldItalic r:id="rId43"/>
    </p:embeddedFont>
    <p:embeddedFont>
      <p:font typeface="Roboto"/>
      <p:regular r:id="rId44"/>
      <p:bold r:id="rId45"/>
      <p:italic r:id="rId46"/>
      <p:boldItalic r:id="rId47"/>
    </p:embeddedFont>
    <p:embeddedFont>
      <p:font typeface="Lato"/>
      <p:regular r:id="rId48"/>
      <p:bold r:id="rId49"/>
      <p:italic r:id="rId50"/>
      <p:boldItalic r:id="rId51"/>
    </p:embeddedFon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BAD172-35E8-4080-B3C1-2CBEA6214187}">
  <a:tblStyle styleId="{7FBAD172-35E8-4080-B3C1-2CBEA621418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Roboto-regular.fntdata"/><Relationship Id="rId43" Type="http://schemas.openxmlformats.org/officeDocument/2006/relationships/font" Target="fonts/Raleway-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Roboto-boldItalic.fntdata"/><Relationship Id="rId49"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5.xml"/><Relationship Id="rId55" Type="http://schemas.openxmlformats.org/officeDocument/2006/relationships/font" Target="fonts/RobotoMono-boldItalic.fntdata"/><Relationship Id="rId10" Type="http://schemas.openxmlformats.org/officeDocument/2006/relationships/slide" Target="slides/slide4.xml"/><Relationship Id="rId54"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e1b0eae9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e1b0eae9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e1b0eae9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e1b0eae9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e1b0eae9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e1b0eae9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e1b0eae9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e1b0eae9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e1b0eae9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e1b0eae9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e1b0eae9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e1b0eae9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e1b0eae9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e1b0eae9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e1b0eae9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e1b0eae9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e1b0eae9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e1b0eae9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e1b0eae9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e1b0eae9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e1b0eae9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e1b0eae9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e1b0eae9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e1b0eae9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e1b0eae9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e1b0eae9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e1b0eae9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e1b0eae9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e1b0eae9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e1b0eae9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e1b0eae9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e1b0eae9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f1701dda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f1701dda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f1701dda7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f1701dda7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f1701dd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f1701dd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e1b0eae9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e1b0eae9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f1701dda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f1701dda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e1b0eae9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e1b0eae9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f1701dda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f1701dda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6f1701dda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6f1701dda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f1701dda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f1701dda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f1701dda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f1701dda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e1b0eae9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e1b0eae9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e1b0eae9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e1b0eae9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e1b0eae9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e1b0eae9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e1b0eae9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e1b0eae9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e1b0eae9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e1b0eae9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e1b0eae9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e1b0eae9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Shell Scripting Basics</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 command</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n" sz="4400">
                <a:solidFill>
                  <a:srgbClr val="000000"/>
                </a:solidFill>
              </a:rPr>
              <a:t>In Linux, a pipe command, represented by the symbol </a:t>
            </a:r>
            <a:r>
              <a:rPr lang="en" sz="4400">
                <a:solidFill>
                  <a:srgbClr val="188038"/>
                </a:solidFill>
              </a:rPr>
              <a:t>|</a:t>
            </a:r>
            <a:r>
              <a:rPr lang="en" sz="4400">
                <a:solidFill>
                  <a:srgbClr val="000000"/>
                </a:solidFill>
              </a:rPr>
              <a:t>, is used to connect the output of one command to the input of another. This allows you to chain together multiple commands and create powerful combinations to perform complex tasks.</a:t>
            </a:r>
            <a:endParaRPr sz="4400">
              <a:solidFill>
                <a:srgbClr val="000000"/>
              </a:solidFill>
            </a:endParaRPr>
          </a:p>
          <a:p>
            <a:pPr indent="0" lvl="0" marL="0" rtl="0" algn="l">
              <a:lnSpc>
                <a:spcPct val="100000"/>
              </a:lnSpc>
              <a:spcBef>
                <a:spcPts val="1200"/>
              </a:spcBef>
              <a:spcAft>
                <a:spcPts val="0"/>
              </a:spcAft>
              <a:buNone/>
            </a:pPr>
            <a:r>
              <a:rPr lang="en" sz="4400">
                <a:solidFill>
                  <a:srgbClr val="000000"/>
                </a:solidFill>
              </a:rPr>
              <a:t>syntax:</a:t>
            </a:r>
            <a:endParaRPr sz="4400">
              <a:solidFill>
                <a:srgbClr val="000000"/>
              </a:solidFill>
            </a:endParaRPr>
          </a:p>
          <a:p>
            <a:pPr indent="0" lvl="0" marL="0" rtl="0" algn="l">
              <a:lnSpc>
                <a:spcPct val="100000"/>
              </a:lnSpc>
              <a:spcBef>
                <a:spcPts val="1200"/>
              </a:spcBef>
              <a:spcAft>
                <a:spcPts val="0"/>
              </a:spcAft>
              <a:buNone/>
            </a:pPr>
            <a:r>
              <a:rPr i="1" lang="en" sz="4400">
                <a:solidFill>
                  <a:srgbClr val="188038"/>
                </a:solidFill>
              </a:rPr>
              <a:t>command1 | command2</a:t>
            </a:r>
            <a:endParaRPr i="1" sz="4400">
              <a:solidFill>
                <a:srgbClr val="188038"/>
              </a:solidFill>
            </a:endParaRPr>
          </a:p>
          <a:p>
            <a:pPr indent="0" lvl="0" marL="0" rtl="0" algn="l">
              <a:lnSpc>
                <a:spcPct val="100000"/>
              </a:lnSpc>
              <a:spcBef>
                <a:spcPts val="1200"/>
              </a:spcBef>
              <a:spcAft>
                <a:spcPts val="0"/>
              </a:spcAft>
              <a:buNone/>
            </a:pPr>
            <a:r>
              <a:rPr lang="en" sz="4400">
                <a:solidFill>
                  <a:srgbClr val="000000"/>
                </a:solidFill>
              </a:rPr>
              <a:t>In this example, the output of </a:t>
            </a:r>
            <a:r>
              <a:rPr lang="en" sz="4400">
                <a:solidFill>
                  <a:srgbClr val="188038"/>
                </a:solidFill>
              </a:rPr>
              <a:t>command1</a:t>
            </a:r>
            <a:r>
              <a:rPr lang="en" sz="4400">
                <a:solidFill>
                  <a:srgbClr val="000000"/>
                </a:solidFill>
              </a:rPr>
              <a:t> is passed as input to </a:t>
            </a:r>
            <a:r>
              <a:rPr lang="en" sz="4400">
                <a:solidFill>
                  <a:srgbClr val="188038"/>
                </a:solidFill>
              </a:rPr>
              <a:t>command2</a:t>
            </a:r>
            <a:r>
              <a:rPr lang="en" sz="4400">
                <a:solidFill>
                  <a:srgbClr val="000000"/>
                </a:solidFill>
              </a:rPr>
              <a:t>. This allows you to perform operations on the output of one command without needing to save it to a file or use temporary variables.</a:t>
            </a:r>
            <a:endParaRPr sz="4400">
              <a:solidFill>
                <a:srgbClr val="000000"/>
              </a:solidFill>
            </a:endParaRPr>
          </a:p>
          <a:p>
            <a:pPr indent="0" lvl="0" marL="0" rtl="0" algn="l">
              <a:lnSpc>
                <a:spcPct val="100000"/>
              </a:lnSpc>
              <a:spcBef>
                <a:spcPts val="1200"/>
              </a:spcBef>
              <a:spcAft>
                <a:spcPts val="0"/>
              </a:spcAft>
              <a:buNone/>
            </a:pPr>
            <a:r>
              <a:t/>
            </a:r>
            <a:endParaRPr sz="4400">
              <a:solidFill>
                <a:srgbClr val="000000"/>
              </a:solidFil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 command continued..</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400"/>
              </a:spcBef>
              <a:spcAft>
                <a:spcPts val="0"/>
              </a:spcAft>
              <a:buNone/>
            </a:pPr>
            <a:r>
              <a:rPr lang="en" sz="1100">
                <a:solidFill>
                  <a:srgbClr val="000000"/>
                </a:solidFill>
                <a:latin typeface="Arial"/>
                <a:ea typeface="Arial"/>
                <a:cs typeface="Arial"/>
                <a:sym typeface="Arial"/>
              </a:rPr>
              <a:t>1. List all files and directories and give them as input to `grep` command using piping in Linux</a:t>
            </a:r>
            <a:endParaRPr sz="1100">
              <a:solidFill>
                <a:srgbClr val="000000"/>
              </a:solidFill>
              <a:latin typeface="Arial"/>
              <a:ea typeface="Arial"/>
              <a:cs typeface="Arial"/>
              <a:sym typeface="Arial"/>
            </a:endParaRPr>
          </a:p>
          <a:p>
            <a:pPr indent="0" lvl="0" marL="0" rtl="0" algn="l">
              <a:lnSpc>
                <a:spcPct val="100000"/>
              </a:lnSpc>
              <a:spcBef>
                <a:spcPts val="400"/>
              </a:spcBef>
              <a:spcAft>
                <a:spcPts val="0"/>
              </a:spcAft>
              <a:buNone/>
            </a:pPr>
            <a:r>
              <a:rPr i="1" lang="en" sz="1100">
                <a:solidFill>
                  <a:srgbClr val="188038"/>
                </a:solidFill>
                <a:latin typeface="Arial"/>
                <a:ea typeface="Arial"/>
                <a:cs typeface="Arial"/>
                <a:sym typeface="Arial"/>
              </a:rPr>
              <a:t>ls | grep file.txt</a:t>
            </a:r>
            <a:endParaRPr i="1" sz="1100">
              <a:solidFill>
                <a:srgbClr val="188038"/>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1200"/>
              </a:spcAft>
              <a:buNone/>
            </a:pPr>
            <a:r>
              <a:rPr lang="en" sz="1100">
                <a:solidFill>
                  <a:srgbClr val="000000"/>
                </a:solidFill>
                <a:latin typeface="Arial"/>
                <a:ea typeface="Arial"/>
                <a:cs typeface="Arial"/>
                <a:sym typeface="Arial"/>
              </a:rPr>
              <a:t>In this first we are using `ls` to list all file and directories in the current directory, then passing its output to `grep` command and searching for file name `file.txt`. The output of the ls command is sent to the input of the grep command, and the result is a list of files that match the search term.</a:t>
            </a:r>
            <a:endParaRPr sz="11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Wc command </a:t>
            </a:r>
            <a:endParaRPr/>
          </a:p>
        </p:txBody>
      </p:sp>
      <p:sp>
        <p:nvSpPr>
          <p:cNvPr id="156" name="Google Shape;156;p24"/>
          <p:cNvSpPr txBox="1"/>
          <p:nvPr>
            <p:ph idx="1" type="body"/>
          </p:nvPr>
        </p:nvSpPr>
        <p:spPr>
          <a:xfrm>
            <a:off x="729450" y="2078875"/>
            <a:ext cx="7688700" cy="27207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400">
                <a:solidFill>
                  <a:srgbClr val="000000"/>
                </a:solidFill>
                <a:latin typeface="Arial"/>
                <a:ea typeface="Arial"/>
                <a:cs typeface="Arial"/>
                <a:sym typeface="Arial"/>
              </a:rPr>
              <a:t>wc stands for </a:t>
            </a:r>
            <a:r>
              <a:rPr b="1" lang="en" sz="4400">
                <a:solidFill>
                  <a:srgbClr val="000000"/>
                </a:solidFill>
                <a:latin typeface="Arial"/>
                <a:ea typeface="Arial"/>
                <a:cs typeface="Arial"/>
                <a:sym typeface="Arial"/>
              </a:rPr>
              <a:t>word count</a:t>
            </a:r>
            <a:r>
              <a:rPr lang="en" sz="4400">
                <a:solidFill>
                  <a:srgbClr val="000000"/>
                </a:solidFill>
                <a:latin typeface="Arial"/>
                <a:ea typeface="Arial"/>
                <a:cs typeface="Arial"/>
                <a:sym typeface="Arial"/>
              </a:rPr>
              <a:t>. As the name implies, it is mainly used for counting purpose.</a:t>
            </a:r>
            <a:endParaRPr sz="44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ct val="100000"/>
              <a:buFont typeface="Arial"/>
              <a:buChar char="●"/>
            </a:pPr>
            <a:r>
              <a:rPr lang="en" sz="4400">
                <a:solidFill>
                  <a:srgbClr val="000000"/>
                </a:solidFill>
                <a:latin typeface="Arial"/>
                <a:ea typeface="Arial"/>
                <a:cs typeface="Arial"/>
                <a:sym typeface="Arial"/>
              </a:rPr>
              <a:t>It is used to find out </a:t>
            </a:r>
            <a:r>
              <a:rPr b="1" lang="en" sz="4400">
                <a:solidFill>
                  <a:srgbClr val="000000"/>
                </a:solidFill>
                <a:latin typeface="Arial"/>
                <a:ea typeface="Arial"/>
                <a:cs typeface="Arial"/>
                <a:sym typeface="Arial"/>
              </a:rPr>
              <a:t>number of lines</a:t>
            </a:r>
            <a:r>
              <a:rPr lang="en" sz="4400">
                <a:solidFill>
                  <a:srgbClr val="000000"/>
                </a:solidFill>
                <a:latin typeface="Arial"/>
                <a:ea typeface="Arial"/>
                <a:cs typeface="Arial"/>
                <a:sym typeface="Arial"/>
              </a:rPr>
              <a:t>, </a:t>
            </a:r>
            <a:r>
              <a:rPr b="1" lang="en" sz="4400">
                <a:solidFill>
                  <a:srgbClr val="000000"/>
                </a:solidFill>
                <a:latin typeface="Arial"/>
                <a:ea typeface="Arial"/>
                <a:cs typeface="Arial"/>
                <a:sym typeface="Arial"/>
              </a:rPr>
              <a:t>word count</a:t>
            </a:r>
            <a:r>
              <a:rPr lang="en" sz="4400">
                <a:solidFill>
                  <a:srgbClr val="000000"/>
                </a:solidFill>
                <a:latin typeface="Arial"/>
                <a:ea typeface="Arial"/>
                <a:cs typeface="Arial"/>
                <a:sym typeface="Arial"/>
              </a:rPr>
              <a:t>, </a:t>
            </a:r>
            <a:r>
              <a:rPr b="1" lang="en" sz="4400">
                <a:solidFill>
                  <a:srgbClr val="000000"/>
                </a:solidFill>
                <a:latin typeface="Arial"/>
                <a:ea typeface="Arial"/>
                <a:cs typeface="Arial"/>
                <a:sym typeface="Arial"/>
              </a:rPr>
              <a:t>byte and characters count</a:t>
            </a:r>
            <a:r>
              <a:rPr lang="en" sz="4400">
                <a:solidFill>
                  <a:srgbClr val="000000"/>
                </a:solidFill>
                <a:latin typeface="Arial"/>
                <a:ea typeface="Arial"/>
                <a:cs typeface="Arial"/>
                <a:sym typeface="Arial"/>
              </a:rPr>
              <a:t> in the files specified in the file arguments.</a:t>
            </a:r>
            <a:endParaRPr sz="44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ct val="100000"/>
              <a:buFont typeface="Arial"/>
              <a:buChar char="●"/>
            </a:pPr>
            <a:r>
              <a:rPr lang="en" sz="4400">
                <a:solidFill>
                  <a:srgbClr val="000000"/>
                </a:solidFill>
                <a:latin typeface="Arial"/>
                <a:ea typeface="Arial"/>
                <a:cs typeface="Arial"/>
                <a:sym typeface="Arial"/>
              </a:rPr>
              <a:t>By default it displays </a:t>
            </a:r>
            <a:r>
              <a:rPr b="1" lang="en" sz="4400">
                <a:solidFill>
                  <a:srgbClr val="000000"/>
                </a:solidFill>
                <a:latin typeface="Arial"/>
                <a:ea typeface="Arial"/>
                <a:cs typeface="Arial"/>
                <a:sym typeface="Arial"/>
              </a:rPr>
              <a:t>four-columnar output.</a:t>
            </a:r>
            <a:endParaRPr b="1" sz="44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ct val="100000"/>
              <a:buFont typeface="Arial"/>
              <a:buChar char="●"/>
            </a:pPr>
            <a:r>
              <a:rPr lang="en" sz="4400">
                <a:solidFill>
                  <a:srgbClr val="000000"/>
                </a:solidFill>
                <a:latin typeface="Arial"/>
                <a:ea typeface="Arial"/>
                <a:cs typeface="Arial"/>
                <a:sym typeface="Arial"/>
              </a:rPr>
              <a:t>First column shows number of lines present in a file specified, second column shows number of words present in the file, third column shows number of characters present in file and fourth column itself is the file name which are given as argument.</a:t>
            </a:r>
            <a:endParaRPr sz="4400">
              <a:solidFill>
                <a:srgbClr val="000000"/>
              </a:solidFill>
              <a:latin typeface="Arial"/>
              <a:ea typeface="Arial"/>
              <a:cs typeface="Arial"/>
              <a:sym typeface="Arial"/>
            </a:endParaRPr>
          </a:p>
          <a:p>
            <a:pPr indent="0" lvl="0" marL="0" rtl="0" algn="l">
              <a:spcBef>
                <a:spcPts val="1200"/>
              </a:spcBef>
              <a:spcAft>
                <a:spcPts val="0"/>
              </a:spcAft>
              <a:buNone/>
            </a:pPr>
            <a:r>
              <a:t/>
            </a:r>
            <a:endParaRPr sz="4400">
              <a:solidFill>
                <a:srgbClr val="000000"/>
              </a:solidFill>
              <a:latin typeface="Arial"/>
              <a:ea typeface="Arial"/>
              <a:cs typeface="Arial"/>
              <a:sym typeface="Arial"/>
            </a:endParaRPr>
          </a:p>
          <a:p>
            <a:pPr indent="0" lvl="0" marL="0" rtl="0" algn="l">
              <a:spcBef>
                <a:spcPts val="1200"/>
              </a:spcBef>
              <a:spcAft>
                <a:spcPts val="0"/>
              </a:spcAft>
              <a:buNone/>
            </a:pPr>
            <a:r>
              <a:rPr lang="en" sz="4400">
                <a:solidFill>
                  <a:srgbClr val="000000"/>
                </a:solidFill>
                <a:latin typeface="Arial"/>
                <a:ea typeface="Arial"/>
                <a:cs typeface="Arial"/>
                <a:sym typeface="Arial"/>
              </a:rPr>
              <a:t>Syntax:</a:t>
            </a:r>
            <a:endParaRPr sz="4400">
              <a:solidFill>
                <a:srgbClr val="000000"/>
              </a:solidFill>
              <a:latin typeface="Arial"/>
              <a:ea typeface="Arial"/>
              <a:cs typeface="Arial"/>
              <a:sym typeface="Arial"/>
            </a:endParaRPr>
          </a:p>
          <a:p>
            <a:pPr indent="0" lvl="0" marL="0" rtl="0" algn="l">
              <a:spcBef>
                <a:spcPts val="1200"/>
              </a:spcBef>
              <a:spcAft>
                <a:spcPts val="0"/>
              </a:spcAft>
              <a:buNone/>
            </a:pPr>
            <a:r>
              <a:rPr i="1" lang="en" sz="4400">
                <a:solidFill>
                  <a:srgbClr val="188038"/>
                </a:solidFill>
                <a:latin typeface="Arial"/>
                <a:ea typeface="Arial"/>
                <a:cs typeface="Arial"/>
                <a:sym typeface="Arial"/>
              </a:rPr>
              <a:t>wc [OPTION]... [FILE]...</a:t>
            </a:r>
            <a:endParaRPr i="1" sz="4400">
              <a:solidFill>
                <a:srgbClr val="188038"/>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Wc command options</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en" sz="2750">
                <a:solidFill>
                  <a:srgbClr val="000000"/>
                </a:solidFill>
                <a:latin typeface="Arial"/>
                <a:ea typeface="Arial"/>
                <a:cs typeface="Arial"/>
                <a:sym typeface="Arial"/>
              </a:rPr>
              <a:t>1. -l:</a:t>
            </a:r>
            <a:r>
              <a:rPr lang="en" sz="2750">
                <a:solidFill>
                  <a:srgbClr val="000000"/>
                </a:solidFill>
                <a:latin typeface="Arial"/>
                <a:ea typeface="Arial"/>
                <a:cs typeface="Arial"/>
                <a:sym typeface="Arial"/>
              </a:rPr>
              <a:t> This option prints the </a:t>
            </a:r>
            <a:r>
              <a:rPr b="1" lang="en" sz="2750">
                <a:solidFill>
                  <a:srgbClr val="000000"/>
                </a:solidFill>
                <a:latin typeface="Arial"/>
                <a:ea typeface="Arial"/>
                <a:cs typeface="Arial"/>
                <a:sym typeface="Arial"/>
              </a:rPr>
              <a:t>number of lines</a:t>
            </a:r>
            <a:r>
              <a:rPr lang="en" sz="2750">
                <a:solidFill>
                  <a:srgbClr val="000000"/>
                </a:solidFill>
                <a:latin typeface="Arial"/>
                <a:ea typeface="Arial"/>
                <a:cs typeface="Arial"/>
                <a:sym typeface="Arial"/>
              </a:rPr>
              <a:t> present in a file. With this option wc command displays two-columnar output, 1st column shows number of lines present in a file and 2nd itself represent the file name.</a:t>
            </a:r>
            <a:endParaRPr sz="2750">
              <a:solidFill>
                <a:srgbClr val="000000"/>
              </a:solidFill>
              <a:latin typeface="Arial"/>
              <a:ea typeface="Arial"/>
              <a:cs typeface="Arial"/>
              <a:sym typeface="Arial"/>
            </a:endParaRPr>
          </a:p>
          <a:p>
            <a:pPr indent="0" lvl="0" marL="0" rtl="0" algn="l">
              <a:spcBef>
                <a:spcPts val="1200"/>
              </a:spcBef>
              <a:spcAft>
                <a:spcPts val="0"/>
              </a:spcAft>
              <a:buNone/>
            </a:pPr>
            <a:r>
              <a:rPr b="1" lang="en" sz="2750">
                <a:solidFill>
                  <a:srgbClr val="000000"/>
                </a:solidFill>
                <a:latin typeface="Arial"/>
                <a:ea typeface="Arial"/>
                <a:cs typeface="Arial"/>
                <a:sym typeface="Arial"/>
              </a:rPr>
              <a:t>2. -w:</a:t>
            </a:r>
            <a:r>
              <a:rPr lang="en" sz="2750">
                <a:solidFill>
                  <a:srgbClr val="000000"/>
                </a:solidFill>
                <a:latin typeface="Arial"/>
                <a:ea typeface="Arial"/>
                <a:cs typeface="Arial"/>
                <a:sym typeface="Arial"/>
              </a:rPr>
              <a:t> This option prints the </a:t>
            </a:r>
            <a:r>
              <a:rPr b="1" lang="en" sz="2750">
                <a:solidFill>
                  <a:srgbClr val="000000"/>
                </a:solidFill>
                <a:latin typeface="Arial"/>
                <a:ea typeface="Arial"/>
                <a:cs typeface="Arial"/>
                <a:sym typeface="Arial"/>
              </a:rPr>
              <a:t>number of words</a:t>
            </a:r>
            <a:r>
              <a:rPr lang="en" sz="2750">
                <a:solidFill>
                  <a:srgbClr val="000000"/>
                </a:solidFill>
                <a:latin typeface="Arial"/>
                <a:ea typeface="Arial"/>
                <a:cs typeface="Arial"/>
                <a:sym typeface="Arial"/>
              </a:rPr>
              <a:t> present in a file. With this option wc command displays two-columnar output, 1st column shows number of words present in a file and 2nd is the file name.</a:t>
            </a:r>
            <a:endParaRPr b="1" sz="2750">
              <a:solidFill>
                <a:srgbClr val="000000"/>
              </a:solidFill>
              <a:latin typeface="Arial"/>
              <a:ea typeface="Arial"/>
              <a:cs typeface="Arial"/>
              <a:sym typeface="Arial"/>
            </a:endParaRPr>
          </a:p>
          <a:p>
            <a:pPr indent="0" lvl="0" marL="0" rtl="0" algn="l">
              <a:spcBef>
                <a:spcPts val="1200"/>
              </a:spcBef>
              <a:spcAft>
                <a:spcPts val="0"/>
              </a:spcAft>
              <a:buNone/>
            </a:pPr>
            <a:r>
              <a:rPr b="1" lang="en" sz="2750">
                <a:solidFill>
                  <a:srgbClr val="000000"/>
                </a:solidFill>
                <a:latin typeface="Arial"/>
                <a:ea typeface="Arial"/>
                <a:cs typeface="Arial"/>
                <a:sym typeface="Arial"/>
              </a:rPr>
              <a:t>3. -c:</a:t>
            </a:r>
            <a:r>
              <a:rPr lang="en" sz="2750">
                <a:solidFill>
                  <a:srgbClr val="000000"/>
                </a:solidFill>
                <a:latin typeface="Arial"/>
                <a:ea typeface="Arial"/>
                <a:cs typeface="Arial"/>
                <a:sym typeface="Arial"/>
              </a:rPr>
              <a:t> This option displays </a:t>
            </a:r>
            <a:r>
              <a:rPr b="1" lang="en" sz="2750">
                <a:solidFill>
                  <a:srgbClr val="000000"/>
                </a:solidFill>
                <a:latin typeface="Arial"/>
                <a:ea typeface="Arial"/>
                <a:cs typeface="Arial"/>
                <a:sym typeface="Arial"/>
              </a:rPr>
              <a:t>count of bytes</a:t>
            </a:r>
            <a:r>
              <a:rPr lang="en" sz="2750">
                <a:solidFill>
                  <a:srgbClr val="000000"/>
                </a:solidFill>
                <a:latin typeface="Arial"/>
                <a:ea typeface="Arial"/>
                <a:cs typeface="Arial"/>
                <a:sym typeface="Arial"/>
              </a:rPr>
              <a:t> present in a file. With this option it display two-columnar output, 1st column shows number of bytes present in a file and 2nd is the file name.</a:t>
            </a:r>
            <a:endParaRPr sz="2750">
              <a:solidFill>
                <a:srgbClr val="000000"/>
              </a:solidFill>
              <a:latin typeface="Arial"/>
              <a:ea typeface="Arial"/>
              <a:cs typeface="Arial"/>
              <a:sym typeface="Arial"/>
            </a:endParaRPr>
          </a:p>
          <a:p>
            <a:pPr indent="0" lvl="0" marL="0" rtl="0" algn="l">
              <a:spcBef>
                <a:spcPts val="1200"/>
              </a:spcBef>
              <a:spcAft>
                <a:spcPts val="0"/>
              </a:spcAft>
              <a:buNone/>
            </a:pPr>
            <a:r>
              <a:rPr b="1" lang="en" sz="2750">
                <a:solidFill>
                  <a:srgbClr val="000000"/>
                </a:solidFill>
                <a:latin typeface="Arial"/>
                <a:ea typeface="Arial"/>
                <a:cs typeface="Arial"/>
                <a:sym typeface="Arial"/>
              </a:rPr>
              <a:t>4. -m:</a:t>
            </a:r>
            <a:r>
              <a:rPr lang="en" sz="2750">
                <a:solidFill>
                  <a:srgbClr val="000000"/>
                </a:solidFill>
                <a:latin typeface="Arial"/>
                <a:ea typeface="Arial"/>
                <a:cs typeface="Arial"/>
                <a:sym typeface="Arial"/>
              </a:rPr>
              <a:t> Using </a:t>
            </a:r>
            <a:r>
              <a:rPr b="1" lang="en" sz="2750">
                <a:solidFill>
                  <a:srgbClr val="000000"/>
                </a:solidFill>
                <a:latin typeface="Arial"/>
                <a:ea typeface="Arial"/>
                <a:cs typeface="Arial"/>
                <a:sym typeface="Arial"/>
              </a:rPr>
              <a:t>-m</a:t>
            </a:r>
            <a:r>
              <a:rPr lang="en" sz="2750">
                <a:solidFill>
                  <a:srgbClr val="000000"/>
                </a:solidFill>
                <a:latin typeface="Arial"/>
                <a:ea typeface="Arial"/>
                <a:cs typeface="Arial"/>
                <a:sym typeface="Arial"/>
              </a:rPr>
              <a:t> option ‘wc’ command displays </a:t>
            </a:r>
            <a:r>
              <a:rPr b="1" lang="en" sz="2750">
                <a:solidFill>
                  <a:srgbClr val="000000"/>
                </a:solidFill>
                <a:latin typeface="Arial"/>
                <a:ea typeface="Arial"/>
                <a:cs typeface="Arial"/>
                <a:sym typeface="Arial"/>
              </a:rPr>
              <a:t>count of characters</a:t>
            </a:r>
            <a:r>
              <a:rPr lang="en" sz="2750">
                <a:solidFill>
                  <a:srgbClr val="000000"/>
                </a:solidFill>
                <a:latin typeface="Arial"/>
                <a:ea typeface="Arial"/>
                <a:cs typeface="Arial"/>
                <a:sym typeface="Arial"/>
              </a:rPr>
              <a:t> from a file.</a:t>
            </a:r>
            <a:endParaRPr sz="2750">
              <a:solidFill>
                <a:srgbClr val="000000"/>
              </a:solidFill>
              <a:latin typeface="Arial"/>
              <a:ea typeface="Arial"/>
              <a:cs typeface="Arial"/>
              <a:sym typeface="Arial"/>
            </a:endParaRPr>
          </a:p>
          <a:p>
            <a:pPr indent="0" lvl="0" marL="0" rtl="0" algn="l">
              <a:spcBef>
                <a:spcPts val="1200"/>
              </a:spcBef>
              <a:spcAft>
                <a:spcPts val="0"/>
              </a:spcAft>
              <a:buNone/>
            </a:pPr>
            <a:r>
              <a:rPr i="1" lang="en" sz="2750">
                <a:latin typeface="Arial"/>
                <a:ea typeface="Arial"/>
                <a:cs typeface="Arial"/>
                <a:sym typeface="Arial"/>
              </a:rPr>
              <a:t>And many more…</a:t>
            </a:r>
            <a:endParaRPr i="1" sz="2750">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create a bash script?</a:t>
            </a:r>
            <a:endParaRPr/>
          </a:p>
          <a:p>
            <a:pPr indent="0" lvl="0" marL="0" rtl="0" algn="l">
              <a:spcBef>
                <a:spcPts val="0"/>
              </a:spcBef>
              <a:spcAft>
                <a:spcPts val="0"/>
              </a:spcAft>
              <a:buNone/>
            </a:pPr>
            <a:r>
              <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None/>
            </a:pPr>
            <a:r>
              <a:rPr b="1" lang="en" sz="4400">
                <a:solidFill>
                  <a:srgbClr val="000000"/>
                </a:solidFill>
                <a:latin typeface="Arial"/>
                <a:ea typeface="Arial"/>
                <a:cs typeface="Arial"/>
                <a:sym typeface="Arial"/>
              </a:rPr>
              <a:t>Create a file named hello_world.sh</a:t>
            </a:r>
            <a:endParaRPr b="1" sz="4400">
              <a:solidFill>
                <a:srgbClr val="000000"/>
              </a:solidFill>
              <a:latin typeface="Arial"/>
              <a:ea typeface="Arial"/>
              <a:cs typeface="Arial"/>
              <a:sym typeface="Arial"/>
            </a:endParaRPr>
          </a:p>
          <a:p>
            <a:pPr indent="0" lvl="0" marL="0" rtl="0" algn="l">
              <a:spcBef>
                <a:spcPts val="400"/>
              </a:spcBef>
              <a:spcAft>
                <a:spcPts val="0"/>
              </a:spcAft>
              <a:buNone/>
            </a:pPr>
            <a:r>
              <a:rPr i="1" lang="en" sz="4400">
                <a:solidFill>
                  <a:srgbClr val="000000"/>
                </a:solidFill>
                <a:latin typeface="Arial"/>
                <a:ea typeface="Arial"/>
                <a:cs typeface="Arial"/>
                <a:sym typeface="Arial"/>
              </a:rPr>
              <a:t>touch hello_world.sh</a:t>
            </a:r>
            <a:endParaRPr i="1" sz="4400">
              <a:solidFill>
                <a:srgbClr val="000000"/>
              </a:solidFill>
              <a:latin typeface="Arial"/>
              <a:ea typeface="Arial"/>
              <a:cs typeface="Arial"/>
              <a:sym typeface="Arial"/>
            </a:endParaRPr>
          </a:p>
          <a:p>
            <a:pPr indent="0" lvl="0" marL="0" rtl="0" algn="l">
              <a:spcBef>
                <a:spcPts val="1400"/>
              </a:spcBef>
              <a:spcAft>
                <a:spcPts val="0"/>
              </a:spcAft>
              <a:buNone/>
            </a:pPr>
            <a:r>
              <a:rPr b="1" lang="en" sz="4400">
                <a:solidFill>
                  <a:srgbClr val="000000"/>
                </a:solidFill>
                <a:latin typeface="Arial"/>
                <a:ea typeface="Arial"/>
                <a:cs typeface="Arial"/>
                <a:sym typeface="Arial"/>
              </a:rPr>
              <a:t>Find the path to your bash shell.</a:t>
            </a:r>
            <a:endParaRPr b="1" sz="4400">
              <a:solidFill>
                <a:srgbClr val="000000"/>
              </a:solidFill>
              <a:latin typeface="Arial"/>
              <a:ea typeface="Arial"/>
              <a:cs typeface="Arial"/>
              <a:sym typeface="Arial"/>
            </a:endParaRPr>
          </a:p>
          <a:p>
            <a:pPr indent="0" lvl="0" marL="0" rtl="0" algn="l">
              <a:spcBef>
                <a:spcPts val="400"/>
              </a:spcBef>
              <a:spcAft>
                <a:spcPts val="0"/>
              </a:spcAft>
              <a:buNone/>
            </a:pPr>
            <a:r>
              <a:rPr i="1" lang="en" sz="4400">
                <a:solidFill>
                  <a:srgbClr val="000000"/>
                </a:solidFill>
                <a:latin typeface="Arial"/>
                <a:ea typeface="Arial"/>
                <a:cs typeface="Arial"/>
                <a:sym typeface="Arial"/>
              </a:rPr>
              <a:t>which bash</a:t>
            </a:r>
            <a:endParaRPr i="1" sz="4400">
              <a:solidFill>
                <a:srgbClr val="000000"/>
              </a:solidFill>
              <a:latin typeface="Arial"/>
              <a:ea typeface="Arial"/>
              <a:cs typeface="Arial"/>
              <a:sym typeface="Arial"/>
            </a:endParaRPr>
          </a:p>
          <a:p>
            <a:pPr indent="0" lvl="0" marL="0" rtl="0" algn="l">
              <a:spcBef>
                <a:spcPts val="0"/>
              </a:spcBef>
              <a:spcAft>
                <a:spcPts val="0"/>
              </a:spcAft>
              <a:buNone/>
            </a:pPr>
            <a:r>
              <a:t/>
            </a:r>
            <a:endParaRPr i="1" sz="4400">
              <a:solidFill>
                <a:srgbClr val="000000"/>
              </a:solidFill>
              <a:latin typeface="Arial"/>
              <a:ea typeface="Arial"/>
              <a:cs typeface="Arial"/>
              <a:sym typeface="Arial"/>
            </a:endParaRPr>
          </a:p>
          <a:p>
            <a:pPr indent="0" lvl="0" marL="0" rtl="0" algn="l">
              <a:spcBef>
                <a:spcPts val="0"/>
              </a:spcBef>
              <a:spcAft>
                <a:spcPts val="0"/>
              </a:spcAft>
              <a:buNone/>
            </a:pPr>
            <a:r>
              <a:t/>
            </a:r>
            <a:endParaRPr i="1" sz="4400">
              <a:solidFill>
                <a:srgbClr val="000000"/>
              </a:solidFill>
              <a:latin typeface="Arial"/>
              <a:ea typeface="Arial"/>
              <a:cs typeface="Arial"/>
              <a:sym typeface="Arial"/>
            </a:endParaRPr>
          </a:p>
          <a:p>
            <a:pPr indent="0" lvl="0" marL="0" rtl="0" algn="l">
              <a:spcBef>
                <a:spcPts val="0"/>
              </a:spcBef>
              <a:spcAft>
                <a:spcPts val="0"/>
              </a:spcAft>
              <a:buNone/>
            </a:pPr>
            <a:r>
              <a:rPr b="1" lang="en" sz="4400">
                <a:solidFill>
                  <a:srgbClr val="000000"/>
                </a:solidFill>
                <a:latin typeface="Arial"/>
                <a:ea typeface="Arial"/>
                <a:cs typeface="Arial"/>
                <a:sym typeface="Arial"/>
              </a:rPr>
              <a:t>Edit the file </a:t>
            </a:r>
            <a:r>
              <a:rPr lang="en" sz="4400">
                <a:solidFill>
                  <a:srgbClr val="188038"/>
                </a:solidFill>
                <a:latin typeface="Arial"/>
                <a:ea typeface="Arial"/>
                <a:cs typeface="Arial"/>
                <a:sym typeface="Arial"/>
              </a:rPr>
              <a:t>hello_world.sh</a:t>
            </a:r>
            <a:r>
              <a:rPr lang="en" sz="4400">
                <a:solidFill>
                  <a:srgbClr val="000000"/>
                </a:solidFill>
                <a:latin typeface="Arial"/>
                <a:ea typeface="Arial"/>
                <a:cs typeface="Arial"/>
                <a:sym typeface="Arial"/>
              </a:rPr>
              <a:t> using a text editor of your choice and add the above lines in it.</a:t>
            </a:r>
            <a:endParaRPr sz="4400">
              <a:solidFill>
                <a:srgbClr val="000000"/>
              </a:solidFill>
              <a:latin typeface="Arial"/>
              <a:ea typeface="Arial"/>
              <a:cs typeface="Arial"/>
              <a:sym typeface="Arial"/>
            </a:endParaRPr>
          </a:p>
          <a:p>
            <a:pPr indent="0" lvl="0" marL="0" rtl="0" algn="l">
              <a:spcBef>
                <a:spcPts val="1200"/>
              </a:spcBef>
              <a:spcAft>
                <a:spcPts val="0"/>
              </a:spcAft>
              <a:buNone/>
            </a:pPr>
            <a:r>
              <a:rPr i="1" lang="en" sz="4400">
                <a:solidFill>
                  <a:srgbClr val="000000"/>
                </a:solidFill>
                <a:latin typeface="Arial"/>
                <a:ea typeface="Arial"/>
                <a:cs typeface="Arial"/>
                <a:sym typeface="Arial"/>
              </a:rPr>
              <a:t>#! /usr/bin/bash</a:t>
            </a:r>
            <a:endParaRPr i="1" sz="4400">
              <a:solidFill>
                <a:srgbClr val="000000"/>
              </a:solidFill>
              <a:latin typeface="Arial"/>
              <a:ea typeface="Arial"/>
              <a:cs typeface="Arial"/>
              <a:sym typeface="Arial"/>
            </a:endParaRPr>
          </a:p>
          <a:p>
            <a:pPr indent="0" lvl="0" marL="0" rtl="0" algn="l">
              <a:spcBef>
                <a:spcPts val="1200"/>
              </a:spcBef>
              <a:spcAft>
                <a:spcPts val="0"/>
              </a:spcAft>
              <a:buNone/>
            </a:pPr>
            <a:r>
              <a:rPr i="1" lang="en" sz="4400">
                <a:solidFill>
                  <a:srgbClr val="000000"/>
                </a:solidFill>
                <a:latin typeface="Arial"/>
                <a:ea typeface="Arial"/>
                <a:cs typeface="Arial"/>
                <a:sym typeface="Arial"/>
              </a:rPr>
              <a:t>echo "Hello World"</a:t>
            </a:r>
            <a:endParaRPr i="1" sz="44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lang="en"/>
              <a:t>Run the script</a:t>
            </a:r>
            <a:endParaRPr/>
          </a:p>
        </p:txBody>
      </p:sp>
      <p:sp>
        <p:nvSpPr>
          <p:cNvPr id="174" name="Google Shape;174;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100">
                <a:solidFill>
                  <a:srgbClr val="000000"/>
                </a:solidFill>
                <a:latin typeface="Arial"/>
                <a:ea typeface="Arial"/>
                <a:cs typeface="Arial"/>
                <a:sym typeface="Arial"/>
              </a:rPr>
              <a:t>Provide execution rights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Modify the file permissions and allow execution of the script by using the command below:</a:t>
            </a:r>
            <a:endParaRPr sz="1100">
              <a:solidFill>
                <a:srgbClr val="000000"/>
              </a:solidFill>
              <a:latin typeface="Arial"/>
              <a:ea typeface="Arial"/>
              <a:cs typeface="Arial"/>
              <a:sym typeface="Arial"/>
            </a:endParaRPr>
          </a:p>
          <a:p>
            <a:pPr indent="0" lvl="0" marL="0" rtl="0" algn="l">
              <a:spcBef>
                <a:spcPts val="1200"/>
              </a:spcBef>
              <a:spcAft>
                <a:spcPts val="0"/>
              </a:spcAft>
              <a:buNone/>
            </a:pPr>
            <a:r>
              <a:rPr i="1" lang="en" sz="1100">
                <a:solidFill>
                  <a:srgbClr val="188038"/>
                </a:solidFill>
                <a:latin typeface="Arial"/>
                <a:ea typeface="Arial"/>
                <a:cs typeface="Arial"/>
                <a:sym typeface="Arial"/>
              </a:rPr>
              <a:t>chmod u+x hello_world.sh</a:t>
            </a:r>
            <a:endParaRPr i="1" sz="1100">
              <a:solidFill>
                <a:srgbClr val="188038"/>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chmod modifies the existing rights of a file for a particular user. We are adding +x to user u</a:t>
            </a:r>
            <a:endParaRPr sz="1100">
              <a:solidFill>
                <a:schemeClr val="dk2"/>
              </a:solidFill>
              <a:latin typeface="Arial"/>
              <a:ea typeface="Arial"/>
              <a:cs typeface="Arial"/>
              <a:sym typeface="Arial"/>
            </a:endParaRPr>
          </a:p>
          <a:p>
            <a:pPr indent="0" lvl="0" marL="0" rtl="0" algn="l">
              <a:spcBef>
                <a:spcPts val="1200"/>
              </a:spcBef>
              <a:spcAft>
                <a:spcPts val="0"/>
              </a:spcAft>
              <a:buNone/>
            </a:pPr>
            <a:r>
              <a:rPr b="1" lang="en" sz="1100">
                <a:solidFill>
                  <a:schemeClr val="dk2"/>
                </a:solidFill>
                <a:latin typeface="Arial"/>
                <a:ea typeface="Arial"/>
                <a:cs typeface="Arial"/>
                <a:sym typeface="Arial"/>
              </a:rPr>
              <a:t>Run the script</a:t>
            </a:r>
            <a:endParaRPr b="1" sz="1100">
              <a:solidFill>
                <a:schemeClr val="dk2"/>
              </a:solidFill>
              <a:latin typeface="Arial"/>
              <a:ea typeface="Arial"/>
              <a:cs typeface="Arial"/>
              <a:sym typeface="Arial"/>
            </a:endParaRPr>
          </a:p>
          <a:p>
            <a:pPr indent="0" lvl="0" marL="0" rtl="0" algn="l">
              <a:spcBef>
                <a:spcPts val="1200"/>
              </a:spcBef>
              <a:spcAft>
                <a:spcPts val="0"/>
              </a:spcAft>
              <a:buNone/>
            </a:pPr>
            <a:r>
              <a:rPr lang="en" sz="1100">
                <a:solidFill>
                  <a:srgbClr val="188038"/>
                </a:solidFill>
                <a:latin typeface="Arial"/>
                <a:ea typeface="Arial"/>
                <a:cs typeface="Arial"/>
                <a:sym typeface="Arial"/>
              </a:rPr>
              <a:t>./hello_world.sh   </a:t>
            </a:r>
            <a:endParaRPr sz="1100">
              <a:solidFill>
                <a:srgbClr val="188038"/>
              </a:solidFill>
              <a:latin typeface="Arial"/>
              <a:ea typeface="Arial"/>
              <a:cs typeface="Arial"/>
              <a:sym typeface="Arial"/>
            </a:endParaRPr>
          </a:p>
          <a:p>
            <a:pPr indent="0" lvl="0" marL="0" rtl="0" algn="l">
              <a:spcBef>
                <a:spcPts val="1200"/>
              </a:spcBef>
              <a:spcAft>
                <a:spcPts val="0"/>
              </a:spcAft>
              <a:buNone/>
            </a:pPr>
            <a:r>
              <a:rPr lang="en" sz="1100">
                <a:solidFill>
                  <a:schemeClr val="dk2"/>
                </a:solidFill>
                <a:latin typeface="Arial"/>
                <a:ea typeface="Arial"/>
                <a:cs typeface="Arial"/>
                <a:sym typeface="Arial"/>
              </a:rPr>
              <a:t>or</a:t>
            </a:r>
            <a:endParaRPr sz="1100">
              <a:solidFill>
                <a:schemeClr val="dk2"/>
              </a:solidFill>
              <a:latin typeface="Arial"/>
              <a:ea typeface="Arial"/>
              <a:cs typeface="Arial"/>
              <a:sym typeface="Arial"/>
            </a:endParaRPr>
          </a:p>
          <a:p>
            <a:pPr indent="0" lvl="0" marL="0" rtl="0" algn="l">
              <a:spcBef>
                <a:spcPts val="1200"/>
              </a:spcBef>
              <a:spcAft>
                <a:spcPts val="1200"/>
              </a:spcAft>
              <a:buNone/>
            </a:pPr>
            <a:r>
              <a:rPr lang="en" sz="1100">
                <a:solidFill>
                  <a:srgbClr val="188038"/>
                </a:solidFill>
                <a:latin typeface="Arial"/>
                <a:ea typeface="Arial"/>
                <a:cs typeface="Arial"/>
                <a:sym typeface="Arial"/>
              </a:rPr>
              <a:t>bash hello_world.sh</a:t>
            </a:r>
            <a:endParaRPr sz="1100">
              <a:solidFill>
                <a:srgbClr val="188038"/>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Define a variable </a:t>
            </a:r>
            <a:endParaRPr/>
          </a:p>
        </p:txBody>
      </p:sp>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n" sz="1250">
                <a:solidFill>
                  <a:srgbClr val="000000"/>
                </a:solidFill>
                <a:latin typeface="Arial"/>
                <a:ea typeface="Arial"/>
                <a:cs typeface="Arial"/>
                <a:sym typeface="Arial"/>
              </a:rPr>
              <a:t>We can define a variable by using the syntax </a:t>
            </a:r>
            <a:r>
              <a:rPr lang="en" sz="1250">
                <a:solidFill>
                  <a:srgbClr val="188038"/>
                </a:solidFill>
                <a:latin typeface="Arial"/>
                <a:ea typeface="Arial"/>
                <a:cs typeface="Arial"/>
                <a:sym typeface="Arial"/>
              </a:rPr>
              <a:t>variable_name=value</a:t>
            </a:r>
            <a:r>
              <a:rPr lang="en" sz="1250">
                <a:solidFill>
                  <a:srgbClr val="000000"/>
                </a:solidFill>
                <a:latin typeface="Arial"/>
                <a:ea typeface="Arial"/>
                <a:cs typeface="Arial"/>
                <a:sym typeface="Arial"/>
              </a:rPr>
              <a:t>. To get the value of the variable, add </a:t>
            </a:r>
            <a:r>
              <a:rPr lang="en" sz="1250">
                <a:solidFill>
                  <a:srgbClr val="188038"/>
                </a:solidFill>
                <a:latin typeface="Arial"/>
                <a:ea typeface="Arial"/>
                <a:cs typeface="Arial"/>
                <a:sym typeface="Arial"/>
              </a:rPr>
              <a:t>$</a:t>
            </a:r>
            <a:r>
              <a:rPr lang="en" sz="1250">
                <a:solidFill>
                  <a:srgbClr val="000000"/>
                </a:solidFill>
                <a:latin typeface="Arial"/>
                <a:ea typeface="Arial"/>
                <a:cs typeface="Arial"/>
                <a:sym typeface="Arial"/>
              </a:rPr>
              <a:t> before the variable.</a:t>
            </a:r>
            <a:endParaRPr sz="1250">
              <a:solidFill>
                <a:srgbClr val="000000"/>
              </a:solidFill>
              <a:latin typeface="Arial"/>
              <a:ea typeface="Arial"/>
              <a:cs typeface="Arial"/>
              <a:sym typeface="Arial"/>
            </a:endParaRPr>
          </a:p>
          <a:p>
            <a:pPr indent="0" lvl="0" marL="0" rtl="0" algn="l">
              <a:spcBef>
                <a:spcPts val="1200"/>
              </a:spcBef>
              <a:spcAft>
                <a:spcPts val="0"/>
              </a:spcAft>
              <a:buNone/>
            </a:pPr>
            <a:r>
              <a:rPr i="1" lang="en" sz="1250">
                <a:solidFill>
                  <a:srgbClr val="000000"/>
                </a:solidFill>
                <a:latin typeface="Arial"/>
                <a:ea typeface="Arial"/>
                <a:cs typeface="Arial"/>
                <a:sym typeface="Arial"/>
              </a:rPr>
              <a:t>#!/bin/bash</a:t>
            </a:r>
            <a:endParaRPr i="1" sz="1250">
              <a:solidFill>
                <a:srgbClr val="000000"/>
              </a:solidFill>
              <a:latin typeface="Arial"/>
              <a:ea typeface="Arial"/>
              <a:cs typeface="Arial"/>
              <a:sym typeface="Arial"/>
            </a:endParaRPr>
          </a:p>
          <a:p>
            <a:pPr indent="0" lvl="0" marL="0" rtl="0" algn="l">
              <a:spcBef>
                <a:spcPts val="1200"/>
              </a:spcBef>
              <a:spcAft>
                <a:spcPts val="0"/>
              </a:spcAft>
              <a:buNone/>
            </a:pPr>
            <a:r>
              <a:rPr i="1" lang="en" sz="1250">
                <a:solidFill>
                  <a:srgbClr val="000000"/>
                </a:solidFill>
                <a:latin typeface="Arial"/>
                <a:ea typeface="Arial"/>
                <a:cs typeface="Arial"/>
                <a:sym typeface="Arial"/>
              </a:rPr>
              <a:t># A simple variable example</a:t>
            </a:r>
            <a:endParaRPr i="1" sz="1250">
              <a:solidFill>
                <a:srgbClr val="000000"/>
              </a:solidFill>
              <a:latin typeface="Arial"/>
              <a:ea typeface="Arial"/>
              <a:cs typeface="Arial"/>
              <a:sym typeface="Arial"/>
            </a:endParaRPr>
          </a:p>
          <a:p>
            <a:pPr indent="0" lvl="0" marL="0" rtl="0" algn="l">
              <a:spcBef>
                <a:spcPts val="1200"/>
              </a:spcBef>
              <a:spcAft>
                <a:spcPts val="0"/>
              </a:spcAft>
              <a:buNone/>
            </a:pPr>
            <a:r>
              <a:rPr i="1" lang="en" sz="1250">
                <a:solidFill>
                  <a:srgbClr val="000000"/>
                </a:solidFill>
                <a:latin typeface="Arial"/>
                <a:ea typeface="Arial"/>
                <a:cs typeface="Arial"/>
                <a:sym typeface="Arial"/>
              </a:rPr>
              <a:t>greeting=Hello</a:t>
            </a:r>
            <a:endParaRPr i="1" sz="1250">
              <a:solidFill>
                <a:srgbClr val="000000"/>
              </a:solidFill>
              <a:latin typeface="Arial"/>
              <a:ea typeface="Arial"/>
              <a:cs typeface="Arial"/>
              <a:sym typeface="Arial"/>
            </a:endParaRPr>
          </a:p>
          <a:p>
            <a:pPr indent="0" lvl="0" marL="0" rtl="0" algn="l">
              <a:spcBef>
                <a:spcPts val="1200"/>
              </a:spcBef>
              <a:spcAft>
                <a:spcPts val="0"/>
              </a:spcAft>
              <a:buNone/>
            </a:pPr>
            <a:r>
              <a:rPr i="1" lang="en" sz="1250">
                <a:solidFill>
                  <a:srgbClr val="000000"/>
                </a:solidFill>
                <a:latin typeface="Arial"/>
                <a:ea typeface="Arial"/>
                <a:cs typeface="Arial"/>
                <a:sym typeface="Arial"/>
              </a:rPr>
              <a:t>name=Tux</a:t>
            </a:r>
            <a:endParaRPr i="1" sz="1250">
              <a:solidFill>
                <a:srgbClr val="000000"/>
              </a:solidFill>
              <a:latin typeface="Arial"/>
              <a:ea typeface="Arial"/>
              <a:cs typeface="Arial"/>
              <a:sym typeface="Arial"/>
            </a:endParaRPr>
          </a:p>
          <a:p>
            <a:pPr indent="0" lvl="0" marL="0" rtl="0" algn="l">
              <a:spcBef>
                <a:spcPts val="1200"/>
              </a:spcBef>
              <a:spcAft>
                <a:spcPts val="0"/>
              </a:spcAft>
              <a:buNone/>
            </a:pPr>
            <a:r>
              <a:rPr i="1" lang="en" sz="1250">
                <a:solidFill>
                  <a:srgbClr val="000000"/>
                </a:solidFill>
                <a:latin typeface="Arial"/>
                <a:ea typeface="Arial"/>
                <a:cs typeface="Arial"/>
                <a:sym typeface="Arial"/>
              </a:rPr>
              <a:t>echo $greeting $name</a:t>
            </a:r>
            <a:endParaRPr i="1" sz="125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Arithmetic expressions</a:t>
            </a:r>
            <a:endParaRPr/>
          </a:p>
        </p:txBody>
      </p:sp>
      <p:sp>
        <p:nvSpPr>
          <p:cNvPr id="186" name="Google Shape;186;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Operator     Usage</a:t>
            </a:r>
            <a:endParaRPr sz="1100">
              <a:solidFill>
                <a:schemeClr val="dk2"/>
              </a:solidFill>
            </a:endParaRPr>
          </a:p>
          <a:p>
            <a:pPr indent="0" lvl="0" marL="0" rtl="0" algn="l">
              <a:spcBef>
                <a:spcPts val="1200"/>
              </a:spcBef>
              <a:spcAft>
                <a:spcPts val="0"/>
              </a:spcAft>
              <a:buNone/>
            </a:pPr>
            <a:r>
              <a:rPr lang="en" sz="1100">
                <a:solidFill>
                  <a:schemeClr val="dk2"/>
                </a:solidFill>
              </a:rPr>
              <a:t>+     addition</a:t>
            </a:r>
            <a:endParaRPr sz="1100">
              <a:solidFill>
                <a:schemeClr val="dk2"/>
              </a:solidFill>
            </a:endParaRPr>
          </a:p>
          <a:p>
            <a:pPr indent="0" lvl="0" marL="0" rtl="0" algn="l">
              <a:spcBef>
                <a:spcPts val="1200"/>
              </a:spcBef>
              <a:spcAft>
                <a:spcPts val="0"/>
              </a:spcAft>
              <a:buNone/>
            </a:pPr>
            <a:r>
              <a:rPr lang="en" sz="1100">
                <a:solidFill>
                  <a:schemeClr val="dk2"/>
                </a:solidFill>
              </a:rPr>
              <a:t>-     subtraction</a:t>
            </a:r>
            <a:endParaRPr sz="1100">
              <a:solidFill>
                <a:schemeClr val="dk2"/>
              </a:solidFill>
            </a:endParaRPr>
          </a:p>
          <a:p>
            <a:pPr indent="0" lvl="0" marL="0" rtl="0" algn="l">
              <a:spcBef>
                <a:spcPts val="1200"/>
              </a:spcBef>
              <a:spcAft>
                <a:spcPts val="0"/>
              </a:spcAft>
              <a:buNone/>
            </a:pPr>
            <a:r>
              <a:rPr lang="en" sz="1100">
                <a:solidFill>
                  <a:schemeClr val="dk2"/>
                </a:solidFill>
              </a:rPr>
              <a:t>*     multiplication</a:t>
            </a:r>
            <a:endParaRPr sz="1100">
              <a:solidFill>
                <a:schemeClr val="dk2"/>
              </a:solidFill>
            </a:endParaRPr>
          </a:p>
          <a:p>
            <a:pPr indent="0" lvl="0" marL="0" rtl="0" algn="l">
              <a:spcBef>
                <a:spcPts val="1200"/>
              </a:spcBef>
              <a:spcAft>
                <a:spcPts val="0"/>
              </a:spcAft>
              <a:buNone/>
            </a:pPr>
            <a:r>
              <a:rPr lang="en" sz="1100">
                <a:solidFill>
                  <a:schemeClr val="dk2"/>
                </a:solidFill>
              </a:rPr>
              <a:t>/     division</a:t>
            </a:r>
            <a:endParaRPr sz="1100">
              <a:solidFill>
                <a:schemeClr val="dk2"/>
              </a:solidFill>
            </a:endParaRPr>
          </a:p>
          <a:p>
            <a:pPr indent="0" lvl="0" marL="0" rtl="0" algn="l">
              <a:spcBef>
                <a:spcPts val="1200"/>
              </a:spcBef>
              <a:spcAft>
                <a:spcPts val="0"/>
              </a:spcAft>
              <a:buNone/>
            </a:pPr>
            <a:r>
              <a:rPr lang="en" sz="1100">
                <a:solidFill>
                  <a:schemeClr val="dk2"/>
                </a:solidFill>
              </a:rPr>
              <a:t>**     exponentiation</a:t>
            </a:r>
            <a:endParaRPr sz="1100">
              <a:solidFill>
                <a:schemeClr val="dk2"/>
              </a:solidFill>
            </a:endParaRPr>
          </a:p>
          <a:p>
            <a:pPr indent="0" lvl="0" marL="0" rtl="0" algn="l">
              <a:spcBef>
                <a:spcPts val="1200"/>
              </a:spcBef>
              <a:spcAft>
                <a:spcPts val="1200"/>
              </a:spcAft>
              <a:buNone/>
            </a:pPr>
            <a:r>
              <a:rPr lang="en" sz="1100">
                <a:solidFill>
                  <a:schemeClr val="dk2"/>
                </a:solidFill>
              </a:rPr>
              <a:t>%     modulus</a:t>
            </a:r>
            <a:endParaRPr sz="11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Arithmetic expressions contd..</a:t>
            </a:r>
            <a:endParaRPr/>
          </a:p>
        </p:txBody>
      </p:sp>
      <p:sp>
        <p:nvSpPr>
          <p:cNvPr id="192" name="Google Shape;192;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n" sz="4400">
                <a:latin typeface="Arial"/>
                <a:ea typeface="Arial"/>
                <a:cs typeface="Arial"/>
                <a:sym typeface="Arial"/>
              </a:rPr>
              <a:t>*</a:t>
            </a:r>
            <a:r>
              <a:rPr lang="en" sz="4400">
                <a:latin typeface="Arial"/>
                <a:ea typeface="Arial"/>
                <a:cs typeface="Arial"/>
                <a:sym typeface="Arial"/>
              </a:rPr>
              <a:t>Note the spaces, these are part of the syntax</a:t>
            </a:r>
            <a:endParaRPr sz="4400">
              <a:latin typeface="Arial"/>
              <a:ea typeface="Arial"/>
              <a:cs typeface="Arial"/>
              <a:sym typeface="Arial"/>
            </a:endParaRPr>
          </a:p>
          <a:p>
            <a:pPr indent="0" lvl="0" marL="0" rtl="0" algn="l">
              <a:lnSpc>
                <a:spcPct val="100000"/>
              </a:lnSpc>
              <a:spcBef>
                <a:spcPts val="1200"/>
              </a:spcBef>
              <a:spcAft>
                <a:spcPts val="0"/>
              </a:spcAft>
              <a:buNone/>
            </a:pPr>
            <a:r>
              <a:rPr lang="en" sz="4400">
                <a:latin typeface="Arial"/>
                <a:ea typeface="Arial"/>
                <a:cs typeface="Arial"/>
                <a:sym typeface="Arial"/>
              </a:rPr>
              <a:t> </a:t>
            </a:r>
            <a:r>
              <a:rPr i="1" lang="en" sz="4400">
                <a:solidFill>
                  <a:srgbClr val="188038"/>
                </a:solidFill>
                <a:latin typeface="Arial"/>
                <a:ea typeface="Arial"/>
                <a:cs typeface="Arial"/>
                <a:sym typeface="Arial"/>
              </a:rPr>
              <a:t>expr</a:t>
            </a:r>
            <a:r>
              <a:rPr i="1" lang="en" sz="4400">
                <a:solidFill>
                  <a:srgbClr val="188038"/>
                </a:solidFill>
                <a:latin typeface="Arial"/>
                <a:ea typeface="Arial"/>
                <a:cs typeface="Arial"/>
                <a:sym typeface="Arial"/>
              </a:rPr>
              <a:t> 16 / 4</a:t>
            </a:r>
            <a:endParaRPr i="1" sz="44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4400">
                <a:solidFill>
                  <a:srgbClr val="188038"/>
                </a:solidFill>
                <a:latin typeface="Arial"/>
                <a:ea typeface="Arial"/>
                <a:cs typeface="Arial"/>
                <a:sym typeface="Arial"/>
              </a:rPr>
              <a:t>expr 20 - 10</a:t>
            </a:r>
            <a:endParaRPr i="1" sz="44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Numerical expressions can also be calculated and stored in a variable using the syntax: </a:t>
            </a:r>
            <a:r>
              <a:rPr i="1" lang="en" sz="4400">
                <a:solidFill>
                  <a:srgbClr val="188038"/>
                </a:solidFill>
                <a:latin typeface="Arial"/>
                <a:ea typeface="Arial"/>
                <a:cs typeface="Arial"/>
                <a:sym typeface="Arial"/>
              </a:rPr>
              <a:t>var=$((expression))</a:t>
            </a:r>
            <a:endParaRPr i="1" sz="44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Let's try an example.</a:t>
            </a:r>
            <a:endParaRPr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i="1" lang="en" sz="4400">
                <a:solidFill>
                  <a:srgbClr val="188038"/>
                </a:solidFill>
                <a:latin typeface="Arial"/>
                <a:ea typeface="Arial"/>
                <a:cs typeface="Arial"/>
                <a:sym typeface="Arial"/>
              </a:rPr>
              <a:t>#!/bin/bash</a:t>
            </a:r>
            <a:endParaRPr i="1" sz="44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4400">
                <a:solidFill>
                  <a:srgbClr val="188038"/>
                </a:solidFill>
                <a:latin typeface="Arial"/>
                <a:ea typeface="Arial"/>
                <a:cs typeface="Arial"/>
                <a:sym typeface="Arial"/>
              </a:rPr>
              <a:t>var=$((3+9))</a:t>
            </a:r>
            <a:endParaRPr i="1" sz="44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4400">
                <a:solidFill>
                  <a:srgbClr val="188038"/>
                </a:solidFill>
                <a:latin typeface="Arial"/>
                <a:ea typeface="Arial"/>
                <a:cs typeface="Arial"/>
                <a:sym typeface="Arial"/>
              </a:rPr>
              <a:t>echo $var</a:t>
            </a:r>
            <a:endParaRPr i="1" sz="4400">
              <a:solidFill>
                <a:srgbClr val="188038"/>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100">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flipH="1">
            <a:off x="8418075" y="1318650"/>
            <a:ext cx="23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8" name="Google Shape;198;p31"/>
          <p:cNvSpPr txBox="1"/>
          <p:nvPr>
            <p:ph idx="1" type="body"/>
          </p:nvPr>
        </p:nvSpPr>
        <p:spPr>
          <a:xfrm>
            <a:off x="8741750" y="5665100"/>
            <a:ext cx="146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9" name="Google Shape;199;p31"/>
          <p:cNvGraphicFramePr/>
          <p:nvPr/>
        </p:nvGraphicFramePr>
        <p:xfrm>
          <a:off x="2016325" y="815250"/>
          <a:ext cx="3000000" cy="3000000"/>
        </p:xfrm>
        <a:graphic>
          <a:graphicData uri="http://schemas.openxmlformats.org/drawingml/2006/table">
            <a:tbl>
              <a:tblPr>
                <a:noFill/>
                <a:tableStyleId>{7FBAD172-35E8-4080-B3C1-2CBEA6214187}</a:tableStyleId>
              </a:tblPr>
              <a:tblGrid>
                <a:gridCol w="1695450"/>
                <a:gridCol w="1228725"/>
                <a:gridCol w="2809875"/>
              </a:tblGrid>
              <a:tr h="209550">
                <a:tc>
                  <a:txBody>
                    <a:bodyPr/>
                    <a:lstStyle/>
                    <a:p>
                      <a:pPr indent="0" lvl="0" marL="0" rtl="0" algn="ctr">
                        <a:lnSpc>
                          <a:spcPct val="115000"/>
                        </a:lnSpc>
                        <a:spcBef>
                          <a:spcPts val="0"/>
                        </a:spcBef>
                        <a:spcAft>
                          <a:spcPts val="0"/>
                        </a:spcAft>
                        <a:buNone/>
                      </a:pPr>
                      <a:r>
                        <a:rPr b="1" lang="en" sz="1100"/>
                        <a:t>Operation</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Syntax</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Explanation</a:t>
                      </a:r>
                      <a:endParaRPr b="1" sz="1100"/>
                    </a:p>
                  </a:txBody>
                  <a:tcPr marT="91425" marB="91425" marR="91425" marL="91425"/>
                </a:tc>
              </a:tr>
              <a:tr h="200025">
                <a:tc>
                  <a:txBody>
                    <a:bodyPr/>
                    <a:lstStyle/>
                    <a:p>
                      <a:pPr indent="0" lvl="0" marL="0" rtl="0" algn="l">
                        <a:spcBef>
                          <a:spcPts val="0"/>
                        </a:spcBef>
                        <a:spcAft>
                          <a:spcPts val="0"/>
                        </a:spcAft>
                        <a:buNone/>
                      </a:pPr>
                      <a:r>
                        <a:rPr lang="en"/>
                        <a:t>Equality</a:t>
                      </a:r>
                      <a:endParaRPr/>
                    </a:p>
                  </a:txBody>
                  <a:tcPr marT="91425" marB="91425" marR="91425" marL="91425"/>
                </a:tc>
                <a:tc>
                  <a:txBody>
                    <a:bodyPr/>
                    <a:lstStyle/>
                    <a:p>
                      <a:pPr indent="0" lvl="0" marL="0" rtl="0" algn="l">
                        <a:spcBef>
                          <a:spcPts val="0"/>
                        </a:spcBef>
                        <a:spcAft>
                          <a:spcPts val="0"/>
                        </a:spcAft>
                        <a:buNone/>
                      </a:pPr>
                      <a:r>
                        <a:rPr lang="en"/>
                        <a:t>num1 -eq num2</a:t>
                      </a:r>
                      <a:endParaRPr/>
                    </a:p>
                  </a:txBody>
                  <a:tcPr marT="91425" marB="91425" marR="91425" marL="91425"/>
                </a:tc>
                <a:tc>
                  <a:txBody>
                    <a:bodyPr/>
                    <a:lstStyle/>
                    <a:p>
                      <a:pPr indent="0" lvl="0" marL="0" rtl="0" algn="l">
                        <a:spcBef>
                          <a:spcPts val="0"/>
                        </a:spcBef>
                        <a:spcAft>
                          <a:spcPts val="0"/>
                        </a:spcAft>
                        <a:buNone/>
                      </a:pPr>
                      <a:r>
                        <a:rPr lang="en"/>
                        <a:t>is num1 equal to num2</a:t>
                      </a:r>
                      <a:endParaRPr/>
                    </a:p>
                  </a:txBody>
                  <a:tcPr marT="91425" marB="91425" marR="91425" marL="91425"/>
                </a:tc>
              </a:tr>
              <a:tr h="200025">
                <a:tc>
                  <a:txBody>
                    <a:bodyPr/>
                    <a:lstStyle/>
                    <a:p>
                      <a:pPr indent="0" lvl="0" marL="0" rtl="0" algn="l">
                        <a:spcBef>
                          <a:spcPts val="0"/>
                        </a:spcBef>
                        <a:spcAft>
                          <a:spcPts val="0"/>
                        </a:spcAft>
                        <a:buNone/>
                      </a:pPr>
                      <a:r>
                        <a:rPr lang="en"/>
                        <a:t>Greater than equal to</a:t>
                      </a:r>
                      <a:endParaRPr/>
                    </a:p>
                  </a:txBody>
                  <a:tcPr marT="91425" marB="91425" marR="91425" marL="91425"/>
                </a:tc>
                <a:tc>
                  <a:txBody>
                    <a:bodyPr/>
                    <a:lstStyle/>
                    <a:p>
                      <a:pPr indent="0" lvl="0" marL="0" rtl="0" algn="l">
                        <a:spcBef>
                          <a:spcPts val="0"/>
                        </a:spcBef>
                        <a:spcAft>
                          <a:spcPts val="0"/>
                        </a:spcAft>
                        <a:buNone/>
                      </a:pPr>
                      <a:r>
                        <a:rPr lang="en"/>
                        <a:t>num1 -ge num2</a:t>
                      </a:r>
                      <a:endParaRPr/>
                    </a:p>
                  </a:txBody>
                  <a:tcPr marT="91425" marB="91425" marR="91425" marL="91425"/>
                </a:tc>
                <a:tc>
                  <a:txBody>
                    <a:bodyPr/>
                    <a:lstStyle/>
                    <a:p>
                      <a:pPr indent="0" lvl="0" marL="0" rtl="0" algn="l">
                        <a:spcBef>
                          <a:spcPts val="0"/>
                        </a:spcBef>
                        <a:spcAft>
                          <a:spcPts val="0"/>
                        </a:spcAft>
                        <a:buNone/>
                      </a:pPr>
                      <a:r>
                        <a:rPr lang="en"/>
                        <a:t>is num1 greater than equal to num2</a:t>
                      </a:r>
                      <a:endParaRPr/>
                    </a:p>
                  </a:txBody>
                  <a:tcPr marT="91425" marB="91425" marR="91425" marL="91425"/>
                </a:tc>
              </a:tr>
              <a:tr h="200025">
                <a:tc>
                  <a:txBody>
                    <a:bodyPr/>
                    <a:lstStyle/>
                    <a:p>
                      <a:pPr indent="0" lvl="0" marL="0" rtl="0" algn="l">
                        <a:spcBef>
                          <a:spcPts val="0"/>
                        </a:spcBef>
                        <a:spcAft>
                          <a:spcPts val="0"/>
                        </a:spcAft>
                        <a:buNone/>
                      </a:pPr>
                      <a:r>
                        <a:rPr lang="en"/>
                        <a:t>Greater than</a:t>
                      </a:r>
                      <a:endParaRPr/>
                    </a:p>
                  </a:txBody>
                  <a:tcPr marT="91425" marB="91425" marR="91425" marL="91425"/>
                </a:tc>
                <a:tc>
                  <a:txBody>
                    <a:bodyPr/>
                    <a:lstStyle/>
                    <a:p>
                      <a:pPr indent="0" lvl="0" marL="0" rtl="0" algn="l">
                        <a:spcBef>
                          <a:spcPts val="0"/>
                        </a:spcBef>
                        <a:spcAft>
                          <a:spcPts val="0"/>
                        </a:spcAft>
                        <a:buNone/>
                      </a:pPr>
                      <a:r>
                        <a:rPr lang="en"/>
                        <a:t>num1 -gt num2</a:t>
                      </a:r>
                      <a:endParaRPr/>
                    </a:p>
                  </a:txBody>
                  <a:tcPr marT="91425" marB="91425" marR="91425" marL="91425"/>
                </a:tc>
                <a:tc>
                  <a:txBody>
                    <a:bodyPr/>
                    <a:lstStyle/>
                    <a:p>
                      <a:pPr indent="0" lvl="0" marL="0" rtl="0" algn="l">
                        <a:spcBef>
                          <a:spcPts val="0"/>
                        </a:spcBef>
                        <a:spcAft>
                          <a:spcPts val="0"/>
                        </a:spcAft>
                        <a:buNone/>
                      </a:pPr>
                      <a:r>
                        <a:rPr lang="en"/>
                        <a:t>is num1 greater than num2</a:t>
                      </a:r>
                      <a:endParaRPr/>
                    </a:p>
                  </a:txBody>
                  <a:tcPr marT="91425" marB="91425" marR="91425" marL="91425"/>
                </a:tc>
              </a:tr>
              <a:tr h="200025">
                <a:tc>
                  <a:txBody>
                    <a:bodyPr/>
                    <a:lstStyle/>
                    <a:p>
                      <a:pPr indent="0" lvl="0" marL="0" rtl="0" algn="l">
                        <a:spcBef>
                          <a:spcPts val="0"/>
                        </a:spcBef>
                        <a:spcAft>
                          <a:spcPts val="0"/>
                        </a:spcAft>
                        <a:buNone/>
                      </a:pPr>
                      <a:r>
                        <a:rPr lang="en"/>
                        <a:t>Less than equal to</a:t>
                      </a:r>
                      <a:endParaRPr/>
                    </a:p>
                  </a:txBody>
                  <a:tcPr marT="91425" marB="91425" marR="91425" marL="91425"/>
                </a:tc>
                <a:tc>
                  <a:txBody>
                    <a:bodyPr/>
                    <a:lstStyle/>
                    <a:p>
                      <a:pPr indent="0" lvl="0" marL="0" rtl="0" algn="l">
                        <a:spcBef>
                          <a:spcPts val="0"/>
                        </a:spcBef>
                        <a:spcAft>
                          <a:spcPts val="0"/>
                        </a:spcAft>
                        <a:buNone/>
                      </a:pPr>
                      <a:r>
                        <a:rPr lang="en"/>
                        <a:t>num1 -le num2</a:t>
                      </a:r>
                      <a:endParaRPr/>
                    </a:p>
                  </a:txBody>
                  <a:tcPr marT="91425" marB="91425" marR="91425" marL="91425"/>
                </a:tc>
                <a:tc>
                  <a:txBody>
                    <a:bodyPr/>
                    <a:lstStyle/>
                    <a:p>
                      <a:pPr indent="0" lvl="0" marL="0" rtl="0" algn="l">
                        <a:spcBef>
                          <a:spcPts val="0"/>
                        </a:spcBef>
                        <a:spcAft>
                          <a:spcPts val="0"/>
                        </a:spcAft>
                        <a:buNone/>
                      </a:pPr>
                      <a:r>
                        <a:rPr lang="en"/>
                        <a:t>is num1 less than equal to num2</a:t>
                      </a:r>
                      <a:endParaRPr/>
                    </a:p>
                  </a:txBody>
                  <a:tcPr marT="91425" marB="91425" marR="91425" marL="91425"/>
                </a:tc>
              </a:tr>
              <a:tr h="200025">
                <a:tc>
                  <a:txBody>
                    <a:bodyPr/>
                    <a:lstStyle/>
                    <a:p>
                      <a:pPr indent="0" lvl="0" marL="0" rtl="0" algn="l">
                        <a:spcBef>
                          <a:spcPts val="0"/>
                        </a:spcBef>
                        <a:spcAft>
                          <a:spcPts val="0"/>
                        </a:spcAft>
                        <a:buNone/>
                      </a:pPr>
                      <a:r>
                        <a:rPr lang="en"/>
                        <a:t>Less than</a:t>
                      </a:r>
                      <a:endParaRPr/>
                    </a:p>
                  </a:txBody>
                  <a:tcPr marT="91425" marB="91425" marR="91425" marL="91425"/>
                </a:tc>
                <a:tc>
                  <a:txBody>
                    <a:bodyPr/>
                    <a:lstStyle/>
                    <a:p>
                      <a:pPr indent="0" lvl="0" marL="0" rtl="0" algn="l">
                        <a:spcBef>
                          <a:spcPts val="0"/>
                        </a:spcBef>
                        <a:spcAft>
                          <a:spcPts val="0"/>
                        </a:spcAft>
                        <a:buNone/>
                      </a:pPr>
                      <a:r>
                        <a:rPr lang="en"/>
                        <a:t>num1 -lt num2</a:t>
                      </a:r>
                      <a:endParaRPr/>
                    </a:p>
                  </a:txBody>
                  <a:tcPr marT="91425" marB="91425" marR="91425" marL="91425"/>
                </a:tc>
                <a:tc>
                  <a:txBody>
                    <a:bodyPr/>
                    <a:lstStyle/>
                    <a:p>
                      <a:pPr indent="0" lvl="0" marL="0" rtl="0" algn="l">
                        <a:spcBef>
                          <a:spcPts val="0"/>
                        </a:spcBef>
                        <a:spcAft>
                          <a:spcPts val="0"/>
                        </a:spcAft>
                        <a:buNone/>
                      </a:pPr>
                      <a:r>
                        <a:rPr lang="en"/>
                        <a:t>is num1 less than num2</a:t>
                      </a:r>
                      <a:endParaRPr/>
                    </a:p>
                  </a:txBody>
                  <a:tcPr marT="91425" marB="91425" marR="91425" marL="91425"/>
                </a:tc>
              </a:tr>
              <a:tr h="200025">
                <a:tc>
                  <a:txBody>
                    <a:bodyPr/>
                    <a:lstStyle/>
                    <a:p>
                      <a:pPr indent="0" lvl="0" marL="0" rtl="0" algn="l">
                        <a:spcBef>
                          <a:spcPts val="0"/>
                        </a:spcBef>
                        <a:spcAft>
                          <a:spcPts val="0"/>
                        </a:spcAft>
                        <a:buNone/>
                      </a:pPr>
                      <a:r>
                        <a:rPr lang="en"/>
                        <a:t>Not Equal to</a:t>
                      </a:r>
                      <a:endParaRPr/>
                    </a:p>
                  </a:txBody>
                  <a:tcPr marT="91425" marB="91425" marR="91425" marL="91425"/>
                </a:tc>
                <a:tc>
                  <a:txBody>
                    <a:bodyPr/>
                    <a:lstStyle/>
                    <a:p>
                      <a:pPr indent="0" lvl="0" marL="0" rtl="0" algn="l">
                        <a:spcBef>
                          <a:spcPts val="0"/>
                        </a:spcBef>
                        <a:spcAft>
                          <a:spcPts val="0"/>
                        </a:spcAft>
                        <a:buNone/>
                      </a:pPr>
                      <a:r>
                        <a:rPr lang="en"/>
                        <a:t>num1 -ne num2</a:t>
                      </a:r>
                      <a:endParaRPr/>
                    </a:p>
                  </a:txBody>
                  <a:tcPr marT="91425" marB="91425" marR="91425" marL="91425"/>
                </a:tc>
                <a:tc>
                  <a:txBody>
                    <a:bodyPr/>
                    <a:lstStyle/>
                    <a:p>
                      <a:pPr indent="0" lvl="0" marL="0" rtl="0" algn="l">
                        <a:spcBef>
                          <a:spcPts val="0"/>
                        </a:spcBef>
                        <a:spcAft>
                          <a:spcPts val="0"/>
                        </a:spcAft>
                        <a:buNone/>
                      </a:pPr>
                      <a:r>
                        <a:rPr lang="en"/>
                        <a:t>is num1 not equal to num2</a:t>
                      </a:r>
                      <a:endParaRPr/>
                    </a:p>
                  </a:txBody>
                  <a:tcPr marT="91425" marB="91425" marR="91425" marL="91425"/>
                </a:tc>
              </a:tr>
            </a:tbl>
          </a:graphicData>
        </a:graphic>
      </p:graphicFrame>
      <p:sp>
        <p:nvSpPr>
          <p:cNvPr id="200" name="Google Shape;200;p31"/>
          <p:cNvSpPr txBox="1"/>
          <p:nvPr/>
        </p:nvSpPr>
        <p:spPr>
          <a:xfrm>
            <a:off x="2168725" y="9676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shell?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Think of a shell as a translator between you and your computer's operating system. It's like a command-line interface that lets you interact with your computer by typing commands instead of clicking buttons. When you type a command, the shell interprets it and tells the computer what to do. It's the gateway to accessing files, running programs, and managing your system, all through text-based commands.</a:t>
            </a:r>
            <a:endParaRPr/>
          </a:p>
          <a:p>
            <a:pPr indent="0" lvl="0" marL="0" rtl="0" algn="l">
              <a:spcBef>
                <a:spcPts val="1200"/>
              </a:spcBef>
              <a:spcAft>
                <a:spcPts val="0"/>
              </a:spcAft>
              <a:buNone/>
            </a:pPr>
            <a:r>
              <a:rPr lang="en"/>
              <a:t>The default shell for many Linux distros is the GNU Bourne-Again Shell (bash).</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read user input</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Sometimes you'll need to gather user input and perform relevant operations.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In bash, we can take user input using the </a:t>
            </a:r>
            <a:r>
              <a:rPr lang="en" sz="1100">
                <a:solidFill>
                  <a:srgbClr val="188038"/>
                </a:solidFill>
                <a:latin typeface="Roboto Mono"/>
                <a:ea typeface="Roboto Mono"/>
                <a:cs typeface="Roboto Mono"/>
                <a:sym typeface="Roboto Mono"/>
              </a:rPr>
              <a:t>read</a:t>
            </a:r>
            <a:r>
              <a:rPr lang="en" sz="1100">
                <a:solidFill>
                  <a:srgbClr val="000000"/>
                </a:solidFill>
                <a:latin typeface="Arial"/>
                <a:ea typeface="Arial"/>
                <a:cs typeface="Arial"/>
                <a:sym typeface="Arial"/>
              </a:rPr>
              <a:t> command: </a:t>
            </a:r>
            <a:r>
              <a:rPr i="1" lang="en" sz="1100">
                <a:solidFill>
                  <a:srgbClr val="188038"/>
                </a:solidFill>
                <a:latin typeface="Arial"/>
                <a:ea typeface="Arial"/>
                <a:cs typeface="Arial"/>
                <a:sym typeface="Arial"/>
              </a:rPr>
              <a:t>read variable_name</a:t>
            </a:r>
            <a:endParaRPr i="1" sz="1100">
              <a:solidFill>
                <a:srgbClr val="188038"/>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To prompt the user with a custom message, use the </a:t>
            </a:r>
            <a:r>
              <a:rPr lang="en" sz="1100">
                <a:solidFill>
                  <a:srgbClr val="188038"/>
                </a:solidFill>
                <a:latin typeface="Roboto Mono"/>
                <a:ea typeface="Roboto Mono"/>
                <a:cs typeface="Roboto Mono"/>
                <a:sym typeface="Roboto Mono"/>
              </a:rPr>
              <a:t>-p</a:t>
            </a:r>
            <a:r>
              <a:rPr lang="en" sz="1100">
                <a:solidFill>
                  <a:srgbClr val="000000"/>
                </a:solidFill>
                <a:latin typeface="Arial"/>
                <a:ea typeface="Arial"/>
                <a:cs typeface="Arial"/>
                <a:sym typeface="Arial"/>
              </a:rPr>
              <a:t> flag.</a:t>
            </a:r>
            <a:endParaRPr sz="1100">
              <a:solidFill>
                <a:srgbClr val="000000"/>
              </a:solidFill>
              <a:latin typeface="Arial"/>
              <a:ea typeface="Arial"/>
              <a:cs typeface="Arial"/>
              <a:sym typeface="Arial"/>
            </a:endParaRPr>
          </a:p>
          <a:p>
            <a:pPr indent="0" lvl="0" marL="0" rtl="0" algn="l">
              <a:spcBef>
                <a:spcPts val="1200"/>
              </a:spcBef>
              <a:spcAft>
                <a:spcPts val="0"/>
              </a:spcAft>
              <a:buNone/>
            </a:pPr>
            <a:r>
              <a:rPr i="1" lang="en" sz="1100">
                <a:solidFill>
                  <a:srgbClr val="188038"/>
                </a:solidFill>
                <a:latin typeface="Roboto Mono"/>
                <a:ea typeface="Roboto Mono"/>
                <a:cs typeface="Roboto Mono"/>
                <a:sym typeface="Roboto Mono"/>
              </a:rPr>
              <a:t>read -p "Enter your age" variable_name</a:t>
            </a:r>
            <a:endParaRPr i="1"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Statements</a:t>
            </a:r>
            <a:endParaRPr/>
          </a:p>
        </p:txBody>
      </p:sp>
      <p:sp>
        <p:nvSpPr>
          <p:cNvPr id="212" name="Google Shape;212;p33"/>
          <p:cNvSpPr txBox="1"/>
          <p:nvPr>
            <p:ph idx="1" type="body"/>
          </p:nvPr>
        </p:nvSpPr>
        <p:spPr>
          <a:xfrm>
            <a:off x="729450" y="2078875"/>
            <a:ext cx="2392200" cy="2261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b="1" lang="en" sz="4400">
                <a:solidFill>
                  <a:srgbClr val="000000"/>
                </a:solidFill>
                <a:latin typeface="Arial"/>
                <a:ea typeface="Arial"/>
                <a:cs typeface="Arial"/>
                <a:sym typeface="Arial"/>
              </a:rPr>
              <a:t>Syntax</a:t>
            </a:r>
            <a:r>
              <a:rPr lang="en" sz="4400">
                <a:solidFill>
                  <a:srgbClr val="000000"/>
                </a:solidFill>
                <a:latin typeface="Arial"/>
                <a:ea typeface="Arial"/>
                <a:cs typeface="Arial"/>
                <a:sym typeface="Arial"/>
              </a:rPr>
              <a:t>:</a:t>
            </a:r>
            <a:endParaRPr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if [[ condition ]]</a:t>
            </a:r>
            <a:endParaRPr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then</a:t>
            </a:r>
            <a:endParaRPr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	statement</a:t>
            </a:r>
            <a:endParaRPr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elif [[ condition ]]; then</a:t>
            </a:r>
            <a:endParaRPr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	statement </a:t>
            </a:r>
            <a:endParaRPr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else</a:t>
            </a:r>
            <a:endParaRPr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	do this by default</a:t>
            </a:r>
            <a:endParaRPr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fi</a:t>
            </a:r>
            <a:endParaRPr sz="4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213" name="Google Shape;213;p33"/>
          <p:cNvSpPr txBox="1"/>
          <p:nvPr/>
        </p:nvSpPr>
        <p:spPr>
          <a:xfrm>
            <a:off x="4594650" y="2147200"/>
            <a:ext cx="4045200" cy="21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To create meaningful comparisons, we can use AND </a:t>
            </a:r>
            <a:r>
              <a:rPr lang="en" sz="1100">
                <a:solidFill>
                  <a:srgbClr val="188038"/>
                </a:solidFill>
                <a:latin typeface="Roboto Mono"/>
                <a:ea typeface="Roboto Mono"/>
                <a:cs typeface="Roboto Mono"/>
                <a:sym typeface="Roboto Mono"/>
              </a:rPr>
              <a:t>-a</a:t>
            </a:r>
            <a:r>
              <a:rPr lang="en" sz="1100"/>
              <a:t> and OR </a:t>
            </a:r>
            <a:r>
              <a:rPr lang="en" sz="1100">
                <a:solidFill>
                  <a:srgbClr val="188038"/>
                </a:solidFill>
                <a:latin typeface="Roboto Mono"/>
                <a:ea typeface="Roboto Mono"/>
                <a:cs typeface="Roboto Mono"/>
                <a:sym typeface="Roboto Mono"/>
              </a:rPr>
              <a:t>-o</a:t>
            </a:r>
            <a:r>
              <a:rPr lang="en" sz="1100"/>
              <a:t> as well.</a:t>
            </a:r>
            <a:endParaRPr sz="1100"/>
          </a:p>
          <a:p>
            <a:pPr indent="0" lvl="0" marL="0" rtl="0" algn="l">
              <a:spcBef>
                <a:spcPts val="0"/>
              </a:spcBef>
              <a:spcAft>
                <a:spcPts val="0"/>
              </a:spcAft>
              <a:buNone/>
            </a:pPr>
            <a:r>
              <a:t/>
            </a:r>
            <a:endParaRPr sz="1100"/>
          </a:p>
          <a:p>
            <a:pPr indent="0" lvl="0" marL="0" rtl="0" algn="l">
              <a:lnSpc>
                <a:spcPct val="115000"/>
              </a:lnSpc>
              <a:spcBef>
                <a:spcPts val="1200"/>
              </a:spcBef>
              <a:spcAft>
                <a:spcPts val="0"/>
              </a:spcAft>
              <a:buNone/>
            </a:pPr>
            <a:r>
              <a:rPr lang="en" sz="1100"/>
              <a:t>The below statement translates to: If </a:t>
            </a:r>
            <a:r>
              <a:rPr lang="en" sz="1100">
                <a:solidFill>
                  <a:srgbClr val="188038"/>
                </a:solidFill>
                <a:latin typeface="Roboto Mono"/>
                <a:ea typeface="Roboto Mono"/>
                <a:cs typeface="Roboto Mono"/>
                <a:sym typeface="Roboto Mono"/>
              </a:rPr>
              <a:t>a</a:t>
            </a:r>
            <a:r>
              <a:rPr lang="en" sz="1100"/>
              <a:t> is greater than 40 and </a:t>
            </a:r>
            <a:r>
              <a:rPr lang="en" sz="1100">
                <a:solidFill>
                  <a:srgbClr val="188038"/>
                </a:solidFill>
                <a:latin typeface="Roboto Mono"/>
                <a:ea typeface="Roboto Mono"/>
                <a:cs typeface="Roboto Mono"/>
                <a:sym typeface="Roboto Mono"/>
              </a:rPr>
              <a:t>b</a:t>
            </a:r>
            <a:r>
              <a:rPr lang="en" sz="1100"/>
              <a:t> is less than 6.</a:t>
            </a:r>
            <a:endParaRPr sz="1100"/>
          </a:p>
          <a:p>
            <a:pPr indent="0" lvl="0" marL="0" rtl="0" algn="l">
              <a:lnSpc>
                <a:spcPct val="115000"/>
              </a:lnSpc>
              <a:spcBef>
                <a:spcPts val="1200"/>
              </a:spcBef>
              <a:spcAft>
                <a:spcPts val="0"/>
              </a:spcAft>
              <a:buNone/>
            </a:pPr>
            <a:r>
              <a:rPr lang="en" sz="1100">
                <a:solidFill>
                  <a:srgbClr val="188038"/>
                </a:solidFill>
                <a:latin typeface="Roboto Mono"/>
                <a:ea typeface="Roboto Mono"/>
                <a:cs typeface="Roboto Mono"/>
                <a:sym typeface="Roboto Mono"/>
              </a:rPr>
              <a:t>if [ $a -gt 40 -a $b -lt 6 ]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Loops</a:t>
            </a:r>
            <a:endParaRPr/>
          </a:p>
        </p:txBody>
      </p:sp>
      <p:sp>
        <p:nvSpPr>
          <p:cNvPr id="219" name="Google Shape;219;p34"/>
          <p:cNvSpPr txBox="1"/>
          <p:nvPr>
            <p:ph idx="1" type="body"/>
          </p:nvPr>
        </p:nvSpPr>
        <p:spPr>
          <a:xfrm>
            <a:off x="729450" y="2078875"/>
            <a:ext cx="3240900" cy="22611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1200"/>
              </a:spcBef>
              <a:spcAft>
                <a:spcPts val="0"/>
              </a:spcAft>
              <a:buNone/>
            </a:pPr>
            <a:r>
              <a:rPr b="1" lang="en" sz="1100">
                <a:solidFill>
                  <a:srgbClr val="000000"/>
                </a:solidFill>
                <a:latin typeface="Arial"/>
                <a:ea typeface="Arial"/>
                <a:cs typeface="Arial"/>
                <a:sym typeface="Arial"/>
              </a:rPr>
              <a:t>Looping with numbers:</a:t>
            </a:r>
            <a:endParaRPr b="1"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100">
                <a:solidFill>
                  <a:srgbClr val="000000"/>
                </a:solidFill>
                <a:latin typeface="Arial"/>
                <a:ea typeface="Arial"/>
                <a:cs typeface="Arial"/>
                <a:sym typeface="Arial"/>
              </a:rPr>
              <a:t>In the example below, the loop will iterate 5 times.</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i="1" lang="en" sz="1100">
                <a:solidFill>
                  <a:srgbClr val="188038"/>
                </a:solidFill>
                <a:latin typeface="Arial"/>
                <a:ea typeface="Arial"/>
                <a:cs typeface="Arial"/>
                <a:sym typeface="Arial"/>
              </a:rPr>
              <a:t>#!/bin/bash</a:t>
            </a:r>
            <a:endParaRPr i="1" sz="11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1100">
                <a:solidFill>
                  <a:srgbClr val="188038"/>
                </a:solidFill>
                <a:latin typeface="Arial"/>
                <a:ea typeface="Arial"/>
                <a:cs typeface="Arial"/>
                <a:sym typeface="Arial"/>
              </a:rPr>
              <a:t>for i in {1..5}</a:t>
            </a:r>
            <a:endParaRPr i="1" sz="11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1100">
                <a:solidFill>
                  <a:srgbClr val="188038"/>
                </a:solidFill>
                <a:latin typeface="Arial"/>
                <a:ea typeface="Arial"/>
                <a:cs typeface="Arial"/>
                <a:sym typeface="Arial"/>
              </a:rPr>
              <a:t>do</a:t>
            </a:r>
            <a:endParaRPr i="1" sz="11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1100">
                <a:solidFill>
                  <a:srgbClr val="188038"/>
                </a:solidFill>
                <a:latin typeface="Arial"/>
                <a:ea typeface="Arial"/>
                <a:cs typeface="Arial"/>
                <a:sym typeface="Arial"/>
              </a:rPr>
              <a:t>    echo $i</a:t>
            </a:r>
            <a:endParaRPr i="1" sz="11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1100">
                <a:solidFill>
                  <a:srgbClr val="188038"/>
                </a:solidFill>
                <a:latin typeface="Arial"/>
                <a:ea typeface="Arial"/>
                <a:cs typeface="Arial"/>
                <a:sym typeface="Arial"/>
              </a:rPr>
              <a:t>done</a:t>
            </a:r>
            <a:endParaRPr i="1" sz="1100">
              <a:solidFill>
                <a:srgbClr val="188038"/>
              </a:solidFill>
              <a:latin typeface="Arial"/>
              <a:ea typeface="Arial"/>
              <a:cs typeface="Arial"/>
              <a:sym typeface="Arial"/>
            </a:endParaRPr>
          </a:p>
          <a:p>
            <a:pPr indent="0" lvl="0" marL="0" rtl="0" algn="l">
              <a:spcBef>
                <a:spcPts val="0"/>
              </a:spcBef>
              <a:spcAft>
                <a:spcPts val="1200"/>
              </a:spcAft>
              <a:buNone/>
            </a:pPr>
            <a:r>
              <a:t/>
            </a:r>
            <a:endParaRPr/>
          </a:p>
        </p:txBody>
      </p:sp>
      <p:sp>
        <p:nvSpPr>
          <p:cNvPr id="220" name="Google Shape;220;p34"/>
          <p:cNvSpPr txBox="1"/>
          <p:nvPr/>
        </p:nvSpPr>
        <p:spPr>
          <a:xfrm>
            <a:off x="4699925" y="1975675"/>
            <a:ext cx="2729100" cy="2016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1100"/>
              <a:t>Looping with strings:</a:t>
            </a:r>
            <a:endParaRPr b="1" sz="1100"/>
          </a:p>
          <a:p>
            <a:pPr indent="0" lvl="0" marL="0" rtl="0" algn="l">
              <a:lnSpc>
                <a:spcPct val="100000"/>
              </a:lnSpc>
              <a:spcBef>
                <a:spcPts val="1200"/>
              </a:spcBef>
              <a:spcAft>
                <a:spcPts val="0"/>
              </a:spcAft>
              <a:buNone/>
            </a:pPr>
            <a:r>
              <a:rPr lang="en" sz="1100"/>
              <a:t>We can loop through strings as well.</a:t>
            </a:r>
            <a:endParaRPr sz="1100"/>
          </a:p>
          <a:p>
            <a:pPr indent="0" lvl="0" marL="0" rtl="0" algn="l">
              <a:lnSpc>
                <a:spcPct val="100000"/>
              </a:lnSpc>
              <a:spcBef>
                <a:spcPts val="1200"/>
              </a:spcBef>
              <a:spcAft>
                <a:spcPts val="0"/>
              </a:spcAft>
              <a:buNone/>
            </a:pPr>
            <a:r>
              <a:rPr i="1" lang="en" sz="1100">
                <a:solidFill>
                  <a:srgbClr val="188038"/>
                </a:solidFill>
              </a:rPr>
              <a:t>#!/bin/bash</a:t>
            </a:r>
            <a:endParaRPr i="1" sz="1100">
              <a:solidFill>
                <a:srgbClr val="188038"/>
              </a:solidFill>
            </a:endParaRPr>
          </a:p>
          <a:p>
            <a:pPr indent="0" lvl="0" marL="0" rtl="0" algn="l">
              <a:lnSpc>
                <a:spcPct val="100000"/>
              </a:lnSpc>
              <a:spcBef>
                <a:spcPts val="0"/>
              </a:spcBef>
              <a:spcAft>
                <a:spcPts val="0"/>
              </a:spcAft>
              <a:buNone/>
            </a:pPr>
            <a:r>
              <a:t/>
            </a:r>
            <a:endParaRPr i="1" sz="1100">
              <a:solidFill>
                <a:srgbClr val="188038"/>
              </a:solidFill>
            </a:endParaRPr>
          </a:p>
          <a:p>
            <a:pPr indent="0" lvl="0" marL="0" rtl="0" algn="l">
              <a:lnSpc>
                <a:spcPct val="100000"/>
              </a:lnSpc>
              <a:spcBef>
                <a:spcPts val="0"/>
              </a:spcBef>
              <a:spcAft>
                <a:spcPts val="0"/>
              </a:spcAft>
              <a:buNone/>
            </a:pPr>
            <a:r>
              <a:rPr i="1" lang="en" sz="1100">
                <a:solidFill>
                  <a:srgbClr val="188038"/>
                </a:solidFill>
              </a:rPr>
              <a:t>for X in cyan magenta yellow  </a:t>
            </a:r>
            <a:endParaRPr i="1" sz="1100">
              <a:solidFill>
                <a:srgbClr val="188038"/>
              </a:solidFill>
            </a:endParaRPr>
          </a:p>
          <a:p>
            <a:pPr indent="0" lvl="0" marL="0" rtl="0" algn="l">
              <a:lnSpc>
                <a:spcPct val="100000"/>
              </a:lnSpc>
              <a:spcBef>
                <a:spcPts val="0"/>
              </a:spcBef>
              <a:spcAft>
                <a:spcPts val="0"/>
              </a:spcAft>
              <a:buNone/>
            </a:pPr>
            <a:r>
              <a:rPr i="1" lang="en" sz="1100">
                <a:solidFill>
                  <a:srgbClr val="188038"/>
                </a:solidFill>
              </a:rPr>
              <a:t>do</a:t>
            </a:r>
            <a:endParaRPr i="1" sz="1100">
              <a:solidFill>
                <a:srgbClr val="188038"/>
              </a:solidFill>
            </a:endParaRPr>
          </a:p>
          <a:p>
            <a:pPr indent="0" lvl="0" marL="457200" rtl="0" algn="l">
              <a:lnSpc>
                <a:spcPct val="100000"/>
              </a:lnSpc>
              <a:spcBef>
                <a:spcPts val="0"/>
              </a:spcBef>
              <a:spcAft>
                <a:spcPts val="0"/>
              </a:spcAft>
              <a:buNone/>
            </a:pPr>
            <a:r>
              <a:rPr i="1" lang="en" sz="1100">
                <a:solidFill>
                  <a:srgbClr val="188038"/>
                </a:solidFill>
              </a:rPr>
              <a:t>echo $X</a:t>
            </a:r>
            <a:endParaRPr i="1" sz="1100">
              <a:solidFill>
                <a:srgbClr val="188038"/>
              </a:solidFill>
            </a:endParaRPr>
          </a:p>
          <a:p>
            <a:pPr indent="0" lvl="0" marL="0" rtl="0" algn="l">
              <a:lnSpc>
                <a:spcPct val="100000"/>
              </a:lnSpc>
              <a:spcBef>
                <a:spcPts val="0"/>
              </a:spcBef>
              <a:spcAft>
                <a:spcPts val="0"/>
              </a:spcAft>
              <a:buNone/>
            </a:pPr>
            <a:r>
              <a:rPr i="1" lang="en" sz="1100">
                <a:solidFill>
                  <a:srgbClr val="188038"/>
                </a:solidFill>
              </a:rPr>
              <a:t>done</a:t>
            </a:r>
            <a:endParaRPr i="1" sz="1100">
              <a:solidFill>
                <a:srgbClr val="188038"/>
              </a:solidFill>
            </a:endParaRPr>
          </a:p>
          <a:p>
            <a:pPr indent="0" lvl="0" marL="0" rtl="0" algn="l">
              <a:lnSpc>
                <a:spcPct val="100000"/>
              </a:lnSpc>
              <a:spcBef>
                <a:spcPts val="0"/>
              </a:spcBef>
              <a:spcAft>
                <a:spcPts val="0"/>
              </a:spcAft>
              <a:buNone/>
            </a:pPr>
            <a:r>
              <a:t/>
            </a:r>
            <a:endParaRPr sz="11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
            </a:r>
            <a:r>
              <a:rPr lang="en"/>
              <a:t>hile loop</a:t>
            </a:r>
            <a:endParaRPr/>
          </a:p>
        </p:txBody>
      </p:sp>
      <p:sp>
        <p:nvSpPr>
          <p:cNvPr id="226" name="Google Shape;226;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While loops check for a condition and loop until the condition remains </a:t>
            </a:r>
            <a:r>
              <a:rPr lang="en" sz="4400">
                <a:solidFill>
                  <a:srgbClr val="188038"/>
                </a:solidFill>
                <a:latin typeface="Arial"/>
                <a:ea typeface="Arial"/>
                <a:cs typeface="Arial"/>
                <a:sym typeface="Arial"/>
              </a:rPr>
              <a:t>true</a:t>
            </a:r>
            <a:r>
              <a:rPr lang="en" sz="4400">
                <a:solidFill>
                  <a:srgbClr val="000000"/>
                </a:solidFill>
                <a:latin typeface="Arial"/>
                <a:ea typeface="Arial"/>
                <a:cs typeface="Arial"/>
                <a:sym typeface="Arial"/>
              </a:rPr>
              <a:t>. We need to provide a counter statement that increments the counter to control loop execution.</a:t>
            </a:r>
            <a:endParaRPr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400">
                <a:solidFill>
                  <a:srgbClr val="000000"/>
                </a:solidFill>
                <a:latin typeface="Arial"/>
                <a:ea typeface="Arial"/>
                <a:cs typeface="Arial"/>
                <a:sym typeface="Arial"/>
              </a:rPr>
              <a:t>In the example below, </a:t>
            </a:r>
            <a:r>
              <a:rPr lang="en" sz="4400">
                <a:solidFill>
                  <a:srgbClr val="188038"/>
                </a:solidFill>
                <a:latin typeface="Arial"/>
                <a:ea typeface="Arial"/>
                <a:cs typeface="Arial"/>
                <a:sym typeface="Arial"/>
              </a:rPr>
              <a:t>(( i += 1 ))</a:t>
            </a:r>
            <a:r>
              <a:rPr lang="en" sz="4400">
                <a:solidFill>
                  <a:srgbClr val="000000"/>
                </a:solidFill>
                <a:latin typeface="Arial"/>
                <a:ea typeface="Arial"/>
                <a:cs typeface="Arial"/>
                <a:sym typeface="Arial"/>
              </a:rPr>
              <a:t> is the counter statement that increments the value of </a:t>
            </a:r>
            <a:r>
              <a:rPr lang="en" sz="4400">
                <a:solidFill>
                  <a:srgbClr val="188038"/>
                </a:solidFill>
                <a:latin typeface="Arial"/>
                <a:ea typeface="Arial"/>
                <a:cs typeface="Arial"/>
                <a:sym typeface="Arial"/>
              </a:rPr>
              <a:t>i</a:t>
            </a:r>
            <a:r>
              <a:rPr lang="en" sz="4400">
                <a:solidFill>
                  <a:srgbClr val="000000"/>
                </a:solidFill>
                <a:latin typeface="Arial"/>
                <a:ea typeface="Arial"/>
                <a:cs typeface="Arial"/>
                <a:sym typeface="Arial"/>
              </a:rPr>
              <a:t>.</a:t>
            </a:r>
            <a:endParaRPr b="1" sz="44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i="1" lang="en" sz="4400">
                <a:solidFill>
                  <a:srgbClr val="188038"/>
                </a:solidFill>
                <a:latin typeface="Arial"/>
                <a:ea typeface="Arial"/>
                <a:cs typeface="Arial"/>
                <a:sym typeface="Arial"/>
              </a:rPr>
              <a:t>#!/bin/bash</a:t>
            </a:r>
            <a:endParaRPr i="1" sz="44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4400">
                <a:solidFill>
                  <a:srgbClr val="188038"/>
                </a:solidFill>
                <a:latin typeface="Arial"/>
                <a:ea typeface="Arial"/>
                <a:cs typeface="Arial"/>
                <a:sym typeface="Arial"/>
              </a:rPr>
              <a:t>i=1</a:t>
            </a:r>
            <a:endParaRPr i="1" sz="44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4400">
                <a:solidFill>
                  <a:srgbClr val="188038"/>
                </a:solidFill>
                <a:latin typeface="Arial"/>
                <a:ea typeface="Arial"/>
                <a:cs typeface="Arial"/>
                <a:sym typeface="Arial"/>
              </a:rPr>
              <a:t>while [[ $i -le 10 ]] ; do</a:t>
            </a:r>
            <a:endParaRPr i="1" sz="44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4400">
                <a:solidFill>
                  <a:srgbClr val="188038"/>
                </a:solidFill>
                <a:latin typeface="Arial"/>
                <a:ea typeface="Arial"/>
                <a:cs typeface="Arial"/>
                <a:sym typeface="Arial"/>
              </a:rPr>
              <a:t>   echo "$i"</a:t>
            </a:r>
            <a:endParaRPr i="1" sz="44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4400">
                <a:solidFill>
                  <a:srgbClr val="188038"/>
                </a:solidFill>
                <a:latin typeface="Arial"/>
                <a:ea typeface="Arial"/>
                <a:cs typeface="Arial"/>
                <a:sym typeface="Arial"/>
              </a:rPr>
              <a:t>  (( i += 1 ))</a:t>
            </a:r>
            <a:endParaRPr i="1" sz="4400">
              <a:solidFill>
                <a:srgbClr val="188038"/>
              </a:solidFill>
              <a:latin typeface="Arial"/>
              <a:ea typeface="Arial"/>
              <a:cs typeface="Arial"/>
              <a:sym typeface="Arial"/>
            </a:endParaRPr>
          </a:p>
          <a:p>
            <a:pPr indent="0" lvl="0" marL="0" rtl="0" algn="l">
              <a:lnSpc>
                <a:spcPct val="100000"/>
              </a:lnSpc>
              <a:spcBef>
                <a:spcPts val="1200"/>
              </a:spcBef>
              <a:spcAft>
                <a:spcPts val="0"/>
              </a:spcAft>
              <a:buNone/>
            </a:pPr>
            <a:r>
              <a:rPr i="1" lang="en" sz="4400">
                <a:solidFill>
                  <a:srgbClr val="188038"/>
                </a:solidFill>
                <a:latin typeface="Arial"/>
                <a:ea typeface="Arial"/>
                <a:cs typeface="Arial"/>
                <a:sym typeface="Arial"/>
              </a:rPr>
              <a:t>done</a:t>
            </a:r>
            <a:endParaRPr i="1" sz="4400">
              <a:solidFill>
                <a:srgbClr val="188038"/>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Putting it all together</a:t>
            </a:r>
            <a:endParaRPr/>
          </a:p>
        </p:txBody>
      </p:sp>
      <p:sp>
        <p:nvSpPr>
          <p:cNvPr id="232" name="Google Shape;232;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 would you use shell scripting to solve the following problem? Within a folder named "lab13," which includes various .txt files, accomplish the following tasks:</a:t>
            </a:r>
            <a:endParaRPr/>
          </a:p>
          <a:p>
            <a:pPr indent="0" lvl="0" marL="0" rtl="0" algn="l">
              <a:spcBef>
                <a:spcPts val="1200"/>
              </a:spcBef>
              <a:spcAft>
                <a:spcPts val="0"/>
              </a:spcAft>
              <a:buNone/>
            </a:pPr>
            <a:r>
              <a:rPr lang="en"/>
              <a:t>1. Retrieve the names of all the .txt files in the "lab13" directory.</a:t>
            </a:r>
            <a:endParaRPr/>
          </a:p>
          <a:p>
            <a:pPr indent="0" lvl="0" marL="0" rtl="0" algn="l">
              <a:spcBef>
                <a:spcPts val="1200"/>
              </a:spcBef>
              <a:spcAft>
                <a:spcPts val="0"/>
              </a:spcAft>
              <a:buNone/>
            </a:pPr>
            <a:r>
              <a:rPr lang="en"/>
              <a:t>2. For each file, determine the number of occurrences of the word "hello."</a:t>
            </a:r>
            <a:endParaRPr/>
          </a:p>
          <a:p>
            <a:pPr indent="0" lvl="0" marL="0" rtl="0" algn="l">
              <a:spcBef>
                <a:spcPts val="1200"/>
              </a:spcBef>
              <a:spcAft>
                <a:spcPts val="0"/>
              </a:spcAft>
              <a:buNone/>
            </a:pPr>
            <a:r>
              <a:rPr lang="en"/>
              <a:t>3. Display the filename and the count of "hello" occurrences for each file.</a:t>
            </a:r>
            <a:endParaRPr/>
          </a:p>
          <a:p>
            <a:pPr indent="0" lvl="0" marL="0" rtl="0" algn="l">
              <a:spcBef>
                <a:spcPts val="1200"/>
              </a:spcBef>
              <a:spcAft>
                <a:spcPts val="1200"/>
              </a:spcAft>
              <a:buNone/>
            </a:pPr>
            <a:r>
              <a:rPr lang="en"/>
              <a:t>4. Save the filename and the count of "hello" occurrences for each file in a separate file named "output.txt".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ctrTitle"/>
          </p:nvPr>
        </p:nvSpPr>
        <p:spPr>
          <a:xfrm>
            <a:off x="729450" y="132245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Makefiles and FILE I/O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768300" y="541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Revising FILE I/O functions</a:t>
            </a:r>
            <a:endParaRPr/>
          </a:p>
          <a:p>
            <a:pPr indent="0" lvl="0" marL="0" rtl="0" algn="l">
              <a:spcBef>
                <a:spcPts val="0"/>
              </a:spcBef>
              <a:spcAft>
                <a:spcPts val="0"/>
              </a:spcAft>
              <a:buNone/>
            </a:pPr>
            <a:r>
              <a:t/>
            </a:r>
            <a:endParaRPr/>
          </a:p>
        </p:txBody>
      </p:sp>
      <p:sp>
        <p:nvSpPr>
          <p:cNvPr id="243" name="Google Shape;243;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8"/>
          <p:cNvPicPr preferRelativeResize="0"/>
          <p:nvPr/>
        </p:nvPicPr>
        <p:blipFill>
          <a:blip r:embed="rId3">
            <a:alphaModFix/>
          </a:blip>
          <a:stretch>
            <a:fillRect/>
          </a:stretch>
        </p:blipFill>
        <p:spPr>
          <a:xfrm>
            <a:off x="469825" y="1273275"/>
            <a:ext cx="7987174" cy="37070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Makefiles</a:t>
            </a:r>
            <a:endParaRPr/>
          </a:p>
        </p:txBody>
      </p:sp>
      <p:sp>
        <p:nvSpPr>
          <p:cNvPr id="250" name="Google Shape;250;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Makefile is a script containing instructions for compiling and linking C programs.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Used to automate the build process, managing dependencies and ensuring that only necessary files are compiled.</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Makefiles are especially helpful for large projects with multiple source files.</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Compilation Process:Behind the scenes</a:t>
            </a:r>
            <a:endParaRPr/>
          </a:p>
        </p:txBody>
      </p:sp>
      <p:sp>
        <p:nvSpPr>
          <p:cNvPr id="256" name="Google Shape;256;p40"/>
          <p:cNvSpPr txBox="1"/>
          <p:nvPr>
            <p:ph idx="1" type="body"/>
          </p:nvPr>
        </p:nvSpPr>
        <p:spPr>
          <a:xfrm>
            <a:off x="729450" y="2078875"/>
            <a:ext cx="6496200" cy="2412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Preprocessing:</a:t>
            </a:r>
            <a:endParaRPr sz="1200">
              <a:solidFill>
                <a:srgbClr val="0D0D0D"/>
              </a:solidFill>
              <a:highlight>
                <a:srgbClr val="FFFFFF"/>
              </a:highlight>
              <a:latin typeface="Roboto"/>
              <a:ea typeface="Roboto"/>
              <a:cs typeface="Roboto"/>
              <a:sym typeface="Roboto"/>
            </a:endParaRPr>
          </a:p>
          <a:p>
            <a:pPr indent="-299085" lvl="0" marL="457200" rtl="0" algn="l">
              <a:spcBef>
                <a:spcPts val="120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Before compilation, the preprocessor handles directives and macros in the source code.</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Command: </a:t>
            </a:r>
            <a:r>
              <a:rPr lang="en" sz="1050">
                <a:solidFill>
                  <a:srgbClr val="0D0D0D"/>
                </a:solidFill>
                <a:highlight>
                  <a:srgbClr val="FFFFFF"/>
                </a:highlight>
                <a:latin typeface="Courier New"/>
                <a:ea typeface="Courier New"/>
                <a:cs typeface="Courier New"/>
                <a:sym typeface="Courier New"/>
              </a:rPr>
              <a:t>gcc -E source_file.c -o output_file.i</a:t>
            </a:r>
            <a:endParaRPr sz="1050">
              <a:solidFill>
                <a:srgbClr val="0D0D0D"/>
              </a:solidFill>
              <a:highlight>
                <a:srgbClr val="FFFFFF"/>
              </a:highlight>
              <a:latin typeface="Courier New"/>
              <a:ea typeface="Courier New"/>
              <a:cs typeface="Courier New"/>
              <a:sym typeface="Courier New"/>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File Extension: </a:t>
            </a:r>
            <a:r>
              <a:rPr lang="en" sz="1050">
                <a:solidFill>
                  <a:srgbClr val="0D0D0D"/>
                </a:solidFill>
                <a:highlight>
                  <a:srgbClr val="FFFFFF"/>
                </a:highlight>
                <a:latin typeface="Courier New"/>
                <a:ea typeface="Courier New"/>
                <a:cs typeface="Courier New"/>
                <a:sym typeface="Courier New"/>
              </a:rPr>
              <a:t>.i</a:t>
            </a:r>
            <a:endParaRPr sz="1050">
              <a:solidFill>
                <a:srgbClr val="0D0D0D"/>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t/>
            </a:r>
            <a:endParaRPr sz="1050">
              <a:solidFill>
                <a:srgbClr val="0D0D0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Compilation:</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In this stage, the compiler translates the preprocessed source code into assembly code.</a:t>
            </a:r>
            <a:endParaRPr sz="1200">
              <a:solidFill>
                <a:srgbClr val="0D0D0D"/>
              </a:solidFill>
              <a:highlight>
                <a:srgbClr val="FFFFFF"/>
              </a:highlight>
              <a:latin typeface="Roboto"/>
              <a:ea typeface="Roboto"/>
              <a:cs typeface="Roboto"/>
              <a:sym typeface="Roboto"/>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Command: </a:t>
            </a:r>
            <a:r>
              <a:rPr lang="en" sz="1050">
                <a:solidFill>
                  <a:srgbClr val="0D0D0D"/>
                </a:solidFill>
                <a:highlight>
                  <a:srgbClr val="FFFFFF"/>
                </a:highlight>
                <a:latin typeface="Courier New"/>
                <a:ea typeface="Courier New"/>
                <a:cs typeface="Courier New"/>
                <a:sym typeface="Courier New"/>
              </a:rPr>
              <a:t>gcc -S input_file.i -o output_file.s</a:t>
            </a:r>
            <a:endParaRPr sz="1050">
              <a:solidFill>
                <a:srgbClr val="0D0D0D"/>
              </a:solidFill>
              <a:highlight>
                <a:srgbClr val="FFFFFF"/>
              </a:highlight>
              <a:latin typeface="Courier New"/>
              <a:ea typeface="Courier New"/>
              <a:cs typeface="Courier New"/>
              <a:sym typeface="Courier New"/>
            </a:endParaRPr>
          </a:p>
          <a:p>
            <a:pPr indent="-299085" lvl="0" marL="457200" rtl="0" algn="l">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File Extension: </a:t>
            </a:r>
            <a:r>
              <a:rPr lang="en" sz="1050">
                <a:solidFill>
                  <a:srgbClr val="0D0D0D"/>
                </a:solidFill>
                <a:highlight>
                  <a:srgbClr val="FFFFFF"/>
                </a:highlight>
                <a:latin typeface="Courier New"/>
                <a:ea typeface="Courier New"/>
                <a:cs typeface="Courier New"/>
                <a:sym typeface="Courier New"/>
              </a:rPr>
              <a:t>.s</a:t>
            </a:r>
            <a:endParaRPr sz="1050">
              <a:solidFill>
                <a:srgbClr val="0D0D0D"/>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t/>
            </a:r>
            <a:endParaRPr sz="1050">
              <a:solidFill>
                <a:srgbClr val="0D0D0D"/>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0D0D0D"/>
              </a:solidFill>
              <a:highlight>
                <a:srgbClr val="FFFFFF"/>
              </a:highlight>
              <a:latin typeface="Roboto"/>
              <a:ea typeface="Roboto"/>
              <a:cs typeface="Roboto"/>
              <a:sym typeface="Roboto"/>
            </a:endParaRPr>
          </a:p>
        </p:txBody>
      </p:sp>
      <p:pic>
        <p:nvPicPr>
          <p:cNvPr id="257" name="Google Shape;257;p40"/>
          <p:cNvPicPr preferRelativeResize="0"/>
          <p:nvPr/>
        </p:nvPicPr>
        <p:blipFill>
          <a:blip r:embed="rId3">
            <a:alphaModFix/>
          </a:blip>
          <a:stretch>
            <a:fillRect/>
          </a:stretch>
        </p:blipFill>
        <p:spPr>
          <a:xfrm>
            <a:off x="6809900" y="1173200"/>
            <a:ext cx="2334100" cy="3434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Compilation Process continued…</a:t>
            </a:r>
            <a:endParaRPr/>
          </a:p>
        </p:txBody>
      </p:sp>
      <p:sp>
        <p:nvSpPr>
          <p:cNvPr id="263" name="Google Shape;263;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Assembly:</a:t>
            </a:r>
            <a:endParaRPr sz="1200">
              <a:solidFill>
                <a:srgbClr val="0D0D0D"/>
              </a:solidFill>
              <a:highlight>
                <a:srgbClr val="FFFFFF"/>
              </a:highlight>
              <a:latin typeface="Roboto"/>
              <a:ea typeface="Roboto"/>
              <a:cs typeface="Roboto"/>
              <a:sym typeface="Roboto"/>
            </a:endParaRPr>
          </a:p>
          <a:p>
            <a:pPr indent="-304800" lvl="0" marL="457200" rtl="0" algn="l">
              <a:spcBef>
                <a:spcPts val="12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Optionally, the assembly code can be converted into object code.</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Command: </a:t>
            </a:r>
            <a:r>
              <a:rPr lang="en" sz="1050">
                <a:solidFill>
                  <a:srgbClr val="0D0D0D"/>
                </a:solidFill>
                <a:highlight>
                  <a:srgbClr val="FFFFFF"/>
                </a:highlight>
                <a:latin typeface="Courier New"/>
                <a:ea typeface="Courier New"/>
                <a:cs typeface="Courier New"/>
                <a:sym typeface="Courier New"/>
              </a:rPr>
              <a:t>gcc -c input_file.s -o output_file.o</a:t>
            </a:r>
            <a:endParaRPr sz="1050">
              <a:solidFill>
                <a:srgbClr val="0D0D0D"/>
              </a:solidFill>
              <a:highlight>
                <a:srgbClr val="FFFFFF"/>
              </a:highlight>
              <a:latin typeface="Courier New"/>
              <a:ea typeface="Courier New"/>
              <a:cs typeface="Courier New"/>
              <a:sym typeface="Courier New"/>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File Extension: </a:t>
            </a:r>
            <a:r>
              <a:rPr lang="en" sz="1050">
                <a:solidFill>
                  <a:srgbClr val="0D0D0D"/>
                </a:solidFill>
                <a:highlight>
                  <a:srgbClr val="FFFFFF"/>
                </a:highlight>
                <a:latin typeface="Courier New"/>
                <a:ea typeface="Courier New"/>
                <a:cs typeface="Courier New"/>
                <a:sym typeface="Courier New"/>
              </a:rPr>
              <a:t>.o</a:t>
            </a:r>
            <a:endParaRPr sz="1050">
              <a:solidFill>
                <a:srgbClr val="0D0D0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Linking:</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Finally, the linker combines object files and libraries to produce the final executable.</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Command: </a:t>
            </a:r>
            <a:r>
              <a:rPr lang="en" sz="1050">
                <a:solidFill>
                  <a:srgbClr val="0D0D0D"/>
                </a:solidFill>
                <a:highlight>
                  <a:srgbClr val="FFFFFF"/>
                </a:highlight>
                <a:latin typeface="Courier New"/>
                <a:ea typeface="Courier New"/>
                <a:cs typeface="Courier New"/>
                <a:sym typeface="Courier New"/>
              </a:rPr>
              <a:t>gcc input_file1.o input_file2.o -o output_file</a:t>
            </a:r>
            <a:endParaRPr sz="1050">
              <a:solidFill>
                <a:srgbClr val="0D0D0D"/>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t/>
            </a:r>
            <a:endParaRPr sz="1050">
              <a:solidFill>
                <a:srgbClr val="0D0D0D"/>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to bash shell</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rgbClr val="000000"/>
                </a:solidFill>
                <a:latin typeface="Arial"/>
                <a:ea typeface="Arial"/>
                <a:cs typeface="Arial"/>
                <a:sym typeface="Arial"/>
              </a:rPr>
              <a:t>When a shell is used interactively, it displays a </a:t>
            </a:r>
            <a:r>
              <a:rPr lang="en" sz="1100">
                <a:solidFill>
                  <a:srgbClr val="188038"/>
                </a:solidFill>
                <a:latin typeface="Roboto Mono"/>
                <a:ea typeface="Roboto Mono"/>
                <a:cs typeface="Roboto Mono"/>
                <a:sym typeface="Roboto Mono"/>
              </a:rPr>
              <a:t>$</a:t>
            </a:r>
            <a:r>
              <a:rPr lang="en" sz="1100">
                <a:solidFill>
                  <a:srgbClr val="000000"/>
                </a:solidFill>
                <a:latin typeface="Arial"/>
                <a:ea typeface="Arial"/>
                <a:cs typeface="Arial"/>
                <a:sym typeface="Arial"/>
              </a:rPr>
              <a:t> when it is waiting for a command from the user. This is called the shell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[username@host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000000"/>
                </a:solidFill>
                <a:latin typeface="Arial"/>
                <a:ea typeface="Arial"/>
                <a:cs typeface="Arial"/>
                <a:sym typeface="Arial"/>
              </a:rPr>
              <a:t>If shell is running as root, the prompt is changed to </a:t>
            </a:r>
            <a:r>
              <a:rPr lang="en" sz="1100">
                <a:solidFill>
                  <a:srgbClr val="188038"/>
                </a:solidFill>
                <a:latin typeface="Roboto Mono"/>
                <a:ea typeface="Roboto Mono"/>
                <a:cs typeface="Roboto Mono"/>
                <a:sym typeface="Roboto Mono"/>
              </a:rPr>
              <a:t>#</a:t>
            </a:r>
            <a:r>
              <a:rPr lang="en" sz="1100">
                <a:solidFill>
                  <a:srgbClr val="000000"/>
                </a:solidFill>
                <a:latin typeface="Arial"/>
                <a:ea typeface="Arial"/>
                <a:cs typeface="Arial"/>
                <a:sym typeface="Arial"/>
              </a:rPr>
              <a:t>. The superuser shell prompt looks like this: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[root@host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Structure of Makefile</a:t>
            </a:r>
            <a:endParaRPr/>
          </a:p>
        </p:txBody>
      </p:sp>
      <p:sp>
        <p:nvSpPr>
          <p:cNvPr id="269" name="Google Shape;269;p42"/>
          <p:cNvSpPr txBox="1"/>
          <p:nvPr>
            <p:ph idx="1" type="body"/>
          </p:nvPr>
        </p:nvSpPr>
        <p:spPr>
          <a:xfrm>
            <a:off x="232200" y="1853850"/>
            <a:ext cx="6822600" cy="28623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688"/>
              <a:buNone/>
            </a:pPr>
            <a:r>
              <a:rPr lang="en" sz="1150">
                <a:solidFill>
                  <a:srgbClr val="0D0D0D"/>
                </a:solidFill>
                <a:highlight>
                  <a:srgbClr val="FFFFFF"/>
                </a:highlight>
                <a:latin typeface="Roboto"/>
                <a:ea typeface="Roboto"/>
                <a:cs typeface="Roboto"/>
                <a:sym typeface="Roboto"/>
              </a:rPr>
              <a:t>Target:</a:t>
            </a:r>
            <a:endParaRPr sz="1150">
              <a:solidFill>
                <a:srgbClr val="0D0D0D"/>
              </a:solidFill>
              <a:highlight>
                <a:srgbClr val="FFFFFF"/>
              </a:highlight>
              <a:latin typeface="Roboto"/>
              <a:ea typeface="Roboto"/>
              <a:cs typeface="Roboto"/>
              <a:sym typeface="Roboto"/>
            </a:endParaRPr>
          </a:p>
          <a:p>
            <a:pPr indent="-301625" lvl="1" marL="914400" rtl="0" algn="l">
              <a:lnSpc>
                <a:spcPct val="95000"/>
              </a:lnSpc>
              <a:spcBef>
                <a:spcPts val="1200"/>
              </a:spcBef>
              <a:spcAft>
                <a:spcPts val="0"/>
              </a:spcAft>
              <a:buClr>
                <a:srgbClr val="0D0D0D"/>
              </a:buClr>
              <a:buSzPts val="1150"/>
              <a:buFont typeface="Roboto"/>
              <a:buChar char="●"/>
            </a:pPr>
            <a:r>
              <a:rPr lang="en" sz="1150">
                <a:solidFill>
                  <a:srgbClr val="0D0D0D"/>
                </a:solidFill>
                <a:highlight>
                  <a:srgbClr val="FFFFFF"/>
                </a:highlight>
                <a:latin typeface="Roboto"/>
                <a:ea typeface="Roboto"/>
                <a:cs typeface="Roboto"/>
                <a:sym typeface="Roboto"/>
              </a:rPr>
              <a:t>Defines the output file or action to be performed.</a:t>
            </a:r>
            <a:endParaRPr sz="1150">
              <a:solidFill>
                <a:srgbClr val="0D0D0D"/>
              </a:solidFill>
              <a:highlight>
                <a:srgbClr val="FFFFFF"/>
              </a:highlight>
              <a:latin typeface="Roboto"/>
              <a:ea typeface="Roboto"/>
              <a:cs typeface="Roboto"/>
              <a:sym typeface="Roboto"/>
            </a:endParaRPr>
          </a:p>
          <a:p>
            <a:pPr indent="-301625" lvl="1" marL="914400" rtl="0" algn="l">
              <a:lnSpc>
                <a:spcPct val="95000"/>
              </a:lnSpc>
              <a:spcBef>
                <a:spcPts val="0"/>
              </a:spcBef>
              <a:spcAft>
                <a:spcPts val="0"/>
              </a:spcAft>
              <a:buClr>
                <a:srgbClr val="0D0D0D"/>
              </a:buClr>
              <a:buSzPts val="1150"/>
              <a:buFont typeface="Roboto"/>
              <a:buChar char="●"/>
            </a:pPr>
            <a:r>
              <a:rPr lang="en" sz="1150">
                <a:solidFill>
                  <a:srgbClr val="0D0D0D"/>
                </a:solidFill>
                <a:highlight>
                  <a:srgbClr val="FFFFFF"/>
                </a:highlight>
                <a:latin typeface="Roboto"/>
                <a:ea typeface="Roboto"/>
                <a:cs typeface="Roboto"/>
                <a:sym typeface="Roboto"/>
              </a:rPr>
              <a:t>Typically corresponds to the name of the executable or object file.</a:t>
            </a:r>
            <a:endParaRPr sz="1150">
              <a:solidFill>
                <a:srgbClr val="0D0D0D"/>
              </a:solidFill>
              <a:highlight>
                <a:srgbClr val="FFFFFF"/>
              </a:highlight>
              <a:latin typeface="Roboto"/>
              <a:ea typeface="Roboto"/>
              <a:cs typeface="Roboto"/>
              <a:sym typeface="Roboto"/>
            </a:endParaRPr>
          </a:p>
          <a:p>
            <a:pPr indent="0" lvl="0" marL="457200" rtl="0" algn="l">
              <a:lnSpc>
                <a:spcPct val="95000"/>
              </a:lnSpc>
              <a:spcBef>
                <a:spcPts val="1200"/>
              </a:spcBef>
              <a:spcAft>
                <a:spcPts val="0"/>
              </a:spcAft>
              <a:buSzPts val="688"/>
              <a:buNone/>
            </a:pPr>
            <a:r>
              <a:rPr lang="en" sz="1150">
                <a:solidFill>
                  <a:srgbClr val="0D0D0D"/>
                </a:solidFill>
                <a:highlight>
                  <a:srgbClr val="FFFFFF"/>
                </a:highlight>
                <a:latin typeface="Roboto"/>
                <a:ea typeface="Roboto"/>
                <a:cs typeface="Roboto"/>
                <a:sym typeface="Roboto"/>
              </a:rPr>
              <a:t>Dependencies:</a:t>
            </a:r>
            <a:endParaRPr sz="1150">
              <a:solidFill>
                <a:srgbClr val="0D0D0D"/>
              </a:solidFill>
              <a:highlight>
                <a:srgbClr val="FFFFFF"/>
              </a:highlight>
              <a:latin typeface="Roboto"/>
              <a:ea typeface="Roboto"/>
              <a:cs typeface="Roboto"/>
              <a:sym typeface="Roboto"/>
            </a:endParaRPr>
          </a:p>
          <a:p>
            <a:pPr indent="-301625" lvl="1" marL="914400" rtl="0" algn="l">
              <a:lnSpc>
                <a:spcPct val="95000"/>
              </a:lnSpc>
              <a:spcBef>
                <a:spcPts val="1200"/>
              </a:spcBef>
              <a:spcAft>
                <a:spcPts val="0"/>
              </a:spcAft>
              <a:buClr>
                <a:srgbClr val="0D0D0D"/>
              </a:buClr>
              <a:buSzPts val="1150"/>
              <a:buFont typeface="Roboto"/>
              <a:buChar char="●"/>
            </a:pPr>
            <a:r>
              <a:rPr lang="en" sz="1150">
                <a:solidFill>
                  <a:srgbClr val="0D0D0D"/>
                </a:solidFill>
                <a:highlight>
                  <a:srgbClr val="FFFFFF"/>
                </a:highlight>
                <a:latin typeface="Roboto"/>
                <a:ea typeface="Roboto"/>
                <a:cs typeface="Roboto"/>
                <a:sym typeface="Roboto"/>
              </a:rPr>
              <a:t>Specifies the files required for building the target.</a:t>
            </a:r>
            <a:endParaRPr sz="1150">
              <a:solidFill>
                <a:srgbClr val="0D0D0D"/>
              </a:solidFill>
              <a:highlight>
                <a:srgbClr val="FFFFFF"/>
              </a:highlight>
              <a:latin typeface="Roboto"/>
              <a:ea typeface="Roboto"/>
              <a:cs typeface="Roboto"/>
              <a:sym typeface="Roboto"/>
            </a:endParaRPr>
          </a:p>
          <a:p>
            <a:pPr indent="-301625" lvl="1" marL="914400" rtl="0" algn="l">
              <a:lnSpc>
                <a:spcPct val="95000"/>
              </a:lnSpc>
              <a:spcBef>
                <a:spcPts val="0"/>
              </a:spcBef>
              <a:spcAft>
                <a:spcPts val="0"/>
              </a:spcAft>
              <a:buClr>
                <a:srgbClr val="0D0D0D"/>
              </a:buClr>
              <a:buSzPts val="1150"/>
              <a:buFont typeface="Roboto"/>
              <a:buChar char="●"/>
            </a:pPr>
            <a:r>
              <a:rPr lang="en" sz="1150">
                <a:solidFill>
                  <a:srgbClr val="0D0D0D"/>
                </a:solidFill>
                <a:highlight>
                  <a:srgbClr val="FFFFFF"/>
                </a:highlight>
                <a:latin typeface="Roboto"/>
                <a:ea typeface="Roboto"/>
                <a:cs typeface="Roboto"/>
                <a:sym typeface="Roboto"/>
              </a:rPr>
              <a:t>If any dependency changes, the target is recompiled.</a:t>
            </a:r>
            <a:endParaRPr sz="1150">
              <a:solidFill>
                <a:srgbClr val="0D0D0D"/>
              </a:solidFill>
              <a:highlight>
                <a:srgbClr val="FFFFFF"/>
              </a:highlight>
              <a:latin typeface="Roboto"/>
              <a:ea typeface="Roboto"/>
              <a:cs typeface="Roboto"/>
              <a:sym typeface="Roboto"/>
            </a:endParaRPr>
          </a:p>
          <a:p>
            <a:pPr indent="0" lvl="0" marL="457200" rtl="0" algn="l">
              <a:lnSpc>
                <a:spcPct val="95000"/>
              </a:lnSpc>
              <a:spcBef>
                <a:spcPts val="1200"/>
              </a:spcBef>
              <a:spcAft>
                <a:spcPts val="0"/>
              </a:spcAft>
              <a:buSzPts val="688"/>
              <a:buNone/>
            </a:pPr>
            <a:r>
              <a:rPr lang="en" sz="1150">
                <a:solidFill>
                  <a:srgbClr val="0D0D0D"/>
                </a:solidFill>
                <a:highlight>
                  <a:srgbClr val="FFFFFF"/>
                </a:highlight>
                <a:latin typeface="Roboto"/>
                <a:ea typeface="Roboto"/>
                <a:cs typeface="Roboto"/>
                <a:sym typeface="Roboto"/>
              </a:rPr>
              <a:t>Commands:</a:t>
            </a:r>
            <a:endParaRPr sz="1150">
              <a:solidFill>
                <a:srgbClr val="0D0D0D"/>
              </a:solidFill>
              <a:highlight>
                <a:srgbClr val="FFFFFF"/>
              </a:highlight>
              <a:latin typeface="Roboto"/>
              <a:ea typeface="Roboto"/>
              <a:cs typeface="Roboto"/>
              <a:sym typeface="Roboto"/>
            </a:endParaRPr>
          </a:p>
          <a:p>
            <a:pPr indent="-301625" lvl="1" marL="914400" rtl="0" algn="l">
              <a:lnSpc>
                <a:spcPct val="95000"/>
              </a:lnSpc>
              <a:spcBef>
                <a:spcPts val="1200"/>
              </a:spcBef>
              <a:spcAft>
                <a:spcPts val="0"/>
              </a:spcAft>
              <a:buClr>
                <a:srgbClr val="0D0D0D"/>
              </a:buClr>
              <a:buSzPts val="1150"/>
              <a:buFont typeface="Roboto"/>
              <a:buChar char="●"/>
            </a:pPr>
            <a:r>
              <a:rPr lang="en" sz="1150">
                <a:solidFill>
                  <a:srgbClr val="0D0D0D"/>
                </a:solidFill>
                <a:highlight>
                  <a:srgbClr val="FFFFFF"/>
                </a:highlight>
                <a:latin typeface="Roboto"/>
                <a:ea typeface="Roboto"/>
                <a:cs typeface="Roboto"/>
                <a:sym typeface="Roboto"/>
              </a:rPr>
              <a:t>Contains the actions needed to build the target from its dependencies.</a:t>
            </a:r>
            <a:endParaRPr sz="1150">
              <a:solidFill>
                <a:srgbClr val="0D0D0D"/>
              </a:solidFill>
              <a:highlight>
                <a:srgbClr val="FFFFFF"/>
              </a:highlight>
              <a:latin typeface="Roboto"/>
              <a:ea typeface="Roboto"/>
              <a:cs typeface="Roboto"/>
              <a:sym typeface="Roboto"/>
            </a:endParaRPr>
          </a:p>
          <a:p>
            <a:pPr indent="-301625" lvl="1" marL="914400" rtl="0" algn="l">
              <a:lnSpc>
                <a:spcPct val="95000"/>
              </a:lnSpc>
              <a:spcBef>
                <a:spcPts val="0"/>
              </a:spcBef>
              <a:spcAft>
                <a:spcPts val="0"/>
              </a:spcAft>
              <a:buClr>
                <a:srgbClr val="0D0D0D"/>
              </a:buClr>
              <a:buSzPts val="1150"/>
              <a:buFont typeface="Roboto"/>
              <a:buChar char="●"/>
            </a:pPr>
            <a:r>
              <a:rPr lang="en" sz="1150">
                <a:solidFill>
                  <a:srgbClr val="0D0D0D"/>
                </a:solidFill>
                <a:highlight>
                  <a:srgbClr val="FFFFFF"/>
                </a:highlight>
                <a:latin typeface="Roboto"/>
                <a:ea typeface="Roboto"/>
                <a:cs typeface="Roboto"/>
                <a:sym typeface="Roboto"/>
              </a:rPr>
              <a:t>Consists of shell commands preceded by a tab.</a:t>
            </a:r>
            <a:endParaRPr sz="1150">
              <a:solidFill>
                <a:srgbClr val="0D0D0D"/>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688"/>
              <a:buNone/>
            </a:pPr>
            <a:r>
              <a:t/>
            </a:r>
            <a:endParaRPr sz="1150">
              <a:solidFill>
                <a:srgbClr val="0D0D0D"/>
              </a:solidFill>
              <a:highlight>
                <a:srgbClr val="FFFFFF"/>
              </a:highlight>
              <a:latin typeface="Roboto"/>
              <a:ea typeface="Roboto"/>
              <a:cs typeface="Roboto"/>
              <a:sym typeface="Roboto"/>
            </a:endParaRPr>
          </a:p>
        </p:txBody>
      </p:sp>
      <p:pic>
        <p:nvPicPr>
          <p:cNvPr id="270" name="Google Shape;270;p42"/>
          <p:cNvPicPr preferRelativeResize="0"/>
          <p:nvPr/>
        </p:nvPicPr>
        <p:blipFill>
          <a:blip r:embed="rId3">
            <a:alphaModFix/>
          </a:blip>
          <a:stretch>
            <a:fillRect/>
          </a:stretch>
        </p:blipFill>
        <p:spPr>
          <a:xfrm>
            <a:off x="5889375" y="1451800"/>
            <a:ext cx="3143125" cy="2821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a:t>
            </a:r>
            <a:r>
              <a:rPr lang="en"/>
              <a:t> tree</a:t>
            </a:r>
            <a:endParaRPr/>
          </a:p>
        </p:txBody>
      </p:sp>
      <p:sp>
        <p:nvSpPr>
          <p:cNvPr id="276" name="Google Shape;276;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1500"/>
              </a:spcBef>
              <a:spcAft>
                <a:spcPts val="0"/>
              </a:spcAft>
              <a:buNone/>
            </a:pPr>
            <a:r>
              <a:rPr lang="en" sz="1200">
                <a:solidFill>
                  <a:srgbClr val="0D0D0D"/>
                </a:solidFill>
                <a:highlight>
                  <a:srgbClr val="FFFFFF"/>
                </a:highlight>
                <a:latin typeface="Roboto"/>
                <a:ea typeface="Roboto"/>
                <a:cs typeface="Roboto"/>
                <a:sym typeface="Roboto"/>
              </a:rPr>
              <a:t>A dependency tree is like a family tree for files in a project. Just as family members depend on each other, files in a project depend on one another to work correctly. The tree shows which files need others to function properly.</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rPr lang="en" sz="1200">
                <a:solidFill>
                  <a:srgbClr val="0D0D0D"/>
                </a:solidFill>
                <a:highlight>
                  <a:srgbClr val="FFFFFF"/>
                </a:highlight>
                <a:latin typeface="Roboto"/>
                <a:ea typeface="Roboto"/>
                <a:cs typeface="Roboto"/>
                <a:sym typeface="Roboto"/>
              </a:rPr>
              <a:t>For example, think of a main program file as the "parent" in the tree. It needs other files, like helper files or data files, to do its job. These needed files are like its "children" in the tree.</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rPr lang="en" sz="1200">
                <a:solidFill>
                  <a:srgbClr val="0D0D0D"/>
                </a:solidFill>
                <a:highlight>
                  <a:srgbClr val="FFFFFF"/>
                </a:highlight>
                <a:latin typeface="Roboto"/>
                <a:ea typeface="Roboto"/>
                <a:cs typeface="Roboto"/>
                <a:sym typeface="Roboto"/>
              </a:rPr>
              <a:t>When we make changes to a file, the dependency tree helps us understand which other files might be affected. It shows us the connections between files so we can see how changes in one file might impact others.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50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Dependency tree to Makefile</a:t>
            </a:r>
            <a:endParaRPr/>
          </a:p>
        </p:txBody>
      </p:sp>
      <p:sp>
        <p:nvSpPr>
          <p:cNvPr id="282" name="Google Shape;282;p44"/>
          <p:cNvSpPr txBox="1"/>
          <p:nvPr>
            <p:ph idx="1" type="body"/>
          </p:nvPr>
        </p:nvSpPr>
        <p:spPr>
          <a:xfrm>
            <a:off x="76800" y="2109950"/>
            <a:ext cx="4631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compiling the given files we will have to write “gcc graphics.c physics.c </a:t>
            </a:r>
            <a:r>
              <a:rPr lang="en"/>
              <a:t>input</a:t>
            </a:r>
            <a:r>
              <a:rPr lang="en"/>
              <a:t>.c -o game” every time which is tedious.</a:t>
            </a:r>
            <a:endParaRPr/>
          </a:p>
          <a:p>
            <a:pPr indent="0" lvl="0" marL="0" rtl="0" algn="l">
              <a:spcBef>
                <a:spcPts val="1200"/>
              </a:spcBef>
              <a:spcAft>
                <a:spcPts val="0"/>
              </a:spcAft>
              <a:buNone/>
            </a:pPr>
            <a:r>
              <a:rPr lang="en"/>
              <a:t>Instead we can write a Makefile and then we can just pass the command “make” to compile.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83" name="Google Shape;283;p44"/>
          <p:cNvPicPr preferRelativeResize="0"/>
          <p:nvPr/>
        </p:nvPicPr>
        <p:blipFill>
          <a:blip r:embed="rId3">
            <a:alphaModFix/>
          </a:blip>
          <a:stretch>
            <a:fillRect/>
          </a:stretch>
        </p:blipFill>
        <p:spPr>
          <a:xfrm>
            <a:off x="4863800" y="1926875"/>
            <a:ext cx="4164525" cy="2516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Makefile for the given example</a:t>
            </a:r>
            <a:endParaRPr/>
          </a:p>
        </p:txBody>
      </p:sp>
      <p:sp>
        <p:nvSpPr>
          <p:cNvPr id="289" name="Google Shape;289;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0" name="Google Shape;290;p45"/>
          <p:cNvPicPr preferRelativeResize="0"/>
          <p:nvPr/>
        </p:nvPicPr>
        <p:blipFill>
          <a:blip r:embed="rId3">
            <a:alphaModFix/>
          </a:blip>
          <a:stretch>
            <a:fillRect/>
          </a:stretch>
        </p:blipFill>
        <p:spPr>
          <a:xfrm>
            <a:off x="0" y="124325"/>
            <a:ext cx="9143998" cy="494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en"/>
              <a:t>What is a bash script?</a:t>
            </a:r>
            <a:endParaRPr/>
          </a:p>
          <a:p>
            <a:pPr indent="0" lvl="0" marL="0" rtl="0" algn="l">
              <a:lnSpc>
                <a:spcPct val="115000"/>
              </a:lnSpc>
              <a:spcBef>
                <a:spcPts val="1800"/>
              </a:spcBef>
              <a:spcAft>
                <a:spcPts val="40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A bash script is a series of commands written in a file. These are read and executed by the bash program. The program executes line by line.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For example, you can navigate to a certain path, create a folder and spawn a process inside it using the command line.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You can do the same sequence of steps by saving the commands in a bash script and running it. You can run the script any number of times.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bash scripting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32500" lnSpcReduction="20000"/>
          </a:bodyPr>
          <a:lstStyle/>
          <a:p>
            <a:pPr indent="0" lvl="0" marL="0" rtl="0" algn="l">
              <a:spcBef>
                <a:spcPts val="1200"/>
              </a:spcBef>
              <a:spcAft>
                <a:spcPts val="0"/>
              </a:spcAft>
              <a:buNone/>
            </a:pPr>
            <a:r>
              <a:rPr lang="en" sz="4400">
                <a:solidFill>
                  <a:srgbClr val="000000"/>
                </a:solidFill>
                <a:latin typeface="Arial"/>
                <a:ea typeface="Arial"/>
                <a:cs typeface="Arial"/>
                <a:sym typeface="Arial"/>
              </a:rPr>
              <a:t>Bash scripting is a powerful and versatile tool for automating system administration tasks, managing system resources, and performing other routine tasks in Unix/Linux systems. Some advantages of shell scripting are:</a:t>
            </a:r>
            <a:endParaRPr sz="4400">
              <a:solidFill>
                <a:srgbClr val="000000"/>
              </a:solidFill>
              <a:latin typeface="Arial"/>
              <a:ea typeface="Arial"/>
              <a:cs typeface="Arial"/>
              <a:sym typeface="Arial"/>
            </a:endParaRPr>
          </a:p>
          <a:p>
            <a:pPr indent="-319405" lvl="0" marL="457200" rtl="0" algn="l">
              <a:spcBef>
                <a:spcPts val="1200"/>
              </a:spcBef>
              <a:spcAft>
                <a:spcPts val="0"/>
              </a:spcAft>
              <a:buClr>
                <a:srgbClr val="000000"/>
              </a:buClr>
              <a:buSzPct val="100000"/>
              <a:buFont typeface="Arial"/>
              <a:buChar char="●"/>
            </a:pPr>
            <a:r>
              <a:rPr lang="en" sz="4400">
                <a:solidFill>
                  <a:srgbClr val="000000"/>
                </a:solidFill>
                <a:latin typeface="Arial"/>
                <a:ea typeface="Arial"/>
                <a:cs typeface="Arial"/>
                <a:sym typeface="Arial"/>
              </a:rPr>
              <a:t>Automation</a:t>
            </a:r>
            <a:endParaRPr sz="4400">
              <a:solidFill>
                <a:srgbClr val="000000"/>
              </a:solidFill>
              <a:latin typeface="Arial"/>
              <a:ea typeface="Arial"/>
              <a:cs typeface="Arial"/>
              <a:sym typeface="Arial"/>
            </a:endParaRPr>
          </a:p>
          <a:p>
            <a:pPr indent="-319405" lvl="0" marL="457200" rtl="0" algn="l">
              <a:spcBef>
                <a:spcPts val="0"/>
              </a:spcBef>
              <a:spcAft>
                <a:spcPts val="0"/>
              </a:spcAft>
              <a:buClr>
                <a:srgbClr val="000000"/>
              </a:buClr>
              <a:buSzPct val="100000"/>
              <a:buFont typeface="Arial"/>
              <a:buChar char="●"/>
            </a:pPr>
            <a:r>
              <a:rPr lang="en" sz="4400">
                <a:solidFill>
                  <a:srgbClr val="000000"/>
                </a:solidFill>
                <a:latin typeface="Arial"/>
                <a:ea typeface="Arial"/>
                <a:cs typeface="Arial"/>
                <a:sym typeface="Arial"/>
              </a:rPr>
              <a:t>Portability</a:t>
            </a:r>
            <a:endParaRPr sz="4400">
              <a:solidFill>
                <a:srgbClr val="000000"/>
              </a:solidFill>
              <a:latin typeface="Arial"/>
              <a:ea typeface="Arial"/>
              <a:cs typeface="Arial"/>
              <a:sym typeface="Arial"/>
            </a:endParaRPr>
          </a:p>
          <a:p>
            <a:pPr indent="-319405" lvl="0" marL="457200" rtl="0" algn="l">
              <a:spcBef>
                <a:spcPts val="0"/>
              </a:spcBef>
              <a:spcAft>
                <a:spcPts val="0"/>
              </a:spcAft>
              <a:buClr>
                <a:srgbClr val="000000"/>
              </a:buClr>
              <a:buSzPct val="100000"/>
              <a:buFont typeface="Arial"/>
              <a:buChar char="●"/>
            </a:pPr>
            <a:r>
              <a:rPr lang="en" sz="4400">
                <a:solidFill>
                  <a:srgbClr val="000000"/>
                </a:solidFill>
                <a:latin typeface="Arial"/>
                <a:ea typeface="Arial"/>
                <a:cs typeface="Arial"/>
                <a:sym typeface="Arial"/>
              </a:rPr>
              <a:t>Flexibility </a:t>
            </a:r>
            <a:endParaRPr sz="4400">
              <a:solidFill>
                <a:srgbClr val="000000"/>
              </a:solidFill>
              <a:latin typeface="Arial"/>
              <a:ea typeface="Arial"/>
              <a:cs typeface="Arial"/>
              <a:sym typeface="Arial"/>
            </a:endParaRPr>
          </a:p>
          <a:p>
            <a:pPr indent="-319405" lvl="0" marL="457200" rtl="0" algn="l">
              <a:spcBef>
                <a:spcPts val="0"/>
              </a:spcBef>
              <a:spcAft>
                <a:spcPts val="0"/>
              </a:spcAft>
              <a:buClr>
                <a:srgbClr val="000000"/>
              </a:buClr>
              <a:buSzPct val="100000"/>
              <a:buFont typeface="Arial"/>
              <a:buChar char="●"/>
            </a:pPr>
            <a:r>
              <a:rPr lang="en" sz="4400">
                <a:solidFill>
                  <a:srgbClr val="000000"/>
                </a:solidFill>
                <a:latin typeface="Arial"/>
                <a:ea typeface="Arial"/>
                <a:cs typeface="Arial"/>
                <a:sym typeface="Arial"/>
              </a:rPr>
              <a:t>Accessibility </a:t>
            </a:r>
            <a:endParaRPr sz="4400">
              <a:solidFill>
                <a:srgbClr val="000000"/>
              </a:solidFill>
              <a:latin typeface="Arial"/>
              <a:ea typeface="Arial"/>
              <a:cs typeface="Arial"/>
              <a:sym typeface="Arial"/>
            </a:endParaRPr>
          </a:p>
          <a:p>
            <a:pPr indent="-319405" lvl="0" marL="457200" rtl="0" algn="l">
              <a:spcBef>
                <a:spcPts val="0"/>
              </a:spcBef>
              <a:spcAft>
                <a:spcPts val="0"/>
              </a:spcAft>
              <a:buClr>
                <a:srgbClr val="000000"/>
              </a:buClr>
              <a:buSzPct val="100000"/>
              <a:buFont typeface="Arial"/>
              <a:buChar char="●"/>
            </a:pPr>
            <a:r>
              <a:rPr lang="en" sz="4400">
                <a:solidFill>
                  <a:srgbClr val="000000"/>
                </a:solidFill>
                <a:latin typeface="Arial"/>
                <a:ea typeface="Arial"/>
                <a:cs typeface="Arial"/>
                <a:sym typeface="Arial"/>
              </a:rPr>
              <a:t>Integration</a:t>
            </a:r>
            <a:endParaRPr sz="4400">
              <a:solidFill>
                <a:srgbClr val="000000"/>
              </a:solidFill>
              <a:latin typeface="Arial"/>
              <a:ea typeface="Arial"/>
              <a:cs typeface="Arial"/>
              <a:sym typeface="Arial"/>
            </a:endParaRPr>
          </a:p>
          <a:p>
            <a:pPr indent="-319405" lvl="0" marL="457200" rtl="0" algn="l">
              <a:spcBef>
                <a:spcPts val="0"/>
              </a:spcBef>
              <a:spcAft>
                <a:spcPts val="0"/>
              </a:spcAft>
              <a:buClr>
                <a:srgbClr val="000000"/>
              </a:buClr>
              <a:buSzPct val="100000"/>
              <a:buFont typeface="Arial"/>
              <a:buChar char="●"/>
            </a:pPr>
            <a:r>
              <a:rPr lang="en" sz="4400">
                <a:solidFill>
                  <a:srgbClr val="000000"/>
                </a:solidFill>
                <a:latin typeface="Arial"/>
                <a:ea typeface="Arial"/>
                <a:cs typeface="Arial"/>
                <a:sym typeface="Arial"/>
              </a:rPr>
              <a:t>Debugging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identify a bash script?</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688"/>
              <a:buNone/>
            </a:pPr>
            <a:r>
              <a:rPr b="1" lang="en" sz="1100">
                <a:solidFill>
                  <a:srgbClr val="000000"/>
                </a:solidFill>
                <a:latin typeface="Arial"/>
                <a:ea typeface="Arial"/>
                <a:cs typeface="Arial"/>
                <a:sym typeface="Arial"/>
              </a:rPr>
              <a:t>File extension of </a:t>
            </a:r>
            <a:r>
              <a:rPr b="1" lang="en" sz="1100">
                <a:solidFill>
                  <a:srgbClr val="188038"/>
                </a:solidFill>
                <a:latin typeface="Arial"/>
                <a:ea typeface="Arial"/>
                <a:cs typeface="Arial"/>
                <a:sym typeface="Arial"/>
              </a:rPr>
              <a:t>.sh</a:t>
            </a:r>
            <a:r>
              <a:rPr b="1" lang="en" sz="1100">
                <a:solidFill>
                  <a:srgbClr val="000000"/>
                </a:solidFill>
                <a:latin typeface="Arial"/>
                <a:ea typeface="Arial"/>
                <a:cs typeface="Arial"/>
                <a:sym typeface="Arial"/>
              </a:rPr>
              <a:t>.</a:t>
            </a:r>
            <a:endParaRPr b="1" sz="1100">
              <a:solidFill>
                <a:srgbClr val="000000"/>
              </a:solidFill>
              <a:latin typeface="Arial"/>
              <a:ea typeface="Arial"/>
              <a:cs typeface="Arial"/>
              <a:sym typeface="Arial"/>
            </a:endParaRPr>
          </a:p>
          <a:p>
            <a:pPr indent="0" lvl="0" marL="0" rtl="0" algn="l">
              <a:lnSpc>
                <a:spcPct val="95000"/>
              </a:lnSpc>
              <a:spcBef>
                <a:spcPts val="1200"/>
              </a:spcBef>
              <a:spcAft>
                <a:spcPts val="0"/>
              </a:spcAft>
              <a:buSzPts val="688"/>
              <a:buNone/>
            </a:pPr>
            <a:r>
              <a:rPr lang="en" sz="1100">
                <a:solidFill>
                  <a:srgbClr val="000000"/>
                </a:solidFill>
                <a:latin typeface="Arial"/>
                <a:ea typeface="Arial"/>
                <a:cs typeface="Arial"/>
                <a:sym typeface="Arial"/>
              </a:rPr>
              <a:t>By naming conventions, bash scripts end with a </a:t>
            </a:r>
            <a:r>
              <a:rPr lang="en" sz="1100">
                <a:solidFill>
                  <a:srgbClr val="188038"/>
                </a:solidFill>
                <a:latin typeface="Arial"/>
                <a:ea typeface="Arial"/>
                <a:cs typeface="Arial"/>
                <a:sym typeface="Arial"/>
              </a:rPr>
              <a:t>.sh</a:t>
            </a:r>
            <a:r>
              <a:rPr lang="en" sz="1100">
                <a:solidFill>
                  <a:srgbClr val="000000"/>
                </a:solidFill>
                <a:latin typeface="Arial"/>
                <a:ea typeface="Arial"/>
                <a:cs typeface="Arial"/>
                <a:sym typeface="Arial"/>
              </a:rPr>
              <a:t>. However, bash scripts can run perfectly fine without the </a:t>
            </a:r>
            <a:r>
              <a:rPr lang="en" sz="1100">
                <a:solidFill>
                  <a:srgbClr val="188038"/>
                </a:solidFill>
                <a:latin typeface="Arial"/>
                <a:ea typeface="Arial"/>
                <a:cs typeface="Arial"/>
                <a:sym typeface="Arial"/>
              </a:rPr>
              <a:t>sh</a:t>
            </a:r>
            <a:r>
              <a:rPr lang="en" sz="1100">
                <a:solidFill>
                  <a:srgbClr val="000000"/>
                </a:solidFill>
                <a:latin typeface="Arial"/>
                <a:ea typeface="Arial"/>
                <a:cs typeface="Arial"/>
                <a:sym typeface="Arial"/>
              </a:rPr>
              <a:t> extension.</a:t>
            </a:r>
            <a:endParaRPr sz="1100">
              <a:solidFill>
                <a:srgbClr val="000000"/>
              </a:solidFill>
              <a:latin typeface="Arial"/>
              <a:ea typeface="Arial"/>
              <a:cs typeface="Arial"/>
              <a:sym typeface="Arial"/>
            </a:endParaRPr>
          </a:p>
          <a:p>
            <a:pPr indent="0" lvl="0" marL="0" rtl="0" algn="l">
              <a:lnSpc>
                <a:spcPct val="95000"/>
              </a:lnSpc>
              <a:spcBef>
                <a:spcPts val="1400"/>
              </a:spcBef>
              <a:spcAft>
                <a:spcPts val="0"/>
              </a:spcAft>
              <a:buSzPts val="688"/>
              <a:buNone/>
            </a:pPr>
            <a:r>
              <a:rPr b="1" lang="en" sz="1100">
                <a:solidFill>
                  <a:srgbClr val="000000"/>
                </a:solidFill>
                <a:latin typeface="Arial"/>
                <a:ea typeface="Arial"/>
                <a:cs typeface="Arial"/>
                <a:sym typeface="Arial"/>
              </a:rPr>
              <a:t>Scripts start with a bash bang.</a:t>
            </a:r>
            <a:endParaRPr b="1" sz="1100">
              <a:solidFill>
                <a:srgbClr val="000000"/>
              </a:solidFill>
              <a:latin typeface="Arial"/>
              <a:ea typeface="Arial"/>
              <a:cs typeface="Arial"/>
              <a:sym typeface="Arial"/>
            </a:endParaRPr>
          </a:p>
          <a:p>
            <a:pPr indent="0" lvl="0" marL="0" rtl="0" algn="l">
              <a:lnSpc>
                <a:spcPct val="95000"/>
              </a:lnSpc>
              <a:spcBef>
                <a:spcPts val="1200"/>
              </a:spcBef>
              <a:spcAft>
                <a:spcPts val="0"/>
              </a:spcAft>
              <a:buSzPts val="688"/>
              <a:buNone/>
            </a:pPr>
            <a:r>
              <a:rPr lang="en" sz="1100">
                <a:solidFill>
                  <a:srgbClr val="000000"/>
                </a:solidFill>
                <a:latin typeface="Arial"/>
                <a:ea typeface="Arial"/>
                <a:cs typeface="Arial"/>
                <a:sym typeface="Arial"/>
              </a:rPr>
              <a:t>Scripts are also identified with a </a:t>
            </a:r>
            <a:r>
              <a:rPr lang="en" sz="1100">
                <a:solidFill>
                  <a:srgbClr val="188038"/>
                </a:solidFill>
                <a:latin typeface="Arial"/>
                <a:ea typeface="Arial"/>
                <a:cs typeface="Arial"/>
                <a:sym typeface="Arial"/>
              </a:rPr>
              <a:t>shebang</a:t>
            </a:r>
            <a:r>
              <a:rPr lang="en" sz="1100">
                <a:solidFill>
                  <a:srgbClr val="000000"/>
                </a:solidFill>
                <a:latin typeface="Arial"/>
                <a:ea typeface="Arial"/>
                <a:cs typeface="Arial"/>
                <a:sym typeface="Arial"/>
              </a:rPr>
              <a:t>. Shebang is a combination of </a:t>
            </a:r>
            <a:r>
              <a:rPr lang="en" sz="1100">
                <a:solidFill>
                  <a:srgbClr val="188038"/>
                </a:solidFill>
                <a:latin typeface="Arial"/>
                <a:ea typeface="Arial"/>
                <a:cs typeface="Arial"/>
                <a:sym typeface="Arial"/>
              </a:rPr>
              <a:t>bash #</a:t>
            </a:r>
            <a:r>
              <a:rPr lang="en" sz="1100">
                <a:solidFill>
                  <a:srgbClr val="000000"/>
                </a:solidFill>
                <a:latin typeface="Arial"/>
                <a:ea typeface="Arial"/>
                <a:cs typeface="Arial"/>
                <a:sym typeface="Arial"/>
              </a:rPr>
              <a:t> and </a:t>
            </a:r>
            <a:r>
              <a:rPr lang="en" sz="1100">
                <a:solidFill>
                  <a:srgbClr val="188038"/>
                </a:solidFill>
                <a:latin typeface="Arial"/>
                <a:ea typeface="Arial"/>
                <a:cs typeface="Arial"/>
                <a:sym typeface="Arial"/>
              </a:rPr>
              <a:t>bang !</a:t>
            </a:r>
            <a:r>
              <a:rPr lang="en" sz="1100">
                <a:solidFill>
                  <a:srgbClr val="000000"/>
                </a:solidFill>
                <a:latin typeface="Arial"/>
                <a:ea typeface="Arial"/>
                <a:cs typeface="Arial"/>
                <a:sym typeface="Arial"/>
              </a:rPr>
              <a:t>  followed the the bash shell path. This is the first line of the script. Shebang tells the shell to execute it via bash shell. Shebang is simply an absolute path to the bash interpreter.</a:t>
            </a:r>
            <a:endParaRPr sz="1100">
              <a:solidFill>
                <a:srgbClr val="000000"/>
              </a:solidFill>
              <a:latin typeface="Arial"/>
              <a:ea typeface="Arial"/>
              <a:cs typeface="Arial"/>
              <a:sym typeface="Arial"/>
            </a:endParaRPr>
          </a:p>
          <a:p>
            <a:pPr indent="0" lvl="0" marL="0" rtl="0" algn="l">
              <a:lnSpc>
                <a:spcPct val="95000"/>
              </a:lnSpc>
              <a:spcBef>
                <a:spcPts val="1200"/>
              </a:spcBef>
              <a:spcAft>
                <a:spcPts val="0"/>
              </a:spcAft>
              <a:buSzPts val="688"/>
              <a:buNone/>
            </a:pPr>
            <a:r>
              <a:rPr lang="en" sz="1100">
                <a:solidFill>
                  <a:srgbClr val="000000"/>
                </a:solidFill>
                <a:latin typeface="Arial"/>
                <a:ea typeface="Arial"/>
                <a:cs typeface="Arial"/>
                <a:sym typeface="Arial"/>
              </a:rPr>
              <a:t>Below is an example of the shebang statement.</a:t>
            </a:r>
            <a:endParaRPr sz="1100">
              <a:solidFill>
                <a:srgbClr val="000000"/>
              </a:solidFill>
              <a:latin typeface="Arial"/>
              <a:ea typeface="Arial"/>
              <a:cs typeface="Arial"/>
              <a:sym typeface="Arial"/>
            </a:endParaRPr>
          </a:p>
          <a:p>
            <a:pPr indent="0" lvl="0" marL="0" rtl="0" algn="l">
              <a:lnSpc>
                <a:spcPct val="95000"/>
              </a:lnSpc>
              <a:spcBef>
                <a:spcPts val="1200"/>
              </a:spcBef>
              <a:spcAft>
                <a:spcPts val="0"/>
              </a:spcAft>
              <a:buSzPts val="688"/>
              <a:buNone/>
            </a:pPr>
            <a:r>
              <a:rPr lang="en" sz="1100">
                <a:solidFill>
                  <a:srgbClr val="000000"/>
                </a:solidFill>
                <a:latin typeface="Arial"/>
                <a:ea typeface="Arial"/>
                <a:cs typeface="Arial"/>
                <a:sym typeface="Arial"/>
              </a:rPr>
              <a:t>#! /bin/bash</a:t>
            </a:r>
            <a:endParaRPr sz="1100">
              <a:solidFill>
                <a:srgbClr val="000000"/>
              </a:solidFill>
              <a:latin typeface="Arial"/>
              <a:ea typeface="Arial"/>
              <a:cs typeface="Arial"/>
              <a:sym typeface="Arial"/>
            </a:endParaRPr>
          </a:p>
          <a:p>
            <a:pPr indent="0" lvl="0" marL="0" rtl="0" algn="l">
              <a:lnSpc>
                <a:spcPct val="95000"/>
              </a:lnSpc>
              <a:spcBef>
                <a:spcPts val="1200"/>
              </a:spcBef>
              <a:spcAft>
                <a:spcPts val="0"/>
              </a:spcAft>
              <a:buSzPts val="688"/>
              <a:buNone/>
            </a:pPr>
            <a:r>
              <a:rPr lang="en" sz="1100">
                <a:solidFill>
                  <a:srgbClr val="000000"/>
                </a:solidFill>
                <a:latin typeface="Arial"/>
                <a:ea typeface="Arial"/>
                <a:cs typeface="Arial"/>
                <a:sym typeface="Arial"/>
              </a:rPr>
              <a:t>The path of the bash program can vary. We will see later how to identify it.</a:t>
            </a:r>
            <a:endParaRPr sz="11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688"/>
              <a:buNone/>
            </a:pPr>
            <a:r>
              <a:t/>
            </a:r>
            <a:endParaRPr sz="81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recap of commands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date</a:t>
            </a:r>
            <a:r>
              <a:rPr lang="en" sz="1100">
                <a:solidFill>
                  <a:srgbClr val="000000"/>
                </a:solidFill>
                <a:latin typeface="Arial"/>
                <a:ea typeface="Arial"/>
                <a:cs typeface="Arial"/>
                <a:sym typeface="Arial"/>
              </a:rPr>
              <a:t>: Displays the current date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pwd</a:t>
            </a:r>
            <a:r>
              <a:rPr lang="en" sz="1100">
                <a:solidFill>
                  <a:srgbClr val="000000"/>
                </a:solidFill>
                <a:latin typeface="Arial"/>
                <a:ea typeface="Arial"/>
                <a:cs typeface="Arial"/>
                <a:sym typeface="Arial"/>
              </a:rPr>
              <a:t>: Displays the present working directory.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ls</a:t>
            </a:r>
            <a:r>
              <a:rPr lang="en" sz="1100">
                <a:solidFill>
                  <a:srgbClr val="000000"/>
                </a:solidFill>
                <a:latin typeface="Arial"/>
                <a:ea typeface="Arial"/>
                <a:cs typeface="Arial"/>
                <a:sym typeface="Arial"/>
              </a:rPr>
              <a:t>: Lists the contents of the current directory.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echo</a:t>
            </a:r>
            <a:r>
              <a:rPr lang="en" sz="1100">
                <a:solidFill>
                  <a:srgbClr val="000000"/>
                </a:solidFill>
                <a:latin typeface="Arial"/>
                <a:ea typeface="Arial"/>
                <a:cs typeface="Arial"/>
                <a:sym typeface="Arial"/>
              </a:rPr>
              <a:t>: Prints a string of text, or value of a variable to the terminal</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GREP command</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Grep</a:t>
            </a:r>
            <a:r>
              <a:rPr lang="en" sz="1100">
                <a:solidFill>
                  <a:srgbClr val="000000"/>
                </a:solidFill>
                <a:latin typeface="Arial"/>
                <a:ea typeface="Arial"/>
                <a:cs typeface="Arial"/>
                <a:sym typeface="Arial"/>
              </a:rPr>
              <a:t> is a useful command to search for matching patterns in a file. </a:t>
            </a:r>
            <a:r>
              <a:rPr lang="en" sz="1100">
                <a:solidFill>
                  <a:srgbClr val="188038"/>
                </a:solidFill>
                <a:latin typeface="Roboto Mono"/>
                <a:ea typeface="Roboto Mono"/>
                <a:cs typeface="Roboto Mono"/>
                <a:sym typeface="Roboto Mono"/>
              </a:rPr>
              <a:t>grep</a:t>
            </a:r>
            <a:r>
              <a:rPr lang="en" sz="1100">
                <a:solidFill>
                  <a:srgbClr val="000000"/>
                </a:solidFill>
                <a:latin typeface="Arial"/>
                <a:ea typeface="Arial"/>
                <a:cs typeface="Arial"/>
                <a:sym typeface="Arial"/>
              </a:rPr>
              <a:t> is short for "global regular expression print".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If you are a system admin who needs to scrape through log files or a developer trying to find certain occurrences in the code file, then </a:t>
            </a:r>
            <a:r>
              <a:rPr lang="en" sz="1100">
                <a:solidFill>
                  <a:srgbClr val="188038"/>
                </a:solidFill>
                <a:latin typeface="Roboto Mono"/>
                <a:ea typeface="Roboto Mono"/>
                <a:cs typeface="Roboto Mono"/>
                <a:sym typeface="Roboto Mono"/>
              </a:rPr>
              <a:t>grep</a:t>
            </a:r>
            <a:r>
              <a:rPr lang="en" sz="1100">
                <a:solidFill>
                  <a:srgbClr val="000000"/>
                </a:solidFill>
                <a:latin typeface="Arial"/>
                <a:ea typeface="Arial"/>
                <a:cs typeface="Arial"/>
                <a:sym typeface="Arial"/>
              </a:rPr>
              <a:t> is a powerful command to use.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S</a:t>
            </a:r>
            <a:r>
              <a:rPr lang="en" sz="1100">
                <a:solidFill>
                  <a:srgbClr val="000000"/>
                </a:solidFill>
                <a:latin typeface="Arial"/>
                <a:ea typeface="Arial"/>
                <a:cs typeface="Arial"/>
                <a:sym typeface="Arial"/>
              </a:rPr>
              <a:t>yntax : </a:t>
            </a:r>
            <a:r>
              <a:rPr i="1" lang="en" sz="1100">
                <a:solidFill>
                  <a:srgbClr val="188038"/>
                </a:solidFill>
                <a:latin typeface="Arial"/>
                <a:ea typeface="Arial"/>
                <a:cs typeface="Arial"/>
                <a:sym typeface="Arial"/>
              </a:rPr>
              <a:t>grep [OPTION...] PATTERNS [FILE...]</a:t>
            </a:r>
            <a:endParaRPr i="1" sz="1100">
              <a:solidFill>
                <a:srgbClr val="188038"/>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In the above syntax, grep searches for PATTERNS in each FILE. </a:t>
            </a:r>
            <a:r>
              <a:rPr lang="en" sz="1100">
                <a:solidFill>
                  <a:srgbClr val="188038"/>
                </a:solidFill>
                <a:latin typeface="Roboto Mono"/>
                <a:ea typeface="Roboto Mono"/>
                <a:cs typeface="Roboto Mono"/>
                <a:sym typeface="Roboto Mono"/>
              </a:rPr>
              <a:t>Grep</a:t>
            </a:r>
            <a:r>
              <a:rPr lang="en" sz="1100">
                <a:solidFill>
                  <a:srgbClr val="000000"/>
                </a:solidFill>
                <a:latin typeface="Arial"/>
                <a:ea typeface="Arial"/>
                <a:cs typeface="Arial"/>
                <a:sym typeface="Arial"/>
              </a:rPr>
              <a:t> finds each line that matched the provided PATTERN. It is a good practice to close the PATTERN in quotes when </a:t>
            </a:r>
            <a:r>
              <a:rPr lang="en" sz="1100">
                <a:solidFill>
                  <a:srgbClr val="188038"/>
                </a:solidFill>
                <a:latin typeface="Roboto Mono"/>
                <a:ea typeface="Roboto Mono"/>
                <a:cs typeface="Roboto Mono"/>
                <a:sym typeface="Roboto Mono"/>
              </a:rPr>
              <a:t>grep</a:t>
            </a:r>
            <a:r>
              <a:rPr lang="en" sz="1100">
                <a:solidFill>
                  <a:srgbClr val="000000"/>
                </a:solidFill>
                <a:latin typeface="Arial"/>
                <a:ea typeface="Arial"/>
                <a:cs typeface="Arial"/>
                <a:sym typeface="Arial"/>
              </a:rPr>
              <a:t> is used in a shell command.</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GREP continued.. </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1"/>
          <p:cNvPicPr preferRelativeResize="0"/>
          <p:nvPr/>
        </p:nvPicPr>
        <p:blipFill>
          <a:blip r:embed="rId3">
            <a:alphaModFix/>
          </a:blip>
          <a:stretch>
            <a:fillRect/>
          </a:stretch>
        </p:blipFill>
        <p:spPr>
          <a:xfrm>
            <a:off x="729450" y="2011475"/>
            <a:ext cx="3795950" cy="3056200"/>
          </a:xfrm>
          <a:prstGeom prst="rect">
            <a:avLst/>
          </a:prstGeom>
          <a:noFill/>
          <a:ln>
            <a:noFill/>
          </a:ln>
        </p:spPr>
      </p:pic>
      <p:pic>
        <p:nvPicPr>
          <p:cNvPr id="137" name="Google Shape;137;p21"/>
          <p:cNvPicPr preferRelativeResize="0"/>
          <p:nvPr/>
        </p:nvPicPr>
        <p:blipFill>
          <a:blip r:embed="rId4">
            <a:alphaModFix/>
          </a:blip>
          <a:stretch>
            <a:fillRect/>
          </a:stretch>
        </p:blipFill>
        <p:spPr>
          <a:xfrm>
            <a:off x="4595695" y="2078875"/>
            <a:ext cx="3300406" cy="2009775"/>
          </a:xfrm>
          <a:prstGeom prst="rect">
            <a:avLst/>
          </a:prstGeom>
          <a:noFill/>
          <a:ln>
            <a:noFill/>
          </a:ln>
        </p:spPr>
      </p:pic>
      <p:sp>
        <p:nvSpPr>
          <p:cNvPr id="138" name="Google Shape;138;p21"/>
          <p:cNvSpPr txBox="1"/>
          <p:nvPr/>
        </p:nvSpPr>
        <p:spPr>
          <a:xfrm>
            <a:off x="5476800" y="1242800"/>
            <a:ext cx="3674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man</a:t>
            </a:r>
            <a:r>
              <a:rPr lang="en" sz="1300">
                <a:solidFill>
                  <a:schemeClr val="accent1"/>
                </a:solidFill>
                <a:latin typeface="Lato"/>
                <a:ea typeface="Lato"/>
                <a:cs typeface="Lato"/>
                <a:sym typeface="Lato"/>
              </a:rPr>
              <a:t> grep</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