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aleway"/>
      <p:regular r:id="rId33"/>
      <p:bold r:id="rId34"/>
      <p:italic r:id="rId35"/>
      <p:boldItalic r:id="rId36"/>
    </p:embeddedFont>
    <p:embeddedFont>
      <p:font typeface="La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aleway-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italic.fntdata"/><Relationship Id="rId12" Type="http://schemas.openxmlformats.org/officeDocument/2006/relationships/slide" Target="slides/slide7.xml"/><Relationship Id="rId34" Type="http://schemas.openxmlformats.org/officeDocument/2006/relationships/font" Target="fonts/Raleway-bold.fntdata"/><Relationship Id="rId15" Type="http://schemas.openxmlformats.org/officeDocument/2006/relationships/slide" Target="slides/slide10.xml"/><Relationship Id="rId37" Type="http://schemas.openxmlformats.org/officeDocument/2006/relationships/font" Target="fonts/Lato-regular.fntdata"/><Relationship Id="rId14" Type="http://schemas.openxmlformats.org/officeDocument/2006/relationships/slide" Target="slides/slide9.xml"/><Relationship Id="rId36" Type="http://schemas.openxmlformats.org/officeDocument/2006/relationships/font" Target="fonts/Raleway-boldItalic.fntdata"/><Relationship Id="rId17" Type="http://schemas.openxmlformats.org/officeDocument/2006/relationships/slide" Target="slides/slide12.xml"/><Relationship Id="rId39" Type="http://schemas.openxmlformats.org/officeDocument/2006/relationships/font" Target="fonts/Lato-italic.fntdata"/><Relationship Id="rId16" Type="http://schemas.openxmlformats.org/officeDocument/2006/relationships/slide" Target="slides/slide11.xml"/><Relationship Id="rId38" Type="http://schemas.openxmlformats.org/officeDocument/2006/relationships/font" Target="fonts/Lato-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c865406f63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c865406f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870aada51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870aada5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c9453ffa6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c9453ffa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c9453ffa66_0_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c9453ffa6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c865406f63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c865406f6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865406f63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865406f6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c865406f63_0_2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c865406f6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865406f63_0_3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865406f6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c865406f63_0_4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c865406f6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c865406f63_0_4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c865406f6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c8569dd8fb_0_77: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c8569dd8fb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c865406f63_0_5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c865406f63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c865406f63_0_6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c865406f63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9bcbd5434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9bcbd54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c865406f63_0_6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c865406f6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c9bcbd5434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c9bcbd543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c870aada51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c870aada5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c8d74899ed_0_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c8d74899e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c8f35f5fe1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c8f35f5f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8569dd8fb_0_8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8569dd8fb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d84c3010d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d84c301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c8569dd8fb_0_8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c8569dd8f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c9453ffa66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c9453ffa6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6d84c3010d_0_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6d84c3010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c8569dd8fb_0_94: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c8569dd8f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c8569dd8fb_0_99: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c8569dd8f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650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588427"/>
            <a:ext cx="745763" cy="61102"/>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763267"/>
            <a:ext cx="7688100" cy="2219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4230533"/>
            <a:ext cx="7688100" cy="721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5558926"/>
            <a:ext cx="745763" cy="61102"/>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978600"/>
            <a:ext cx="7688400" cy="165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3030517"/>
            <a:ext cx="7688400" cy="2107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588427"/>
            <a:ext cx="745763" cy="61102"/>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763267"/>
            <a:ext cx="7688400" cy="202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588427"/>
            <a:ext cx="745763" cy="61102"/>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771833"/>
            <a:ext cx="76887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588427"/>
            <a:ext cx="745763" cy="61102"/>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771833"/>
            <a:ext cx="3774300" cy="30147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588427"/>
            <a:ext cx="745763" cy="61102"/>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758200"/>
            <a:ext cx="7688400" cy="713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650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588427"/>
            <a:ext cx="745763" cy="61102"/>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758200"/>
            <a:ext cx="3300900" cy="18420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3708967"/>
            <a:ext cx="3300900" cy="2130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5558926"/>
            <a:ext cx="745763" cy="61102"/>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1152400"/>
            <a:ext cx="7021200" cy="39801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588427"/>
            <a:ext cx="745763" cy="61102"/>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758200"/>
            <a:ext cx="3300900" cy="2249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4215367"/>
            <a:ext cx="3300900" cy="1011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803500"/>
            <a:ext cx="3374400" cy="4034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5830068"/>
            <a:ext cx="7697400" cy="614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633313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633313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jp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625" y="1909300"/>
            <a:ext cx="7688100" cy="14775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Lab 11: Bitwise Operators</a:t>
            </a:r>
            <a:endParaRPr/>
          </a:p>
          <a:p>
            <a:pPr indent="0" lvl="0" marL="0" rtl="0" algn="l">
              <a:spcBef>
                <a:spcPts val="0"/>
              </a:spcBef>
              <a:spcAft>
                <a:spcPts val="0"/>
              </a:spcAft>
              <a:buNone/>
            </a:pPr>
            <a:r>
              <a:rPr b="0" lang="en"/>
              <a:t>CS F111</a:t>
            </a:r>
            <a:endParaRPr b="0"/>
          </a:p>
        </p:txBody>
      </p:sp>
      <p:sp>
        <p:nvSpPr>
          <p:cNvPr id="87" name="Google Shape;87;p13"/>
          <p:cNvSpPr txBox="1"/>
          <p:nvPr>
            <p:ph idx="1" type="subTitle"/>
          </p:nvPr>
        </p:nvSpPr>
        <p:spPr>
          <a:xfrm>
            <a:off x="729625" y="4847467"/>
            <a:ext cx="7688100" cy="123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Authors: CS F111 FDTAs</a:t>
            </a:r>
            <a:endParaRPr/>
          </a:p>
          <a:p>
            <a:pPr indent="0" lvl="0" marL="0" rtl="0" algn="l">
              <a:spcBef>
                <a:spcPts val="0"/>
              </a:spcBef>
              <a:spcAft>
                <a:spcPts val="0"/>
              </a:spcAft>
              <a:buNone/>
            </a:pPr>
            <a:r>
              <a:rPr lang="en"/>
              <a:t>(Aditya Tailor,</a:t>
            </a:r>
            <a:endParaRPr/>
          </a:p>
          <a:p>
            <a:pPr indent="0" lvl="0" marL="0" rtl="0" algn="l">
              <a:spcBef>
                <a:spcPts val="0"/>
              </a:spcBef>
              <a:spcAft>
                <a:spcPts val="0"/>
              </a:spcAft>
              <a:buNone/>
            </a:pPr>
            <a:r>
              <a:rPr lang="en"/>
              <a:t>Mitra Shah,</a:t>
            </a:r>
            <a:endParaRPr/>
          </a:p>
          <a:p>
            <a:pPr indent="0" lvl="0" marL="0" rtl="0" algn="l">
              <a:spcBef>
                <a:spcPts val="0"/>
              </a:spcBef>
              <a:spcAft>
                <a:spcPts val="0"/>
              </a:spcAft>
              <a:buNone/>
            </a:pPr>
            <a:r>
              <a:rPr lang="en"/>
              <a:t>Ronit Kunkolienker)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729450" y="843800"/>
            <a:ext cx="7688700" cy="71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BITWISE OR( ‘|’ ) OPERATOR</a:t>
            </a:r>
            <a:endParaRPr/>
          </a:p>
          <a:p>
            <a:pPr indent="0" lvl="0" marL="0" rtl="0" algn="l">
              <a:spcBef>
                <a:spcPts val="0"/>
              </a:spcBef>
              <a:spcAft>
                <a:spcPts val="0"/>
              </a:spcAft>
              <a:buNone/>
            </a:pPr>
            <a:r>
              <a:t/>
            </a:r>
            <a:endParaRPr/>
          </a:p>
        </p:txBody>
      </p:sp>
      <p:sp>
        <p:nvSpPr>
          <p:cNvPr id="151" name="Google Shape;151;p22"/>
          <p:cNvSpPr txBox="1"/>
          <p:nvPr>
            <p:ph idx="1" type="body"/>
          </p:nvPr>
        </p:nvSpPr>
        <p:spPr>
          <a:xfrm>
            <a:off x="729450" y="1781225"/>
            <a:ext cx="7688700" cy="2608500"/>
          </a:xfrm>
          <a:prstGeom prst="rect">
            <a:avLst/>
          </a:prstGeom>
        </p:spPr>
        <p:txBody>
          <a:bodyPr anchorCtr="0" anchor="t" bIns="91425" lIns="91425" spcFirstLastPara="1" rIns="91425" wrap="square" tIns="91425">
            <a:noAutofit/>
          </a:bodyPr>
          <a:lstStyle/>
          <a:p>
            <a:pPr indent="-336550" lvl="0" marL="457200" rtl="0" algn="l">
              <a:spcBef>
                <a:spcPts val="900"/>
              </a:spcBef>
              <a:spcAft>
                <a:spcPts val="0"/>
              </a:spcAft>
              <a:buClr>
                <a:srgbClr val="111111"/>
              </a:buClr>
              <a:buSzPts val="1700"/>
              <a:buFont typeface="Roboto"/>
              <a:buChar char="●"/>
            </a:pPr>
            <a:r>
              <a:rPr lang="en" sz="1700">
                <a:solidFill>
                  <a:srgbClr val="111111"/>
                </a:solidFill>
                <a:highlight>
                  <a:srgbClr val="F7F7F7"/>
                </a:highlight>
              </a:rPr>
              <a:t>The Bitwise | operator performs the logical OR operation between the corresponding bits of 2 operands.</a:t>
            </a:r>
            <a:endParaRPr sz="1700">
              <a:solidFill>
                <a:srgbClr val="111111"/>
              </a:solidFill>
              <a:highlight>
                <a:srgbClr val="F7F7F7"/>
              </a:highlight>
            </a:endParaRPr>
          </a:p>
          <a:p>
            <a:pPr indent="-336550" lvl="0" marL="457200" rtl="0" algn="l">
              <a:spcBef>
                <a:spcPts val="0"/>
              </a:spcBef>
              <a:spcAft>
                <a:spcPts val="0"/>
              </a:spcAft>
              <a:buClr>
                <a:srgbClr val="111111"/>
              </a:buClr>
              <a:buSzPts val="1700"/>
              <a:buFont typeface="Roboto"/>
              <a:buChar char="●"/>
            </a:pPr>
            <a:r>
              <a:rPr lang="en" sz="1700">
                <a:solidFill>
                  <a:srgbClr val="111111"/>
                </a:solidFill>
                <a:highlight>
                  <a:srgbClr val="F7F7F7"/>
                </a:highlight>
              </a:rPr>
              <a:t>It returns 1 if at least one of the bits is 1.</a:t>
            </a:r>
            <a:endParaRPr sz="1700">
              <a:solidFill>
                <a:srgbClr val="111111"/>
              </a:solidFill>
              <a:highlight>
                <a:srgbClr val="F7F7F7"/>
              </a:highlight>
            </a:endParaRPr>
          </a:p>
          <a:p>
            <a:pPr indent="-336550" lvl="0" marL="457200" rtl="0" algn="l">
              <a:spcBef>
                <a:spcPts val="0"/>
              </a:spcBef>
              <a:spcAft>
                <a:spcPts val="0"/>
              </a:spcAft>
              <a:buClr>
                <a:srgbClr val="111111"/>
              </a:buClr>
              <a:buSzPts val="1700"/>
              <a:buFont typeface="Roboto"/>
              <a:buChar char="●"/>
            </a:pPr>
            <a:r>
              <a:rPr lang="en" sz="1700">
                <a:solidFill>
                  <a:srgbClr val="111111"/>
                </a:solidFill>
                <a:highlight>
                  <a:srgbClr val="F7F7F7"/>
                </a:highlight>
              </a:rPr>
              <a:t>It returns 0 only if both bits are 0.</a:t>
            </a:r>
            <a:endParaRPr sz="1700">
              <a:solidFill>
                <a:srgbClr val="111111"/>
              </a:solidFill>
              <a:highlight>
                <a:srgbClr val="F7F7F7"/>
              </a:highlight>
            </a:endParaRPr>
          </a:p>
          <a:p>
            <a:pPr indent="-336550" lvl="0" marL="457200" rtl="0" algn="l">
              <a:spcBef>
                <a:spcPts val="0"/>
              </a:spcBef>
              <a:spcAft>
                <a:spcPts val="0"/>
              </a:spcAft>
              <a:buClr>
                <a:srgbClr val="111111"/>
              </a:buClr>
              <a:buSzPts val="1700"/>
              <a:buFont typeface="Roboto"/>
              <a:buChar char="●"/>
            </a:pPr>
            <a:r>
              <a:rPr lang="en" sz="1700">
                <a:solidFill>
                  <a:srgbClr val="111111"/>
                </a:solidFill>
                <a:highlight>
                  <a:srgbClr val="F7F7F7"/>
                </a:highlight>
              </a:rPr>
              <a:t>For example, let’s consider 2 variables c and d with values 6 and 4 respectively.</a:t>
            </a:r>
            <a:endParaRPr sz="1700">
              <a:solidFill>
                <a:srgbClr val="111111"/>
              </a:solidFill>
              <a:highlight>
                <a:srgbClr val="F7F7F7"/>
              </a:highlight>
            </a:endParaRPr>
          </a:p>
          <a:p>
            <a:pPr indent="-336550" lvl="1" marL="914400" rtl="0" algn="l">
              <a:spcBef>
                <a:spcPts val="0"/>
              </a:spcBef>
              <a:spcAft>
                <a:spcPts val="0"/>
              </a:spcAft>
              <a:buClr>
                <a:srgbClr val="111111"/>
              </a:buClr>
              <a:buSzPts val="1700"/>
              <a:buFont typeface="Roboto"/>
              <a:buChar char="○"/>
            </a:pPr>
            <a:r>
              <a:rPr lang="en" sz="1700">
                <a:solidFill>
                  <a:srgbClr val="111111"/>
                </a:solidFill>
                <a:highlight>
                  <a:srgbClr val="F7F7F7"/>
                </a:highlight>
              </a:rPr>
              <a:t>The binary representation of c (6) is 0110.</a:t>
            </a:r>
            <a:endParaRPr sz="1700">
              <a:solidFill>
                <a:srgbClr val="111111"/>
              </a:solidFill>
              <a:highlight>
                <a:srgbClr val="F7F7F7"/>
              </a:highlight>
            </a:endParaRPr>
          </a:p>
          <a:p>
            <a:pPr indent="-336550" lvl="1" marL="914400" rtl="0" algn="l">
              <a:spcBef>
                <a:spcPts val="0"/>
              </a:spcBef>
              <a:spcAft>
                <a:spcPts val="0"/>
              </a:spcAft>
              <a:buClr>
                <a:srgbClr val="111111"/>
              </a:buClr>
              <a:buSzPts val="1700"/>
              <a:buFont typeface="Roboto"/>
              <a:buChar char="○"/>
            </a:pPr>
            <a:r>
              <a:rPr lang="en" sz="1700">
                <a:solidFill>
                  <a:srgbClr val="111111"/>
                </a:solidFill>
                <a:highlight>
                  <a:srgbClr val="F7F7F7"/>
                </a:highlight>
              </a:rPr>
              <a:t>The binary representation of d (4) is 0100.</a:t>
            </a:r>
            <a:endParaRPr sz="1700"/>
          </a:p>
        </p:txBody>
      </p:sp>
      <p:sp>
        <p:nvSpPr>
          <p:cNvPr id="152" name="Google Shape;152;p22"/>
          <p:cNvSpPr txBox="1"/>
          <p:nvPr/>
        </p:nvSpPr>
        <p:spPr>
          <a:xfrm>
            <a:off x="776400" y="5429500"/>
            <a:ext cx="7591200" cy="11706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800"/>
              </a:spcBef>
              <a:spcAft>
                <a:spcPts val="0"/>
              </a:spcAft>
              <a:buClr>
                <a:srgbClr val="111111"/>
              </a:buClr>
              <a:buSzPts val="1700"/>
              <a:buFont typeface="Lato"/>
              <a:buChar char="●"/>
            </a:pPr>
            <a:r>
              <a:rPr lang="en" sz="1700">
                <a:solidFill>
                  <a:srgbClr val="111111"/>
                </a:solidFill>
                <a:highlight>
                  <a:srgbClr val="F7F7F7"/>
                </a:highlight>
                <a:latin typeface="Lato"/>
                <a:ea typeface="Lato"/>
                <a:cs typeface="Lato"/>
                <a:sym typeface="Lato"/>
              </a:rPr>
              <a:t>Hence </a:t>
            </a:r>
            <a:r>
              <a:rPr lang="en" sz="1700">
                <a:solidFill>
                  <a:srgbClr val="111111"/>
                </a:solidFill>
                <a:highlight>
                  <a:srgbClr val="F7F7F7"/>
                </a:highlight>
                <a:latin typeface="Lato"/>
                <a:ea typeface="Lato"/>
                <a:cs typeface="Lato"/>
                <a:sym typeface="Lato"/>
              </a:rPr>
              <a:t>c | d = 0110</a:t>
            </a:r>
            <a:endParaRPr sz="1700">
              <a:solidFill>
                <a:srgbClr val="111111"/>
              </a:solidFill>
              <a:highlight>
                <a:srgbClr val="F7F7F7"/>
              </a:highlight>
              <a:latin typeface="Lato"/>
              <a:ea typeface="Lato"/>
              <a:cs typeface="Lato"/>
              <a:sym typeface="Lato"/>
            </a:endParaRPr>
          </a:p>
          <a:p>
            <a:pPr indent="-336550" lvl="0" marL="457200" rtl="0" algn="l">
              <a:lnSpc>
                <a:spcPct val="115000"/>
              </a:lnSpc>
              <a:spcBef>
                <a:spcPts val="0"/>
              </a:spcBef>
              <a:spcAft>
                <a:spcPts val="0"/>
              </a:spcAft>
              <a:buClr>
                <a:srgbClr val="111111"/>
              </a:buClr>
              <a:buSzPts val="1700"/>
              <a:buFont typeface="Roboto"/>
              <a:buChar char="●"/>
            </a:pPr>
            <a:r>
              <a:rPr lang="en" sz="1700">
                <a:solidFill>
                  <a:srgbClr val="111111"/>
                </a:solidFill>
                <a:highlight>
                  <a:srgbClr val="F7F7F7"/>
                </a:highlight>
                <a:latin typeface="Lato"/>
                <a:ea typeface="Lato"/>
                <a:cs typeface="Lato"/>
                <a:sym typeface="Lato"/>
              </a:rPr>
              <a:t>The binary number 0110 is equivalent to 6 in decimal.</a:t>
            </a:r>
            <a:endParaRPr sz="1700">
              <a:solidFill>
                <a:srgbClr val="111111"/>
              </a:solidFill>
              <a:highlight>
                <a:srgbClr val="F7F7F7"/>
              </a:highlight>
              <a:latin typeface="Lato"/>
              <a:ea typeface="Lato"/>
              <a:cs typeface="Lato"/>
              <a:sym typeface="Lato"/>
            </a:endParaRPr>
          </a:p>
          <a:p>
            <a:pPr indent="-336550" lvl="0" marL="457200" rtl="0" algn="l">
              <a:lnSpc>
                <a:spcPct val="115000"/>
              </a:lnSpc>
              <a:spcBef>
                <a:spcPts val="0"/>
              </a:spcBef>
              <a:spcAft>
                <a:spcPts val="0"/>
              </a:spcAft>
              <a:buClr>
                <a:srgbClr val="111111"/>
              </a:buClr>
              <a:buSzPts val="1700"/>
              <a:buFont typeface="Roboto"/>
              <a:buChar char="●"/>
            </a:pPr>
            <a:r>
              <a:rPr lang="en" sz="1700">
                <a:solidFill>
                  <a:srgbClr val="111111"/>
                </a:solidFill>
                <a:highlight>
                  <a:srgbClr val="F7F7F7"/>
                </a:highlight>
                <a:latin typeface="Lato"/>
                <a:ea typeface="Lato"/>
                <a:cs typeface="Lato"/>
                <a:sym typeface="Lato"/>
              </a:rPr>
              <a:t>Hence, c | d equals 6.</a:t>
            </a:r>
            <a:endParaRPr sz="1300">
              <a:solidFill>
                <a:schemeClr val="accent1"/>
              </a:solidFill>
              <a:latin typeface="Lato"/>
              <a:ea typeface="Lato"/>
              <a:cs typeface="Lato"/>
              <a:sym typeface="Lato"/>
            </a:endParaRPr>
          </a:p>
        </p:txBody>
      </p:sp>
      <p:sp>
        <p:nvSpPr>
          <p:cNvPr id="153" name="Google Shape;153;p22"/>
          <p:cNvSpPr txBox="1"/>
          <p:nvPr/>
        </p:nvSpPr>
        <p:spPr>
          <a:xfrm>
            <a:off x="1978200" y="4300550"/>
            <a:ext cx="51912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c</a:t>
            </a:r>
            <a:r>
              <a:rPr lang="en" sz="2300">
                <a:solidFill>
                  <a:schemeClr val="accent1"/>
                </a:solidFill>
                <a:latin typeface="Courier New"/>
                <a:ea typeface="Courier New"/>
                <a:cs typeface="Courier New"/>
                <a:sym typeface="Courier New"/>
              </a:rPr>
              <a:t>   </a:t>
            </a:r>
            <a:r>
              <a:rPr lang="en" sz="2300">
                <a:solidFill>
                  <a:srgbClr val="CC0000"/>
                </a:solidFill>
                <a:latin typeface="Courier New"/>
                <a:ea typeface="Courier New"/>
                <a:cs typeface="Courier New"/>
                <a:sym typeface="Courier New"/>
              </a:rPr>
              <a:t>0</a:t>
            </a:r>
            <a:r>
              <a:rPr lang="en" sz="2300">
                <a:solidFill>
                  <a:srgbClr val="6AA84F"/>
                </a:solidFill>
                <a:latin typeface="Courier New"/>
                <a:ea typeface="Courier New"/>
                <a:cs typeface="Courier New"/>
                <a:sym typeface="Courier New"/>
              </a:rPr>
              <a:t>11</a:t>
            </a:r>
            <a:r>
              <a:rPr lang="en" sz="2300">
                <a:solidFill>
                  <a:srgbClr val="CC0000"/>
                </a:solidFill>
                <a:latin typeface="Courier New"/>
                <a:ea typeface="Courier New"/>
                <a:cs typeface="Courier New"/>
                <a:sym typeface="Courier New"/>
              </a:rPr>
              <a:t>0</a:t>
            </a:r>
            <a:endParaRPr sz="2300">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u="sng">
                <a:solidFill>
                  <a:schemeClr val="accent1"/>
                </a:solidFill>
                <a:latin typeface="Courier New"/>
                <a:ea typeface="Courier New"/>
                <a:cs typeface="Courier New"/>
                <a:sym typeface="Courier New"/>
              </a:rPr>
              <a:t>d</a:t>
            </a:r>
            <a:r>
              <a:rPr lang="en" sz="2300" u="sng">
                <a:solidFill>
                  <a:schemeClr val="accent1"/>
                </a:solidFill>
                <a:latin typeface="Courier New"/>
                <a:ea typeface="Courier New"/>
                <a:cs typeface="Courier New"/>
                <a:sym typeface="Courier New"/>
              </a:rPr>
              <a:t>   </a:t>
            </a:r>
            <a:r>
              <a:rPr lang="en" sz="2300" u="sng">
                <a:solidFill>
                  <a:srgbClr val="CC0000"/>
                </a:solidFill>
                <a:latin typeface="Courier New"/>
                <a:ea typeface="Courier New"/>
                <a:cs typeface="Courier New"/>
                <a:sym typeface="Courier New"/>
              </a:rPr>
              <a:t>0</a:t>
            </a:r>
            <a:r>
              <a:rPr lang="en" sz="2300" u="sng">
                <a:solidFill>
                  <a:srgbClr val="6AA84F"/>
                </a:solidFill>
                <a:latin typeface="Courier New"/>
                <a:ea typeface="Courier New"/>
                <a:cs typeface="Courier New"/>
                <a:sym typeface="Courier New"/>
              </a:rPr>
              <a:t>1</a:t>
            </a:r>
            <a:r>
              <a:rPr lang="en" sz="2300" u="sng">
                <a:solidFill>
                  <a:srgbClr val="CC0000"/>
                </a:solidFill>
                <a:latin typeface="Courier New"/>
                <a:ea typeface="Courier New"/>
                <a:cs typeface="Courier New"/>
                <a:sym typeface="Courier New"/>
              </a:rPr>
              <a:t>00</a:t>
            </a:r>
            <a:endParaRPr sz="2300" u="sng">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c|d</a:t>
            </a:r>
            <a:r>
              <a:rPr lang="en" sz="2300">
                <a:solidFill>
                  <a:schemeClr val="accent1"/>
                </a:solidFill>
                <a:latin typeface="Courier New"/>
                <a:ea typeface="Courier New"/>
                <a:cs typeface="Courier New"/>
                <a:sym typeface="Courier New"/>
              </a:rPr>
              <a:t> </a:t>
            </a:r>
            <a:r>
              <a:rPr lang="en" sz="2300">
                <a:solidFill>
                  <a:srgbClr val="CC0000"/>
                </a:solidFill>
                <a:latin typeface="Courier New"/>
                <a:ea typeface="Courier New"/>
                <a:cs typeface="Courier New"/>
                <a:sym typeface="Courier New"/>
              </a:rPr>
              <a:t>0</a:t>
            </a:r>
            <a:r>
              <a:rPr lang="en" sz="2300">
                <a:solidFill>
                  <a:srgbClr val="6AA84F"/>
                </a:solidFill>
                <a:latin typeface="Courier New"/>
                <a:ea typeface="Courier New"/>
                <a:cs typeface="Courier New"/>
                <a:sym typeface="Courier New"/>
              </a:rPr>
              <a:t>11</a:t>
            </a:r>
            <a:r>
              <a:rPr lang="en" sz="2300">
                <a:solidFill>
                  <a:srgbClr val="CC0000"/>
                </a:solidFill>
                <a:latin typeface="Courier New"/>
                <a:ea typeface="Courier New"/>
                <a:cs typeface="Courier New"/>
                <a:sym typeface="Courier New"/>
              </a:rPr>
              <a:t>0</a:t>
            </a:r>
            <a:endParaRPr sz="2300">
              <a:solidFill>
                <a:srgbClr val="CC0000"/>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23"/>
          <p:cNvPicPr preferRelativeResize="0"/>
          <p:nvPr/>
        </p:nvPicPr>
        <p:blipFill>
          <a:blip r:embed="rId3">
            <a:alphaModFix/>
          </a:blip>
          <a:stretch>
            <a:fillRect/>
          </a:stretch>
        </p:blipFill>
        <p:spPr>
          <a:xfrm>
            <a:off x="452438" y="1176525"/>
            <a:ext cx="8239125" cy="4838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4"/>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BITWISE XOR(‘^’) OPERATOR</a:t>
            </a:r>
            <a:endParaRPr/>
          </a:p>
        </p:txBody>
      </p:sp>
      <p:sp>
        <p:nvSpPr>
          <p:cNvPr id="164" name="Google Shape;164;p24"/>
          <p:cNvSpPr txBox="1"/>
          <p:nvPr>
            <p:ph idx="1" type="body"/>
          </p:nvPr>
        </p:nvSpPr>
        <p:spPr>
          <a:xfrm>
            <a:off x="729450" y="1628833"/>
            <a:ext cx="7688700" cy="3014700"/>
          </a:xfrm>
          <a:prstGeom prst="rect">
            <a:avLst/>
          </a:prstGeom>
        </p:spPr>
        <p:txBody>
          <a:bodyPr anchorCtr="0" anchor="t" bIns="91425" lIns="91425" spcFirstLastPara="1" rIns="91425" wrap="square" tIns="91425">
            <a:noAutofit/>
          </a:bodyPr>
          <a:lstStyle/>
          <a:p>
            <a:pPr indent="-330200" lvl="0" marL="457200" rtl="0" algn="l">
              <a:spcBef>
                <a:spcPts val="900"/>
              </a:spcBef>
              <a:spcAft>
                <a:spcPts val="0"/>
              </a:spcAft>
              <a:buClr>
                <a:srgbClr val="111111"/>
              </a:buClr>
              <a:buSzPts val="1600"/>
              <a:buFont typeface="Roboto"/>
              <a:buChar char="●"/>
            </a:pPr>
            <a:r>
              <a:rPr lang="en" sz="1600">
                <a:solidFill>
                  <a:srgbClr val="111111"/>
                </a:solidFill>
                <a:highlight>
                  <a:srgbClr val="F7F7F7"/>
                </a:highlight>
              </a:rPr>
              <a:t>The Bitwise ^ operator performs the logical XOR (exclusive OR) operation between the corresponding bits of 2 operands.</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It returns 1 if the bits are different (one is 1 and the other is 0).</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It returns 0 if the bits are the same (both 0 or both 1).</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For example, let’s consider 2 variables g and h with values 6 and 4 respectively.</a:t>
            </a:r>
            <a:endParaRPr sz="1600">
              <a:solidFill>
                <a:srgbClr val="111111"/>
              </a:solidFill>
              <a:highlight>
                <a:srgbClr val="F7F7F7"/>
              </a:highlight>
            </a:endParaRPr>
          </a:p>
          <a:p>
            <a:pPr indent="-330200" lvl="1" marL="914400" rtl="0" algn="l">
              <a:spcBef>
                <a:spcPts val="0"/>
              </a:spcBef>
              <a:spcAft>
                <a:spcPts val="0"/>
              </a:spcAft>
              <a:buClr>
                <a:srgbClr val="111111"/>
              </a:buClr>
              <a:buSzPts val="1600"/>
              <a:buFont typeface="Roboto"/>
              <a:buChar char="○"/>
            </a:pPr>
            <a:r>
              <a:rPr lang="en" sz="1600">
                <a:solidFill>
                  <a:srgbClr val="111111"/>
                </a:solidFill>
                <a:highlight>
                  <a:srgbClr val="F7F7F7"/>
                </a:highlight>
              </a:rPr>
              <a:t>The binary representation of g (6) is 0110.</a:t>
            </a:r>
            <a:endParaRPr sz="1600">
              <a:solidFill>
                <a:srgbClr val="111111"/>
              </a:solidFill>
              <a:highlight>
                <a:srgbClr val="F7F7F7"/>
              </a:highlight>
            </a:endParaRPr>
          </a:p>
          <a:p>
            <a:pPr indent="-330200" lvl="1" marL="914400" rtl="0" algn="l">
              <a:spcBef>
                <a:spcPts val="0"/>
              </a:spcBef>
              <a:spcAft>
                <a:spcPts val="0"/>
              </a:spcAft>
              <a:buClr>
                <a:srgbClr val="111111"/>
              </a:buClr>
              <a:buSzPts val="1600"/>
              <a:buFont typeface="Roboto"/>
              <a:buChar char="○"/>
            </a:pPr>
            <a:r>
              <a:rPr lang="en" sz="1600">
                <a:solidFill>
                  <a:srgbClr val="111111"/>
                </a:solidFill>
                <a:highlight>
                  <a:srgbClr val="F7F7F7"/>
                </a:highlight>
              </a:rPr>
              <a:t>The binary representation of h (4) is 0100.</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Lato"/>
              <a:buChar char="●"/>
            </a:pPr>
            <a:r>
              <a:rPr lang="en" sz="1600">
                <a:solidFill>
                  <a:srgbClr val="111111"/>
                </a:solidFill>
                <a:highlight>
                  <a:srgbClr val="F7F7F7"/>
                </a:highlight>
              </a:rPr>
              <a:t>If we perform the bitwise XOR operation on these 2 variables, we get:</a:t>
            </a:r>
            <a:endParaRPr sz="1600">
              <a:solidFill>
                <a:srgbClr val="111111"/>
              </a:solidFill>
              <a:highlight>
                <a:srgbClr val="F7F7F7"/>
              </a:highlight>
            </a:endParaRPr>
          </a:p>
          <a:p>
            <a:pPr indent="-330200" lvl="1" marL="914400" rtl="0" algn="l">
              <a:spcBef>
                <a:spcPts val="0"/>
              </a:spcBef>
              <a:spcAft>
                <a:spcPts val="0"/>
              </a:spcAft>
              <a:buClr>
                <a:srgbClr val="111111"/>
              </a:buClr>
              <a:buSzPts val="1600"/>
              <a:buFont typeface="Roboto"/>
              <a:buChar char="○"/>
            </a:pPr>
            <a:r>
              <a:rPr lang="en" sz="1600">
                <a:solidFill>
                  <a:srgbClr val="111111"/>
                </a:solidFill>
                <a:highlight>
                  <a:srgbClr val="F7F7F7"/>
                </a:highlight>
              </a:rPr>
              <a:t>g ^ h = 0010</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The binary number 0010 is equivalent to 2 in decimal.</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Hence, g ^ h equals 2.</a:t>
            </a:r>
            <a:endParaRPr sz="1600">
              <a:solidFill>
                <a:srgbClr val="111111"/>
              </a:solidFill>
              <a:highlight>
                <a:srgbClr val="F7F7F7"/>
              </a:highlight>
            </a:endParaRPr>
          </a:p>
          <a:p>
            <a:pPr indent="0" lvl="0" marL="0" rtl="0" algn="l">
              <a:spcBef>
                <a:spcPts val="0"/>
              </a:spcBef>
              <a:spcAft>
                <a:spcPts val="1200"/>
              </a:spcAft>
              <a:buNone/>
            </a:pPr>
            <a:r>
              <a:t/>
            </a:r>
            <a:endParaRPr/>
          </a:p>
        </p:txBody>
      </p:sp>
      <p:sp>
        <p:nvSpPr>
          <p:cNvPr id="165" name="Google Shape;165;p24"/>
          <p:cNvSpPr txBox="1"/>
          <p:nvPr/>
        </p:nvSpPr>
        <p:spPr>
          <a:xfrm>
            <a:off x="2546550" y="5102150"/>
            <a:ext cx="40545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g</a:t>
            </a:r>
            <a:r>
              <a:rPr lang="en" sz="2300">
                <a:solidFill>
                  <a:schemeClr val="accent1"/>
                </a:solidFill>
                <a:latin typeface="Courier New"/>
                <a:ea typeface="Courier New"/>
                <a:cs typeface="Courier New"/>
                <a:sym typeface="Courier New"/>
              </a:rPr>
              <a:t>   </a:t>
            </a:r>
            <a:r>
              <a:rPr lang="en" sz="2300">
                <a:solidFill>
                  <a:srgbClr val="CC0000"/>
                </a:solidFill>
                <a:latin typeface="Courier New"/>
                <a:ea typeface="Courier New"/>
                <a:cs typeface="Courier New"/>
                <a:sym typeface="Courier New"/>
              </a:rPr>
              <a:t>0</a:t>
            </a:r>
            <a:r>
              <a:rPr lang="en" sz="2300">
                <a:solidFill>
                  <a:srgbClr val="6AA84F"/>
                </a:solidFill>
                <a:latin typeface="Courier New"/>
                <a:ea typeface="Courier New"/>
                <a:cs typeface="Courier New"/>
                <a:sym typeface="Courier New"/>
              </a:rPr>
              <a:t>11</a:t>
            </a:r>
            <a:r>
              <a:rPr lang="en" sz="2300">
                <a:solidFill>
                  <a:srgbClr val="CC0000"/>
                </a:solidFill>
                <a:latin typeface="Courier New"/>
                <a:ea typeface="Courier New"/>
                <a:cs typeface="Courier New"/>
                <a:sym typeface="Courier New"/>
              </a:rPr>
              <a:t>0</a:t>
            </a:r>
            <a:endParaRPr sz="2300">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u="sng">
                <a:solidFill>
                  <a:schemeClr val="accent1"/>
                </a:solidFill>
                <a:latin typeface="Courier New"/>
                <a:ea typeface="Courier New"/>
                <a:cs typeface="Courier New"/>
                <a:sym typeface="Courier New"/>
              </a:rPr>
              <a:t>h</a:t>
            </a:r>
            <a:r>
              <a:rPr lang="en" sz="2300" u="sng">
                <a:solidFill>
                  <a:schemeClr val="accent1"/>
                </a:solidFill>
                <a:latin typeface="Courier New"/>
                <a:ea typeface="Courier New"/>
                <a:cs typeface="Courier New"/>
                <a:sym typeface="Courier New"/>
              </a:rPr>
              <a:t>   </a:t>
            </a:r>
            <a:r>
              <a:rPr lang="en" sz="2300" u="sng">
                <a:solidFill>
                  <a:srgbClr val="CC0000"/>
                </a:solidFill>
                <a:latin typeface="Courier New"/>
                <a:ea typeface="Courier New"/>
                <a:cs typeface="Courier New"/>
                <a:sym typeface="Courier New"/>
              </a:rPr>
              <a:t>0</a:t>
            </a:r>
            <a:r>
              <a:rPr lang="en" sz="2300" u="sng">
                <a:solidFill>
                  <a:srgbClr val="6AA84F"/>
                </a:solidFill>
                <a:latin typeface="Courier New"/>
                <a:ea typeface="Courier New"/>
                <a:cs typeface="Courier New"/>
                <a:sym typeface="Courier New"/>
              </a:rPr>
              <a:t>1</a:t>
            </a:r>
            <a:r>
              <a:rPr lang="en" sz="2300" u="sng">
                <a:solidFill>
                  <a:srgbClr val="CC0000"/>
                </a:solidFill>
                <a:latin typeface="Courier New"/>
                <a:ea typeface="Courier New"/>
                <a:cs typeface="Courier New"/>
                <a:sym typeface="Courier New"/>
              </a:rPr>
              <a:t>00</a:t>
            </a:r>
            <a:endParaRPr sz="2300" u="sng">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g^h</a:t>
            </a:r>
            <a:r>
              <a:rPr lang="en" sz="2300">
                <a:solidFill>
                  <a:schemeClr val="accent1"/>
                </a:solidFill>
                <a:latin typeface="Courier New"/>
                <a:ea typeface="Courier New"/>
                <a:cs typeface="Courier New"/>
                <a:sym typeface="Courier New"/>
              </a:rPr>
              <a:t> </a:t>
            </a:r>
            <a:r>
              <a:rPr lang="en" sz="2300">
                <a:solidFill>
                  <a:srgbClr val="CC0000"/>
                </a:solidFill>
                <a:latin typeface="Courier New"/>
                <a:ea typeface="Courier New"/>
                <a:cs typeface="Courier New"/>
                <a:sym typeface="Courier New"/>
              </a:rPr>
              <a:t>00</a:t>
            </a:r>
            <a:r>
              <a:rPr lang="en" sz="2300">
                <a:solidFill>
                  <a:srgbClr val="6AA84F"/>
                </a:solidFill>
                <a:latin typeface="Courier New"/>
                <a:ea typeface="Courier New"/>
                <a:cs typeface="Courier New"/>
                <a:sym typeface="Courier New"/>
              </a:rPr>
              <a:t>1</a:t>
            </a:r>
            <a:r>
              <a:rPr lang="en" sz="2300">
                <a:solidFill>
                  <a:srgbClr val="CC0000"/>
                </a:solidFill>
                <a:latin typeface="Courier New"/>
                <a:ea typeface="Courier New"/>
                <a:cs typeface="Courier New"/>
                <a:sym typeface="Courier New"/>
              </a:rPr>
              <a:t>0</a:t>
            </a:r>
            <a:endParaRPr sz="2300">
              <a:solidFill>
                <a:srgbClr val="CC0000"/>
              </a:solidFill>
              <a:latin typeface="Courier New"/>
              <a:ea typeface="Courier New"/>
              <a:cs typeface="Courier New"/>
              <a:sym typeface="Courier Ne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5"/>
          <p:cNvPicPr preferRelativeResize="0"/>
          <p:nvPr/>
        </p:nvPicPr>
        <p:blipFill>
          <a:blip r:embed="rId3">
            <a:alphaModFix/>
          </a:blip>
          <a:stretch>
            <a:fillRect/>
          </a:stretch>
        </p:blipFill>
        <p:spPr>
          <a:xfrm>
            <a:off x="152400" y="1364038"/>
            <a:ext cx="8839201" cy="4129926"/>
          </a:xfrm>
          <a:prstGeom prst="rect">
            <a:avLst/>
          </a:prstGeom>
          <a:noFill/>
          <a:ln>
            <a:noFill/>
          </a:ln>
        </p:spPr>
      </p:pic>
      <p:pic>
        <p:nvPicPr>
          <p:cNvPr id="171" name="Google Shape;171;p25"/>
          <p:cNvPicPr preferRelativeResize="0"/>
          <p:nvPr/>
        </p:nvPicPr>
        <p:blipFill>
          <a:blip r:embed="rId4">
            <a:alphaModFix/>
          </a:blip>
          <a:stretch>
            <a:fillRect/>
          </a:stretch>
        </p:blipFill>
        <p:spPr>
          <a:xfrm>
            <a:off x="4767625" y="4766075"/>
            <a:ext cx="3371125" cy="1892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type="title"/>
          </p:nvPr>
        </p:nvSpPr>
        <p:spPr>
          <a:xfrm>
            <a:off x="727650" y="863675"/>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bitwise shift operators</a:t>
            </a:r>
            <a:endParaRPr/>
          </a:p>
        </p:txBody>
      </p:sp>
      <p:sp>
        <p:nvSpPr>
          <p:cNvPr id="177" name="Google Shape;177;p26"/>
          <p:cNvSpPr txBox="1"/>
          <p:nvPr>
            <p:ph idx="1" type="body"/>
          </p:nvPr>
        </p:nvSpPr>
        <p:spPr>
          <a:xfrm>
            <a:off x="729450" y="1786100"/>
            <a:ext cx="3842700" cy="3014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3600">
                <a:latin typeface="Courier New"/>
                <a:ea typeface="Courier New"/>
                <a:cs typeface="Courier New"/>
                <a:sym typeface="Courier New"/>
              </a:rPr>
              <a:t>a&lt;&lt;n</a:t>
            </a:r>
            <a:endParaRPr sz="3600">
              <a:latin typeface="Courier New"/>
              <a:ea typeface="Courier New"/>
              <a:cs typeface="Courier New"/>
              <a:sym typeface="Courier New"/>
            </a:endParaRPr>
          </a:p>
          <a:p>
            <a:pPr indent="0" lvl="0" marL="0" rtl="0" algn="ctr">
              <a:spcBef>
                <a:spcPts val="1200"/>
              </a:spcBef>
              <a:spcAft>
                <a:spcPts val="0"/>
              </a:spcAft>
              <a:buNone/>
            </a:pPr>
            <a:r>
              <a:rPr lang="en" sz="2400"/>
              <a:t>(</a:t>
            </a:r>
            <a:r>
              <a:rPr lang="en" sz="2400"/>
              <a:t>Bitwise </a:t>
            </a:r>
            <a:r>
              <a:rPr lang="en" sz="2400">
                <a:solidFill>
                  <a:srgbClr val="9900FF"/>
                </a:solidFill>
              </a:rPr>
              <a:t>left</a:t>
            </a:r>
            <a:r>
              <a:rPr lang="en" sz="2400">
                <a:solidFill>
                  <a:srgbClr val="000000"/>
                </a:solidFill>
              </a:rPr>
              <a:t>-shift</a:t>
            </a:r>
            <a:r>
              <a:rPr lang="en" sz="2400"/>
              <a:t>)</a:t>
            </a:r>
            <a:endParaRPr sz="2400"/>
          </a:p>
          <a:p>
            <a:pPr indent="0" lvl="0" marL="0" rtl="0" algn="ctr">
              <a:spcBef>
                <a:spcPts val="1200"/>
              </a:spcBef>
              <a:spcAft>
                <a:spcPts val="0"/>
              </a:spcAft>
              <a:buNone/>
            </a:pPr>
            <a:r>
              <a:rPr lang="en" sz="2400"/>
              <a:t>Returns: </a:t>
            </a:r>
            <a:r>
              <a:rPr lang="en" sz="2400">
                <a:latin typeface="Courier New"/>
                <a:ea typeface="Courier New"/>
                <a:cs typeface="Courier New"/>
                <a:sym typeface="Courier New"/>
              </a:rPr>
              <a:t>a</a:t>
            </a:r>
            <a:r>
              <a:rPr lang="en" sz="2400"/>
              <a:t> with each bit shifted </a:t>
            </a:r>
            <a:r>
              <a:rPr b="1" lang="en" sz="2400">
                <a:solidFill>
                  <a:srgbClr val="9900FF"/>
                </a:solidFill>
              </a:rPr>
              <a:t>left</a:t>
            </a:r>
            <a:r>
              <a:rPr lang="en" sz="2400"/>
              <a:t> by </a:t>
            </a:r>
            <a:r>
              <a:rPr lang="en" sz="2400">
                <a:latin typeface="Courier New"/>
                <a:ea typeface="Courier New"/>
                <a:cs typeface="Courier New"/>
                <a:sym typeface="Courier New"/>
              </a:rPr>
              <a:t>n</a:t>
            </a:r>
            <a:r>
              <a:rPr lang="en" sz="2400"/>
              <a:t> bits</a:t>
            </a:r>
            <a:endParaRPr sz="2400"/>
          </a:p>
          <a:p>
            <a:pPr indent="0" lvl="0" marL="0" rtl="0" algn="ctr">
              <a:spcBef>
                <a:spcPts val="1200"/>
              </a:spcBef>
              <a:spcAft>
                <a:spcPts val="1200"/>
              </a:spcAft>
              <a:buNone/>
            </a:pPr>
            <a:r>
              <a:rPr lang="en" sz="2400"/>
              <a:t>The </a:t>
            </a:r>
            <a:r>
              <a:rPr lang="en" sz="2400">
                <a:solidFill>
                  <a:srgbClr val="6AA84F"/>
                </a:solidFill>
              </a:rPr>
              <a:t>right</a:t>
            </a:r>
            <a:r>
              <a:rPr lang="en" sz="2400"/>
              <a:t>most n bits are now clear (0)</a:t>
            </a:r>
            <a:endParaRPr sz="2400"/>
          </a:p>
        </p:txBody>
      </p:sp>
      <p:sp>
        <p:nvSpPr>
          <p:cNvPr id="178" name="Google Shape;178;p26"/>
          <p:cNvSpPr txBox="1"/>
          <p:nvPr>
            <p:ph idx="1" type="body"/>
          </p:nvPr>
        </p:nvSpPr>
        <p:spPr>
          <a:xfrm>
            <a:off x="4572000" y="1786100"/>
            <a:ext cx="3842700" cy="3014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sz="3600">
                <a:latin typeface="Courier New"/>
                <a:ea typeface="Courier New"/>
                <a:cs typeface="Courier New"/>
                <a:sym typeface="Courier New"/>
              </a:rPr>
              <a:t>a&gt;&gt;n</a:t>
            </a:r>
            <a:endParaRPr sz="3600">
              <a:latin typeface="Courier New"/>
              <a:ea typeface="Courier New"/>
              <a:cs typeface="Courier New"/>
              <a:sym typeface="Courier New"/>
            </a:endParaRPr>
          </a:p>
          <a:p>
            <a:pPr indent="0" lvl="0" marL="0" rtl="0" algn="ctr">
              <a:spcBef>
                <a:spcPts val="1200"/>
              </a:spcBef>
              <a:spcAft>
                <a:spcPts val="0"/>
              </a:spcAft>
              <a:buNone/>
            </a:pPr>
            <a:r>
              <a:rPr lang="en" sz="2400"/>
              <a:t>(</a:t>
            </a:r>
            <a:r>
              <a:rPr lang="en" sz="2400"/>
              <a:t>Bitwise </a:t>
            </a:r>
            <a:r>
              <a:rPr lang="en" sz="2400">
                <a:solidFill>
                  <a:srgbClr val="6AA84F"/>
                </a:solidFill>
              </a:rPr>
              <a:t>right</a:t>
            </a:r>
            <a:r>
              <a:rPr lang="en" sz="2400">
                <a:solidFill>
                  <a:srgbClr val="000000"/>
                </a:solidFill>
              </a:rPr>
              <a:t>-shift</a:t>
            </a:r>
            <a:r>
              <a:rPr lang="en" sz="2400"/>
              <a:t>)</a:t>
            </a:r>
            <a:endParaRPr sz="2400"/>
          </a:p>
          <a:p>
            <a:pPr indent="0" lvl="0" marL="0" rtl="0" algn="ctr">
              <a:spcBef>
                <a:spcPts val="1200"/>
              </a:spcBef>
              <a:spcAft>
                <a:spcPts val="0"/>
              </a:spcAft>
              <a:buNone/>
            </a:pPr>
            <a:r>
              <a:rPr lang="en" sz="2400"/>
              <a:t>Returns</a:t>
            </a:r>
            <a:r>
              <a:rPr lang="en" sz="2400"/>
              <a:t>: </a:t>
            </a:r>
            <a:r>
              <a:rPr lang="en" sz="2400">
                <a:latin typeface="Courier New"/>
                <a:ea typeface="Courier New"/>
                <a:cs typeface="Courier New"/>
                <a:sym typeface="Courier New"/>
              </a:rPr>
              <a:t>a</a:t>
            </a:r>
            <a:r>
              <a:rPr lang="en" sz="2400"/>
              <a:t> with each bit shifted </a:t>
            </a:r>
            <a:r>
              <a:rPr b="1" lang="en" sz="2400">
                <a:solidFill>
                  <a:srgbClr val="6AA84F"/>
                </a:solidFill>
              </a:rPr>
              <a:t>right</a:t>
            </a:r>
            <a:r>
              <a:rPr lang="en" sz="2400"/>
              <a:t> by </a:t>
            </a:r>
            <a:r>
              <a:rPr lang="en" sz="2400">
                <a:latin typeface="Courier New"/>
                <a:ea typeface="Courier New"/>
                <a:cs typeface="Courier New"/>
                <a:sym typeface="Courier New"/>
              </a:rPr>
              <a:t>n</a:t>
            </a:r>
            <a:r>
              <a:rPr lang="en" sz="2400"/>
              <a:t> bits</a:t>
            </a:r>
            <a:endParaRPr sz="2400"/>
          </a:p>
          <a:p>
            <a:pPr indent="0" lvl="0" marL="0" rtl="0" algn="ctr">
              <a:spcBef>
                <a:spcPts val="1200"/>
              </a:spcBef>
              <a:spcAft>
                <a:spcPts val="1200"/>
              </a:spcAft>
              <a:buNone/>
            </a:pPr>
            <a:r>
              <a:rPr lang="en" sz="2400"/>
              <a:t> The </a:t>
            </a:r>
            <a:r>
              <a:rPr lang="en" sz="2400">
                <a:solidFill>
                  <a:srgbClr val="9900FF"/>
                </a:solidFill>
              </a:rPr>
              <a:t>left</a:t>
            </a:r>
            <a:r>
              <a:rPr lang="en" sz="2400"/>
              <a:t>most n bits are now clear</a:t>
            </a:r>
            <a:endParaRPr sz="2400"/>
          </a:p>
        </p:txBody>
      </p:sp>
      <p:sp>
        <p:nvSpPr>
          <p:cNvPr id="179" name="Google Shape;179;p26"/>
          <p:cNvSpPr txBox="1"/>
          <p:nvPr/>
        </p:nvSpPr>
        <p:spPr>
          <a:xfrm>
            <a:off x="727650" y="5161500"/>
            <a:ext cx="7688700" cy="1285200"/>
          </a:xfrm>
          <a:prstGeom prst="rect">
            <a:avLst/>
          </a:prstGeom>
          <a:noFill/>
          <a:ln cap="flat" cmpd="sng" w="38100">
            <a:solidFill>
              <a:srgbClr val="FF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3600">
                <a:solidFill>
                  <a:srgbClr val="F1C232"/>
                </a:solidFill>
                <a:latin typeface="Lato"/>
                <a:ea typeface="Lato"/>
                <a:cs typeface="Lato"/>
                <a:sym typeface="Lato"/>
              </a:rPr>
              <a:t>⚠</a:t>
            </a:r>
            <a:r>
              <a:rPr lang="en" sz="3600">
                <a:solidFill>
                  <a:schemeClr val="accent1"/>
                </a:solidFill>
                <a:latin typeface="Lato"/>
                <a:ea typeface="Lato"/>
                <a:cs typeface="Lato"/>
                <a:sym typeface="Lato"/>
              </a:rPr>
              <a:t> </a:t>
            </a:r>
            <a:r>
              <a:rPr lang="en" sz="2400">
                <a:solidFill>
                  <a:schemeClr val="accent1"/>
                </a:solidFill>
                <a:latin typeface="Lato"/>
                <a:ea typeface="Lato"/>
                <a:cs typeface="Lato"/>
                <a:sym typeface="Lato"/>
              </a:rPr>
              <a:t>n must be a </a:t>
            </a:r>
            <a:r>
              <a:rPr b="1" lang="en" sz="2400">
                <a:solidFill>
                  <a:schemeClr val="accent1"/>
                </a:solidFill>
                <a:latin typeface="Lato"/>
                <a:ea typeface="Lato"/>
                <a:cs typeface="Lato"/>
                <a:sym typeface="Lato"/>
              </a:rPr>
              <a:t>positive</a:t>
            </a:r>
            <a:r>
              <a:rPr lang="en" sz="2400">
                <a:solidFill>
                  <a:schemeClr val="accent1"/>
                </a:solidFill>
                <a:latin typeface="Lato"/>
                <a:ea typeface="Lato"/>
                <a:cs typeface="Lato"/>
                <a:sym typeface="Lato"/>
              </a:rPr>
              <a:t> integer, otherwise the result becomes unpredictable</a:t>
            </a:r>
            <a:endParaRPr sz="2400">
              <a:solidFill>
                <a:schemeClr val="accen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visualising bitshifts</a:t>
            </a:r>
            <a:endParaRPr/>
          </a:p>
        </p:txBody>
      </p:sp>
      <p:sp>
        <p:nvSpPr>
          <p:cNvPr id="185" name="Google Shape;185;p27"/>
          <p:cNvSpPr txBox="1"/>
          <p:nvPr>
            <p:ph idx="1" type="body"/>
          </p:nvPr>
        </p:nvSpPr>
        <p:spPr>
          <a:xfrm>
            <a:off x="727650" y="1712805"/>
            <a:ext cx="76887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T</a:t>
            </a:r>
            <a:r>
              <a:rPr lang="en" sz="2400"/>
              <a:t>hink of the </a:t>
            </a:r>
            <a:r>
              <a:rPr b="1" lang="en" sz="2400">
                <a:solidFill>
                  <a:srgbClr val="9900FF"/>
                </a:solidFill>
              </a:rPr>
              <a:t>left</a:t>
            </a:r>
            <a:r>
              <a:rPr lang="en" sz="2400"/>
              <a:t>-shift </a:t>
            </a:r>
            <a:r>
              <a:rPr lang="en" sz="2400">
                <a:latin typeface="Courier New"/>
                <a:ea typeface="Courier New"/>
                <a:cs typeface="Courier New"/>
                <a:sym typeface="Courier New"/>
              </a:rPr>
              <a:t>a&lt;&lt;n</a:t>
            </a:r>
            <a:r>
              <a:rPr lang="en" sz="2400"/>
              <a:t> as </a:t>
            </a:r>
            <a:r>
              <a:rPr lang="en" sz="2400">
                <a:latin typeface="Courier New"/>
                <a:ea typeface="Courier New"/>
                <a:cs typeface="Courier New"/>
                <a:sym typeface="Courier New"/>
              </a:rPr>
              <a:t>n</a:t>
            </a:r>
            <a:r>
              <a:rPr lang="en" sz="2400"/>
              <a:t> 0s being “pushed” </a:t>
            </a:r>
            <a:r>
              <a:rPr b="1" lang="en" sz="2400"/>
              <a:t>from the </a:t>
            </a:r>
            <a:r>
              <a:rPr b="1" lang="en" sz="2400">
                <a:solidFill>
                  <a:srgbClr val="6AA84F"/>
                </a:solidFill>
              </a:rPr>
              <a:t>right</a:t>
            </a:r>
            <a:r>
              <a:rPr lang="en" sz="2400"/>
              <a:t> into the binary representation of the number </a:t>
            </a:r>
            <a:r>
              <a:rPr lang="en" sz="2400">
                <a:latin typeface="Courier New"/>
                <a:ea typeface="Courier New"/>
                <a:cs typeface="Courier New"/>
                <a:sym typeface="Courier New"/>
              </a:rPr>
              <a:t>a</a:t>
            </a:r>
            <a:r>
              <a:rPr lang="en" sz="2400"/>
              <a:t>.</a:t>
            </a:r>
            <a:endParaRPr sz="2400"/>
          </a:p>
        </p:txBody>
      </p:sp>
      <p:sp>
        <p:nvSpPr>
          <p:cNvPr id="186" name="Google Shape;186;p27"/>
          <p:cNvSpPr txBox="1"/>
          <p:nvPr>
            <p:ph idx="1" type="body"/>
          </p:nvPr>
        </p:nvSpPr>
        <p:spPr>
          <a:xfrm>
            <a:off x="729450" y="2776005"/>
            <a:ext cx="7688700" cy="106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400"/>
              <a:t>T</a:t>
            </a:r>
            <a:r>
              <a:rPr lang="en" sz="2400"/>
              <a:t>he </a:t>
            </a:r>
            <a:r>
              <a:rPr b="1" lang="en" sz="2400">
                <a:solidFill>
                  <a:srgbClr val="6AA84F"/>
                </a:solidFill>
              </a:rPr>
              <a:t>right</a:t>
            </a:r>
            <a:r>
              <a:rPr lang="en" sz="2400"/>
              <a:t>-shift </a:t>
            </a:r>
            <a:r>
              <a:rPr lang="en" sz="2400">
                <a:latin typeface="Courier New"/>
                <a:ea typeface="Courier New"/>
                <a:cs typeface="Courier New"/>
                <a:sym typeface="Courier New"/>
              </a:rPr>
              <a:t>a&lt;&lt;n</a:t>
            </a:r>
            <a:r>
              <a:rPr lang="en" sz="2400"/>
              <a:t> is like </a:t>
            </a:r>
            <a:r>
              <a:rPr lang="en" sz="2400">
                <a:latin typeface="Courier New"/>
                <a:ea typeface="Courier New"/>
                <a:cs typeface="Courier New"/>
                <a:sym typeface="Courier New"/>
              </a:rPr>
              <a:t>n</a:t>
            </a:r>
            <a:r>
              <a:rPr lang="en" sz="2400"/>
              <a:t> 0s being “pushed” </a:t>
            </a:r>
            <a:r>
              <a:rPr b="1" lang="en" sz="2400"/>
              <a:t>from the </a:t>
            </a:r>
            <a:r>
              <a:rPr b="1" lang="en" sz="2400">
                <a:solidFill>
                  <a:srgbClr val="9900FF"/>
                </a:solidFill>
              </a:rPr>
              <a:t>left</a:t>
            </a:r>
            <a:r>
              <a:rPr lang="en" sz="2400"/>
              <a:t> into the binary representation of the number </a:t>
            </a:r>
            <a:r>
              <a:rPr lang="en" sz="2400">
                <a:latin typeface="Courier New"/>
                <a:ea typeface="Courier New"/>
                <a:cs typeface="Courier New"/>
                <a:sym typeface="Courier New"/>
              </a:rPr>
              <a:t>a</a:t>
            </a:r>
            <a:r>
              <a:rPr lang="en" sz="2400"/>
              <a:t>.</a:t>
            </a:r>
            <a:endParaRPr sz="2400"/>
          </a:p>
        </p:txBody>
      </p:sp>
      <p:sp>
        <p:nvSpPr>
          <p:cNvPr id="187" name="Google Shape;187;p27"/>
          <p:cNvSpPr txBox="1"/>
          <p:nvPr/>
        </p:nvSpPr>
        <p:spPr>
          <a:xfrm>
            <a:off x="796500" y="3839200"/>
            <a:ext cx="7554600" cy="1063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solidFill>
                  <a:schemeClr val="accent1"/>
                </a:solidFill>
                <a:latin typeface="Lato"/>
                <a:ea typeface="Lato"/>
                <a:cs typeface="Lato"/>
                <a:sym typeface="Lato"/>
              </a:rPr>
              <a:t>Let’s try evaluating:</a:t>
            </a:r>
            <a:endParaRPr sz="2400">
              <a:solidFill>
                <a:schemeClr val="accent1"/>
              </a:solidFill>
              <a:latin typeface="Lato"/>
              <a:ea typeface="Lato"/>
              <a:cs typeface="Lato"/>
              <a:sym typeface="Lato"/>
            </a:endParaRPr>
          </a:p>
          <a:p>
            <a:pPr indent="0" lvl="0" marL="0" rtl="0" algn="ctr">
              <a:spcBef>
                <a:spcPts val="0"/>
              </a:spcBef>
              <a:spcAft>
                <a:spcPts val="0"/>
              </a:spcAft>
              <a:buNone/>
            </a:pPr>
            <a:r>
              <a:rPr lang="en" sz="2000">
                <a:solidFill>
                  <a:schemeClr val="accent1"/>
                </a:solidFill>
                <a:latin typeface="Courier New"/>
                <a:ea typeface="Courier New"/>
                <a:cs typeface="Courier New"/>
                <a:sym typeface="Courier New"/>
              </a:rPr>
              <a:t>(unsigned int)</a:t>
            </a:r>
            <a:r>
              <a:rPr lang="en" sz="3600">
                <a:solidFill>
                  <a:schemeClr val="accent1"/>
                </a:solidFill>
                <a:latin typeface="Courier New"/>
                <a:ea typeface="Courier New"/>
                <a:cs typeface="Courier New"/>
                <a:sym typeface="Courier New"/>
              </a:rPr>
              <a:t>24&lt;&lt;3</a:t>
            </a:r>
            <a:endParaRPr sz="3600">
              <a:solidFill>
                <a:schemeClr val="accent1"/>
              </a:solidFill>
              <a:latin typeface="Courier New"/>
              <a:ea typeface="Courier New"/>
              <a:cs typeface="Courier New"/>
              <a:sym typeface="Courier New"/>
            </a:endParaRPr>
          </a:p>
        </p:txBody>
      </p:sp>
      <p:sp>
        <p:nvSpPr>
          <p:cNvPr id="188" name="Google Shape;188;p27"/>
          <p:cNvSpPr txBox="1"/>
          <p:nvPr/>
        </p:nvSpPr>
        <p:spPr>
          <a:xfrm>
            <a:off x="656850" y="5233475"/>
            <a:ext cx="7830300" cy="130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Lato"/>
                <a:ea typeface="Lato"/>
                <a:cs typeface="Lato"/>
                <a:sym typeface="Lato"/>
              </a:rPr>
              <a:t>If 24 is an unsigned integer (32-bit), then in binary it is:</a:t>
            </a:r>
            <a:endParaRPr sz="2400">
              <a:solidFill>
                <a:schemeClr val="accent1"/>
              </a:solidFill>
              <a:latin typeface="Lato"/>
              <a:ea typeface="Lato"/>
              <a:cs typeface="Lato"/>
              <a:sym typeface="Lato"/>
            </a:endParaRPr>
          </a:p>
          <a:p>
            <a:pPr indent="0" lvl="0" marL="0" rtl="0" algn="ctr">
              <a:spcBef>
                <a:spcPts val="0"/>
              </a:spcBef>
              <a:spcAft>
                <a:spcPts val="0"/>
              </a:spcAft>
              <a:buNone/>
            </a:pPr>
            <a:r>
              <a:rPr lang="en" sz="3000">
                <a:solidFill>
                  <a:schemeClr val="accent1"/>
                </a:solidFill>
                <a:latin typeface="Lato"/>
                <a:ea typeface="Lato"/>
                <a:cs typeface="Lato"/>
                <a:sym typeface="Lato"/>
              </a:rPr>
              <a:t>0000 0000 0000 0000 0000 0000 000</a:t>
            </a:r>
            <a:r>
              <a:rPr lang="en" sz="3000">
                <a:solidFill>
                  <a:srgbClr val="1155CC"/>
                </a:solidFill>
                <a:latin typeface="Lato"/>
                <a:ea typeface="Lato"/>
                <a:cs typeface="Lato"/>
                <a:sym typeface="Lato"/>
              </a:rPr>
              <a:t>1 1000</a:t>
            </a:r>
            <a:endParaRPr sz="3000">
              <a:solidFill>
                <a:srgbClr val="1155CC"/>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b31 b30 b29 b28  </a:t>
            </a:r>
            <a:r>
              <a:rPr lang="en" sz="1000">
                <a:solidFill>
                  <a:schemeClr val="accent1"/>
                </a:solidFill>
                <a:latin typeface="Lato"/>
                <a:ea typeface="Lato"/>
                <a:cs typeface="Lato"/>
                <a:sym typeface="Lato"/>
              </a:rPr>
              <a:t>b27 b26 ………………………..……………………………..………………………………………………………………………………….…b4           b3  b2  b1  b0</a:t>
            </a:r>
            <a:endParaRPr sz="1000">
              <a:solidFill>
                <a:schemeClr val="accent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729450" y="7676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24&lt;&lt;3</a:t>
            </a:r>
            <a:r>
              <a:rPr lang="en"/>
              <a:t>: Step 0</a:t>
            </a:r>
            <a:endParaRPr/>
          </a:p>
        </p:txBody>
      </p:sp>
      <p:sp>
        <p:nvSpPr>
          <p:cNvPr id="194" name="Google Shape;194;p28"/>
          <p:cNvSpPr txBox="1"/>
          <p:nvPr/>
        </p:nvSpPr>
        <p:spPr>
          <a:xfrm>
            <a:off x="658650" y="1766775"/>
            <a:ext cx="7830300" cy="208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chemeClr val="accent1"/>
                </a:solidFill>
                <a:latin typeface="Lato"/>
                <a:ea typeface="Lato"/>
                <a:cs typeface="Lato"/>
                <a:sym typeface="Lato"/>
              </a:rPr>
              <a:t>0000 0000 0000 0000 0000 0000 000</a:t>
            </a:r>
            <a:r>
              <a:rPr lang="en" sz="3000">
                <a:solidFill>
                  <a:srgbClr val="1155CC"/>
                </a:solidFill>
                <a:latin typeface="Lato"/>
                <a:ea typeface="Lato"/>
                <a:cs typeface="Lato"/>
                <a:sym typeface="Lato"/>
              </a:rPr>
              <a:t>1 1000</a:t>
            </a:r>
            <a:endParaRPr sz="3000">
              <a:solidFill>
                <a:srgbClr val="1155CC"/>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b31 b30 b29 b28  b27 b26 ………………………..……………………………..………………………………………………………………………………….…b4           b3  b2  b1  b0</a:t>
            </a:r>
            <a:endParaRPr sz="1000">
              <a:solidFill>
                <a:schemeClr val="accent1"/>
              </a:solidFill>
              <a:latin typeface="Lato"/>
              <a:ea typeface="Lato"/>
              <a:cs typeface="Lato"/>
              <a:sym typeface="Lato"/>
            </a:endParaRPr>
          </a:p>
          <a:p>
            <a:pPr indent="0" lvl="0" marL="0" rtl="0" algn="r">
              <a:spcBef>
                <a:spcPts val="0"/>
              </a:spcBef>
              <a:spcAft>
                <a:spcPts val="0"/>
              </a:spcAft>
              <a:buNone/>
            </a:pPr>
            <a:r>
              <a:t/>
            </a:r>
            <a:endParaRPr sz="3000">
              <a:solidFill>
                <a:srgbClr val="1155CC"/>
              </a:solidFill>
              <a:latin typeface="Lato"/>
              <a:ea typeface="Lato"/>
              <a:cs typeface="Lato"/>
              <a:sym typeface="Lato"/>
            </a:endParaRPr>
          </a:p>
        </p:txBody>
      </p:sp>
      <p:sp>
        <p:nvSpPr>
          <p:cNvPr id="195" name="Google Shape;195;p28"/>
          <p:cNvSpPr txBox="1"/>
          <p:nvPr/>
        </p:nvSpPr>
        <p:spPr>
          <a:xfrm>
            <a:off x="658600" y="4585700"/>
            <a:ext cx="84855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Decimal Tracker</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0</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1</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2</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3</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4</a:t>
            </a:r>
            <a:r>
              <a:rPr lang="en" sz="2000">
                <a:solidFill>
                  <a:schemeClr val="accent1"/>
                </a:solidFill>
                <a:latin typeface="Lato"/>
                <a:ea typeface="Lato"/>
                <a:cs typeface="Lato"/>
                <a:sym typeface="Lato"/>
              </a:rPr>
              <a:t> + 0 x 2</a:t>
            </a:r>
            <a:r>
              <a:rPr baseline="30000" lang="en" sz="2000">
                <a:solidFill>
                  <a:schemeClr val="accent1"/>
                </a:solidFill>
                <a:latin typeface="Lato"/>
                <a:ea typeface="Lato"/>
                <a:cs typeface="Lato"/>
                <a:sym typeface="Lato"/>
              </a:rPr>
              <a:t>5</a:t>
            </a:r>
            <a:r>
              <a:rPr lang="en" sz="2000">
                <a:solidFill>
                  <a:schemeClr val="accent1"/>
                </a:solidFill>
                <a:latin typeface="Lato"/>
                <a:ea typeface="Lato"/>
                <a:cs typeface="Lato"/>
                <a:sym typeface="Lato"/>
              </a:rPr>
              <a:t> + 0 x 2</a:t>
            </a:r>
            <a:r>
              <a:rPr baseline="30000" lang="en" sz="2000">
                <a:solidFill>
                  <a:schemeClr val="accent1"/>
                </a:solidFill>
                <a:latin typeface="Lato"/>
                <a:ea typeface="Lato"/>
                <a:cs typeface="Lato"/>
                <a:sym typeface="Lato"/>
              </a:rPr>
              <a:t>6</a:t>
            </a:r>
            <a:r>
              <a:rPr lang="en" sz="2000">
                <a:solidFill>
                  <a:schemeClr val="accent1"/>
                </a:solidFill>
                <a:latin typeface="Lato"/>
                <a:ea typeface="Lato"/>
                <a:cs typeface="Lato"/>
                <a:sym typeface="Lato"/>
              </a:rPr>
              <a:t> + 0 x 2</a:t>
            </a:r>
            <a:r>
              <a:rPr baseline="30000" lang="en" sz="2000">
                <a:solidFill>
                  <a:schemeClr val="accent1"/>
                </a:solidFill>
                <a:latin typeface="Lato"/>
                <a:ea typeface="Lato"/>
                <a:cs typeface="Lato"/>
                <a:sym typeface="Lato"/>
              </a:rPr>
              <a:t>7</a:t>
            </a:r>
            <a:r>
              <a:rPr lang="en" sz="2000">
                <a:solidFill>
                  <a:schemeClr val="accent1"/>
                </a:solidFill>
                <a:latin typeface="Lato"/>
                <a:ea typeface="Lato"/>
                <a:cs typeface="Lato"/>
                <a:sym typeface="Lato"/>
              </a:rPr>
              <a:t> + … + 0 x 2</a:t>
            </a:r>
            <a:r>
              <a:rPr baseline="30000" lang="en" sz="2000">
                <a:solidFill>
                  <a:schemeClr val="accent1"/>
                </a:solidFill>
                <a:latin typeface="Lato"/>
                <a:ea typeface="Lato"/>
                <a:cs typeface="Lato"/>
                <a:sym typeface="Lato"/>
              </a:rPr>
              <a:t>31</a:t>
            </a:r>
            <a:endParaRPr baseline="30000" sz="2000">
              <a:solidFill>
                <a:schemeClr val="accent1"/>
              </a:solidFill>
              <a:latin typeface="Lato"/>
              <a:ea typeface="Lato"/>
              <a:cs typeface="Lato"/>
              <a:sym typeface="Lato"/>
            </a:endParaRPr>
          </a:p>
          <a:p>
            <a:pPr indent="0" lvl="0" marL="0" rtl="0" algn="l">
              <a:spcBef>
                <a:spcPts val="0"/>
              </a:spcBef>
              <a:spcAft>
                <a:spcPts val="0"/>
              </a:spcAft>
              <a:buNone/>
            </a:pPr>
            <a:r>
              <a:rPr lang="en" sz="2000">
                <a:solidFill>
                  <a:schemeClr val="accent1"/>
                </a:solidFill>
                <a:latin typeface="Lato"/>
                <a:ea typeface="Lato"/>
                <a:cs typeface="Lato"/>
                <a:sym typeface="Lato"/>
              </a:rPr>
              <a:t>= 8 + 16</a:t>
            </a:r>
            <a:endParaRPr sz="2000">
              <a:solidFill>
                <a:schemeClr val="accent1"/>
              </a:solidFill>
              <a:latin typeface="Lato"/>
              <a:ea typeface="Lato"/>
              <a:cs typeface="Lato"/>
              <a:sym typeface="Lato"/>
            </a:endParaRPr>
          </a:p>
          <a:p>
            <a:pPr indent="0" lvl="0" marL="0" rtl="0" algn="l">
              <a:spcBef>
                <a:spcPts val="0"/>
              </a:spcBef>
              <a:spcAft>
                <a:spcPts val="0"/>
              </a:spcAft>
              <a:buNone/>
            </a:pPr>
            <a:r>
              <a:rPr lang="en" sz="3000">
                <a:solidFill>
                  <a:schemeClr val="accent1"/>
                </a:solidFill>
                <a:latin typeface="Lato"/>
                <a:ea typeface="Lato"/>
                <a:cs typeface="Lato"/>
                <a:sym typeface="Lato"/>
              </a:rPr>
              <a:t>= </a:t>
            </a:r>
            <a:r>
              <a:rPr b="1" lang="en" sz="3000">
                <a:solidFill>
                  <a:schemeClr val="accent1"/>
                </a:solidFill>
                <a:latin typeface="Lato"/>
                <a:ea typeface="Lato"/>
                <a:cs typeface="Lato"/>
                <a:sym typeface="Lato"/>
              </a:rPr>
              <a:t>24</a:t>
            </a:r>
            <a:endParaRPr b="1" sz="3000">
              <a:solidFill>
                <a:schemeClr val="accent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9"/>
          <p:cNvSpPr txBox="1"/>
          <p:nvPr>
            <p:ph type="title"/>
          </p:nvPr>
        </p:nvSpPr>
        <p:spPr>
          <a:xfrm>
            <a:off x="729450" y="7676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24&lt;&lt;3</a:t>
            </a:r>
            <a:r>
              <a:rPr lang="en"/>
              <a:t>: Step 1</a:t>
            </a:r>
            <a:endParaRPr/>
          </a:p>
        </p:txBody>
      </p:sp>
      <p:sp>
        <p:nvSpPr>
          <p:cNvPr id="201" name="Google Shape;201;p29"/>
          <p:cNvSpPr txBox="1"/>
          <p:nvPr/>
        </p:nvSpPr>
        <p:spPr>
          <a:xfrm>
            <a:off x="658650" y="1766775"/>
            <a:ext cx="7830300" cy="208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chemeClr val="accent1"/>
                </a:solidFill>
                <a:latin typeface="Lato"/>
                <a:ea typeface="Lato"/>
                <a:cs typeface="Lato"/>
                <a:sym typeface="Lato"/>
              </a:rPr>
              <a:t>0000 0000 0000 0000 0000 0000 00</a:t>
            </a:r>
            <a:r>
              <a:rPr lang="en" sz="3000">
                <a:solidFill>
                  <a:srgbClr val="1155CC"/>
                </a:solidFill>
                <a:latin typeface="Lato"/>
                <a:ea typeface="Lato"/>
                <a:cs typeface="Lato"/>
                <a:sym typeface="Lato"/>
              </a:rPr>
              <a:t>11 000</a:t>
            </a: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b31 b30 b29 b28  b27 b26 ………………………..……………………………..………………………………………………………………………………….…b4           b3  b2  b1  b0</a:t>
            </a:r>
            <a:endParaRPr sz="1000">
              <a:solidFill>
                <a:schemeClr val="accent1"/>
              </a:solidFill>
              <a:latin typeface="Lato"/>
              <a:ea typeface="Lato"/>
              <a:cs typeface="Lato"/>
              <a:sym typeface="Lato"/>
            </a:endParaRPr>
          </a:p>
          <a:p>
            <a:pPr indent="0" lvl="0" marL="0" rtl="0" algn="r">
              <a:spcBef>
                <a:spcPts val="0"/>
              </a:spcBef>
              <a:spcAft>
                <a:spcPts val="0"/>
              </a:spcAft>
              <a:buNone/>
            </a:pPr>
            <a:r>
              <a:t/>
            </a:r>
            <a:endParaRPr sz="3000">
              <a:solidFill>
                <a:srgbClr val="1155CC"/>
              </a:solidFill>
              <a:latin typeface="Lato"/>
              <a:ea typeface="Lato"/>
              <a:cs typeface="Lato"/>
              <a:sym typeface="Lato"/>
            </a:endParaRPr>
          </a:p>
        </p:txBody>
      </p:sp>
      <p:sp>
        <p:nvSpPr>
          <p:cNvPr id="202" name="Google Shape;202;p29"/>
          <p:cNvSpPr txBox="1"/>
          <p:nvPr/>
        </p:nvSpPr>
        <p:spPr>
          <a:xfrm>
            <a:off x="658600" y="4585700"/>
            <a:ext cx="84855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Decimal Tracker</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0</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1</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2</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3</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4</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5</a:t>
            </a:r>
            <a:r>
              <a:rPr lang="en" sz="2000">
                <a:solidFill>
                  <a:schemeClr val="accent1"/>
                </a:solidFill>
                <a:latin typeface="Lato"/>
                <a:ea typeface="Lato"/>
                <a:cs typeface="Lato"/>
                <a:sym typeface="Lato"/>
              </a:rPr>
              <a:t> + 0 x 2</a:t>
            </a:r>
            <a:r>
              <a:rPr baseline="30000" lang="en" sz="2000">
                <a:latin typeface="Lato"/>
                <a:ea typeface="Lato"/>
                <a:cs typeface="Lato"/>
                <a:sym typeface="Lato"/>
              </a:rPr>
              <a:t>6</a:t>
            </a:r>
            <a:r>
              <a:rPr lang="en" sz="2000">
                <a:solidFill>
                  <a:schemeClr val="accent1"/>
                </a:solidFill>
                <a:latin typeface="Lato"/>
                <a:ea typeface="Lato"/>
                <a:cs typeface="Lato"/>
                <a:sym typeface="Lato"/>
              </a:rPr>
              <a:t> + 0 x 2</a:t>
            </a:r>
            <a:r>
              <a:rPr baseline="30000" lang="en" sz="2000">
                <a:solidFill>
                  <a:schemeClr val="accent1"/>
                </a:solidFill>
                <a:latin typeface="Lato"/>
                <a:ea typeface="Lato"/>
                <a:cs typeface="Lato"/>
                <a:sym typeface="Lato"/>
              </a:rPr>
              <a:t>7</a:t>
            </a:r>
            <a:r>
              <a:rPr lang="en" sz="2000">
                <a:solidFill>
                  <a:schemeClr val="accent1"/>
                </a:solidFill>
                <a:latin typeface="Lato"/>
                <a:ea typeface="Lato"/>
                <a:cs typeface="Lato"/>
                <a:sym typeface="Lato"/>
              </a:rPr>
              <a:t> + … + 0 x 2</a:t>
            </a:r>
            <a:r>
              <a:rPr baseline="30000" lang="en" sz="2000">
                <a:solidFill>
                  <a:schemeClr val="accent1"/>
                </a:solidFill>
                <a:latin typeface="Lato"/>
                <a:ea typeface="Lato"/>
                <a:cs typeface="Lato"/>
                <a:sym typeface="Lato"/>
              </a:rPr>
              <a:t>31</a:t>
            </a:r>
            <a:endParaRPr baseline="30000" sz="2000">
              <a:solidFill>
                <a:schemeClr val="accent1"/>
              </a:solidFill>
              <a:latin typeface="Lato"/>
              <a:ea typeface="Lato"/>
              <a:cs typeface="Lato"/>
              <a:sym typeface="Lato"/>
            </a:endParaRPr>
          </a:p>
          <a:p>
            <a:pPr indent="0" lvl="0" marL="0" rtl="0" algn="l">
              <a:spcBef>
                <a:spcPts val="0"/>
              </a:spcBef>
              <a:spcAft>
                <a:spcPts val="0"/>
              </a:spcAft>
              <a:buNone/>
            </a:pPr>
            <a:r>
              <a:rPr lang="en" sz="2000">
                <a:solidFill>
                  <a:schemeClr val="accent1"/>
                </a:solidFill>
                <a:latin typeface="Lato"/>
                <a:ea typeface="Lato"/>
                <a:cs typeface="Lato"/>
                <a:sym typeface="Lato"/>
              </a:rPr>
              <a:t>= 16 + 32</a:t>
            </a:r>
            <a:endParaRPr sz="2000">
              <a:solidFill>
                <a:schemeClr val="accent1"/>
              </a:solidFill>
              <a:latin typeface="Lato"/>
              <a:ea typeface="Lato"/>
              <a:cs typeface="Lato"/>
              <a:sym typeface="Lato"/>
            </a:endParaRPr>
          </a:p>
          <a:p>
            <a:pPr indent="0" lvl="0" marL="0" rtl="0" algn="l">
              <a:spcBef>
                <a:spcPts val="0"/>
              </a:spcBef>
              <a:spcAft>
                <a:spcPts val="0"/>
              </a:spcAft>
              <a:buNone/>
            </a:pPr>
            <a:r>
              <a:rPr lang="en" sz="3000">
                <a:solidFill>
                  <a:schemeClr val="accent1"/>
                </a:solidFill>
                <a:latin typeface="Lato"/>
                <a:ea typeface="Lato"/>
                <a:cs typeface="Lato"/>
                <a:sym typeface="Lato"/>
              </a:rPr>
              <a:t>= </a:t>
            </a:r>
            <a:r>
              <a:rPr b="1" lang="en" sz="3000">
                <a:solidFill>
                  <a:schemeClr val="accent1"/>
                </a:solidFill>
                <a:latin typeface="Lato"/>
                <a:ea typeface="Lato"/>
                <a:cs typeface="Lato"/>
                <a:sym typeface="Lato"/>
              </a:rPr>
              <a:t>48</a:t>
            </a:r>
            <a:endParaRPr b="1" sz="3000">
              <a:solidFill>
                <a:schemeClr val="accent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0"/>
          <p:cNvSpPr txBox="1"/>
          <p:nvPr>
            <p:ph type="title"/>
          </p:nvPr>
        </p:nvSpPr>
        <p:spPr>
          <a:xfrm>
            <a:off x="729450" y="7676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24&lt;&lt;3</a:t>
            </a:r>
            <a:r>
              <a:rPr lang="en"/>
              <a:t>: Step 2</a:t>
            </a:r>
            <a:endParaRPr/>
          </a:p>
        </p:txBody>
      </p:sp>
      <p:sp>
        <p:nvSpPr>
          <p:cNvPr id="208" name="Google Shape;208;p30"/>
          <p:cNvSpPr txBox="1"/>
          <p:nvPr/>
        </p:nvSpPr>
        <p:spPr>
          <a:xfrm>
            <a:off x="658650" y="1766775"/>
            <a:ext cx="7830300" cy="208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rgbClr val="FF0000"/>
                </a:solidFill>
                <a:latin typeface="Lato"/>
                <a:ea typeface="Lato"/>
                <a:cs typeface="Lato"/>
                <a:sym typeface="Lato"/>
              </a:rPr>
              <a:t>0</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chemeClr val="accent1"/>
                </a:solidFill>
                <a:latin typeface="Lato"/>
                <a:ea typeface="Lato"/>
                <a:cs typeface="Lato"/>
                <a:sym typeface="Lato"/>
              </a:rPr>
              <a:t>0000 0000 0000 0000 0000 0000 0</a:t>
            </a:r>
            <a:r>
              <a:rPr lang="en" sz="3000">
                <a:solidFill>
                  <a:srgbClr val="1155CC"/>
                </a:solidFill>
                <a:latin typeface="Lato"/>
                <a:ea typeface="Lato"/>
                <a:cs typeface="Lato"/>
                <a:sym typeface="Lato"/>
              </a:rPr>
              <a:t>11 000</a:t>
            </a:r>
            <a:r>
              <a:rPr lang="en" sz="3000">
                <a:solidFill>
                  <a:srgbClr val="FF0000"/>
                </a:solidFill>
                <a:latin typeface="Lato"/>
                <a:ea typeface="Lato"/>
                <a:cs typeface="Lato"/>
                <a:sym typeface="Lato"/>
              </a:rPr>
              <a:t>00</a:t>
            </a:r>
            <a:endParaRPr sz="3000">
              <a:solidFill>
                <a:srgbClr val="FF0000"/>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b31 b30 b29 b28  b27 b26 ………………………..……………………………..………………………………………………………………………………….…b4           b3  b2  b1  b0</a:t>
            </a:r>
            <a:endParaRPr sz="1000">
              <a:solidFill>
                <a:schemeClr val="accent1"/>
              </a:solidFill>
              <a:latin typeface="Lato"/>
              <a:ea typeface="Lato"/>
              <a:cs typeface="Lato"/>
              <a:sym typeface="Lato"/>
            </a:endParaRPr>
          </a:p>
          <a:p>
            <a:pPr indent="0" lvl="0" marL="0" rtl="0" algn="r">
              <a:spcBef>
                <a:spcPts val="0"/>
              </a:spcBef>
              <a:spcAft>
                <a:spcPts val="0"/>
              </a:spcAft>
              <a:buNone/>
            </a:pPr>
            <a:r>
              <a:t/>
            </a:r>
            <a:endParaRPr sz="3000">
              <a:solidFill>
                <a:srgbClr val="1155CC"/>
              </a:solidFill>
              <a:latin typeface="Lato"/>
              <a:ea typeface="Lato"/>
              <a:cs typeface="Lato"/>
              <a:sym typeface="Lato"/>
            </a:endParaRPr>
          </a:p>
        </p:txBody>
      </p:sp>
      <p:sp>
        <p:nvSpPr>
          <p:cNvPr id="209" name="Google Shape;209;p30"/>
          <p:cNvSpPr txBox="1"/>
          <p:nvPr/>
        </p:nvSpPr>
        <p:spPr>
          <a:xfrm>
            <a:off x="658600" y="4585700"/>
            <a:ext cx="84855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Decimal Tracker</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0</a:t>
            </a:r>
            <a:r>
              <a:rPr lang="en" sz="2000">
                <a:solidFill>
                  <a:schemeClr val="accent1"/>
                </a:solidFill>
                <a:latin typeface="Lato"/>
                <a:ea typeface="Lato"/>
                <a:cs typeface="Lato"/>
                <a:sym typeface="Lato"/>
              </a:rPr>
              <a:t> + </a:t>
            </a: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1</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2</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3</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4</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5</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latin typeface="Lato"/>
                <a:ea typeface="Lato"/>
                <a:cs typeface="Lato"/>
                <a:sym typeface="Lato"/>
              </a:rPr>
              <a:t>6</a:t>
            </a:r>
            <a:r>
              <a:rPr lang="en" sz="2000">
                <a:solidFill>
                  <a:schemeClr val="accent1"/>
                </a:solidFill>
                <a:latin typeface="Lato"/>
                <a:ea typeface="Lato"/>
                <a:cs typeface="Lato"/>
                <a:sym typeface="Lato"/>
              </a:rPr>
              <a:t> + 0 x 2</a:t>
            </a:r>
            <a:r>
              <a:rPr baseline="30000" lang="en" sz="2000">
                <a:solidFill>
                  <a:schemeClr val="accent1"/>
                </a:solidFill>
                <a:latin typeface="Lato"/>
                <a:ea typeface="Lato"/>
                <a:cs typeface="Lato"/>
                <a:sym typeface="Lato"/>
              </a:rPr>
              <a:t>7</a:t>
            </a:r>
            <a:r>
              <a:rPr lang="en" sz="2000">
                <a:solidFill>
                  <a:schemeClr val="accent1"/>
                </a:solidFill>
                <a:latin typeface="Lato"/>
                <a:ea typeface="Lato"/>
                <a:cs typeface="Lato"/>
                <a:sym typeface="Lato"/>
              </a:rPr>
              <a:t> + … + 0 x 2</a:t>
            </a:r>
            <a:r>
              <a:rPr baseline="30000" lang="en" sz="2000">
                <a:solidFill>
                  <a:schemeClr val="accent1"/>
                </a:solidFill>
                <a:latin typeface="Lato"/>
                <a:ea typeface="Lato"/>
                <a:cs typeface="Lato"/>
                <a:sym typeface="Lato"/>
              </a:rPr>
              <a:t>31</a:t>
            </a:r>
            <a:endParaRPr baseline="30000" sz="2000">
              <a:solidFill>
                <a:schemeClr val="accent1"/>
              </a:solidFill>
              <a:latin typeface="Lato"/>
              <a:ea typeface="Lato"/>
              <a:cs typeface="Lato"/>
              <a:sym typeface="Lato"/>
            </a:endParaRPr>
          </a:p>
          <a:p>
            <a:pPr indent="0" lvl="0" marL="0" rtl="0" algn="l">
              <a:spcBef>
                <a:spcPts val="0"/>
              </a:spcBef>
              <a:spcAft>
                <a:spcPts val="0"/>
              </a:spcAft>
              <a:buNone/>
            </a:pPr>
            <a:r>
              <a:rPr lang="en" sz="2000">
                <a:solidFill>
                  <a:schemeClr val="accent1"/>
                </a:solidFill>
                <a:latin typeface="Lato"/>
                <a:ea typeface="Lato"/>
                <a:cs typeface="Lato"/>
                <a:sym typeface="Lato"/>
              </a:rPr>
              <a:t>= 32 + 64</a:t>
            </a:r>
            <a:endParaRPr sz="2000">
              <a:solidFill>
                <a:schemeClr val="accent1"/>
              </a:solidFill>
              <a:latin typeface="Lato"/>
              <a:ea typeface="Lato"/>
              <a:cs typeface="Lato"/>
              <a:sym typeface="Lato"/>
            </a:endParaRPr>
          </a:p>
          <a:p>
            <a:pPr indent="0" lvl="0" marL="0" rtl="0" algn="l">
              <a:spcBef>
                <a:spcPts val="0"/>
              </a:spcBef>
              <a:spcAft>
                <a:spcPts val="0"/>
              </a:spcAft>
              <a:buNone/>
            </a:pPr>
            <a:r>
              <a:rPr lang="en" sz="3000">
                <a:solidFill>
                  <a:schemeClr val="accent1"/>
                </a:solidFill>
                <a:latin typeface="Lato"/>
                <a:ea typeface="Lato"/>
                <a:cs typeface="Lato"/>
                <a:sym typeface="Lato"/>
              </a:rPr>
              <a:t>= </a:t>
            </a:r>
            <a:r>
              <a:rPr b="1" lang="en" sz="3000">
                <a:solidFill>
                  <a:schemeClr val="accent1"/>
                </a:solidFill>
                <a:latin typeface="Lato"/>
                <a:ea typeface="Lato"/>
                <a:cs typeface="Lato"/>
                <a:sym typeface="Lato"/>
              </a:rPr>
              <a:t>96</a:t>
            </a:r>
            <a:endParaRPr b="1" sz="3000">
              <a:solidFill>
                <a:schemeClr val="accent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1"/>
          <p:cNvSpPr txBox="1"/>
          <p:nvPr>
            <p:ph type="title"/>
          </p:nvPr>
        </p:nvSpPr>
        <p:spPr>
          <a:xfrm>
            <a:off x="729450" y="7676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24&lt;&lt;3</a:t>
            </a:r>
            <a:r>
              <a:rPr lang="en"/>
              <a:t>: Step 3</a:t>
            </a:r>
            <a:endParaRPr/>
          </a:p>
        </p:txBody>
      </p:sp>
      <p:sp>
        <p:nvSpPr>
          <p:cNvPr id="215" name="Google Shape;215;p31"/>
          <p:cNvSpPr txBox="1"/>
          <p:nvPr/>
        </p:nvSpPr>
        <p:spPr>
          <a:xfrm>
            <a:off x="658650" y="1766775"/>
            <a:ext cx="7830300" cy="20853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t/>
            </a:r>
            <a:endParaRPr sz="3000">
              <a:solidFill>
                <a:srgbClr val="FF0000"/>
              </a:solidFill>
              <a:latin typeface="Lato"/>
              <a:ea typeface="Lato"/>
              <a:cs typeface="Lato"/>
              <a:sym typeface="Lato"/>
            </a:endParaRPr>
          </a:p>
          <a:p>
            <a:pPr indent="0" lvl="0" marL="0" rtl="0" algn="r">
              <a:spcBef>
                <a:spcPts val="0"/>
              </a:spcBef>
              <a:spcAft>
                <a:spcPts val="0"/>
              </a:spcAft>
              <a:buNone/>
            </a:pPr>
            <a:r>
              <a:rPr lang="en" sz="3000">
                <a:solidFill>
                  <a:schemeClr val="accent1"/>
                </a:solidFill>
                <a:latin typeface="Lato"/>
                <a:ea typeface="Lato"/>
                <a:cs typeface="Lato"/>
                <a:sym typeface="Lato"/>
              </a:rPr>
              <a:t>0000 0000 0000 0000 0000 0000 </a:t>
            </a:r>
            <a:r>
              <a:rPr lang="en" sz="3000">
                <a:solidFill>
                  <a:srgbClr val="1155CC"/>
                </a:solidFill>
                <a:latin typeface="Lato"/>
                <a:ea typeface="Lato"/>
                <a:cs typeface="Lato"/>
                <a:sym typeface="Lato"/>
              </a:rPr>
              <a:t>11 000</a:t>
            </a:r>
            <a:r>
              <a:rPr lang="en" sz="3000">
                <a:solidFill>
                  <a:srgbClr val="FF0000"/>
                </a:solidFill>
                <a:latin typeface="Lato"/>
                <a:ea typeface="Lato"/>
                <a:cs typeface="Lato"/>
                <a:sym typeface="Lato"/>
              </a:rPr>
              <a:t>000</a:t>
            </a:r>
            <a:endParaRPr sz="3000">
              <a:solidFill>
                <a:srgbClr val="FF0000"/>
              </a:solidFill>
              <a:latin typeface="Lato"/>
              <a:ea typeface="Lato"/>
              <a:cs typeface="Lato"/>
              <a:sym typeface="Lato"/>
            </a:endParaRPr>
          </a:p>
          <a:p>
            <a:pPr indent="0" lvl="0" marL="0" rtl="0" algn="ctr">
              <a:spcBef>
                <a:spcPts val="0"/>
              </a:spcBef>
              <a:spcAft>
                <a:spcPts val="0"/>
              </a:spcAft>
              <a:buNone/>
            </a:pPr>
            <a:r>
              <a:rPr lang="en" sz="1000">
                <a:solidFill>
                  <a:schemeClr val="accent1"/>
                </a:solidFill>
                <a:latin typeface="Lato"/>
                <a:ea typeface="Lato"/>
                <a:cs typeface="Lato"/>
                <a:sym typeface="Lato"/>
              </a:rPr>
              <a:t>b31 b30 b29 b28  b27 b26 ………………………..……………………………..………………………………………………………………………………….…b4           b3  b2  b1  b0</a:t>
            </a:r>
            <a:endParaRPr sz="1000">
              <a:solidFill>
                <a:schemeClr val="accent1"/>
              </a:solidFill>
              <a:latin typeface="Lato"/>
              <a:ea typeface="Lato"/>
              <a:cs typeface="Lato"/>
              <a:sym typeface="Lato"/>
            </a:endParaRPr>
          </a:p>
          <a:p>
            <a:pPr indent="0" lvl="0" marL="0" rtl="0" algn="r">
              <a:spcBef>
                <a:spcPts val="0"/>
              </a:spcBef>
              <a:spcAft>
                <a:spcPts val="0"/>
              </a:spcAft>
              <a:buNone/>
            </a:pPr>
            <a:r>
              <a:t/>
            </a:r>
            <a:endParaRPr sz="3000">
              <a:solidFill>
                <a:srgbClr val="1155CC"/>
              </a:solidFill>
              <a:latin typeface="Lato"/>
              <a:ea typeface="Lato"/>
              <a:cs typeface="Lato"/>
              <a:sym typeface="Lato"/>
            </a:endParaRPr>
          </a:p>
        </p:txBody>
      </p:sp>
      <p:sp>
        <p:nvSpPr>
          <p:cNvPr id="216" name="Google Shape;216;p31"/>
          <p:cNvSpPr txBox="1"/>
          <p:nvPr/>
        </p:nvSpPr>
        <p:spPr>
          <a:xfrm>
            <a:off x="658600" y="4585700"/>
            <a:ext cx="8485500" cy="17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Decimal Tracker</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0</a:t>
            </a:r>
            <a:r>
              <a:rPr lang="en" sz="2000">
                <a:solidFill>
                  <a:schemeClr val="accent1"/>
                </a:solidFill>
                <a:latin typeface="Lato"/>
                <a:ea typeface="Lato"/>
                <a:cs typeface="Lato"/>
                <a:sym typeface="Lato"/>
              </a:rPr>
              <a:t> + </a:t>
            </a: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1</a:t>
            </a:r>
            <a:r>
              <a:rPr lang="en" sz="2000">
                <a:solidFill>
                  <a:schemeClr val="accent1"/>
                </a:solidFill>
                <a:latin typeface="Lato"/>
                <a:ea typeface="Lato"/>
                <a:cs typeface="Lato"/>
                <a:sym typeface="Lato"/>
              </a:rPr>
              <a:t> + </a:t>
            </a:r>
            <a:r>
              <a:rPr lang="en" sz="2000">
                <a:solidFill>
                  <a:srgbClr val="FF0000"/>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2</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3</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4</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0</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5</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latin typeface="Lato"/>
                <a:ea typeface="Lato"/>
                <a:cs typeface="Lato"/>
                <a:sym typeface="Lato"/>
              </a:rPr>
              <a:t>6</a:t>
            </a:r>
            <a:r>
              <a:rPr lang="en" sz="2000">
                <a:solidFill>
                  <a:schemeClr val="accent1"/>
                </a:solidFill>
                <a:latin typeface="Lato"/>
                <a:ea typeface="Lato"/>
                <a:cs typeface="Lato"/>
                <a:sym typeface="Lato"/>
              </a:rPr>
              <a:t> + </a:t>
            </a:r>
            <a:r>
              <a:rPr lang="en" sz="2000">
                <a:solidFill>
                  <a:srgbClr val="1155CC"/>
                </a:solidFill>
                <a:latin typeface="Lato"/>
                <a:ea typeface="Lato"/>
                <a:cs typeface="Lato"/>
                <a:sym typeface="Lato"/>
              </a:rPr>
              <a:t>1</a:t>
            </a:r>
            <a:r>
              <a:rPr lang="en" sz="2000">
                <a:solidFill>
                  <a:schemeClr val="accent1"/>
                </a:solidFill>
                <a:latin typeface="Lato"/>
                <a:ea typeface="Lato"/>
                <a:cs typeface="Lato"/>
                <a:sym typeface="Lato"/>
              </a:rPr>
              <a:t> x 2</a:t>
            </a:r>
            <a:r>
              <a:rPr baseline="30000" lang="en" sz="2000">
                <a:solidFill>
                  <a:schemeClr val="accent1"/>
                </a:solidFill>
                <a:latin typeface="Lato"/>
                <a:ea typeface="Lato"/>
                <a:cs typeface="Lato"/>
                <a:sym typeface="Lato"/>
              </a:rPr>
              <a:t>7</a:t>
            </a:r>
            <a:r>
              <a:rPr lang="en" sz="2000">
                <a:solidFill>
                  <a:schemeClr val="accent1"/>
                </a:solidFill>
                <a:latin typeface="Lato"/>
                <a:ea typeface="Lato"/>
                <a:cs typeface="Lato"/>
                <a:sym typeface="Lato"/>
              </a:rPr>
              <a:t> + … + 0 x 2</a:t>
            </a:r>
            <a:r>
              <a:rPr baseline="30000" lang="en" sz="2000">
                <a:solidFill>
                  <a:schemeClr val="accent1"/>
                </a:solidFill>
                <a:latin typeface="Lato"/>
                <a:ea typeface="Lato"/>
                <a:cs typeface="Lato"/>
                <a:sym typeface="Lato"/>
              </a:rPr>
              <a:t>31</a:t>
            </a:r>
            <a:endParaRPr baseline="30000" sz="2000">
              <a:solidFill>
                <a:schemeClr val="accent1"/>
              </a:solidFill>
              <a:latin typeface="Lato"/>
              <a:ea typeface="Lato"/>
              <a:cs typeface="Lato"/>
              <a:sym typeface="Lato"/>
            </a:endParaRPr>
          </a:p>
          <a:p>
            <a:pPr indent="0" lvl="0" marL="0" rtl="0" algn="l">
              <a:spcBef>
                <a:spcPts val="0"/>
              </a:spcBef>
              <a:spcAft>
                <a:spcPts val="0"/>
              </a:spcAft>
              <a:buNone/>
            </a:pPr>
            <a:r>
              <a:rPr lang="en" sz="2000">
                <a:solidFill>
                  <a:schemeClr val="accent1"/>
                </a:solidFill>
                <a:latin typeface="Lato"/>
                <a:ea typeface="Lato"/>
                <a:cs typeface="Lato"/>
                <a:sym typeface="Lato"/>
              </a:rPr>
              <a:t>= 64 + 128</a:t>
            </a:r>
            <a:endParaRPr sz="2000">
              <a:solidFill>
                <a:schemeClr val="accent1"/>
              </a:solidFill>
              <a:latin typeface="Lato"/>
              <a:ea typeface="Lato"/>
              <a:cs typeface="Lato"/>
              <a:sym typeface="Lato"/>
            </a:endParaRPr>
          </a:p>
          <a:p>
            <a:pPr indent="0" lvl="0" marL="0" rtl="0" algn="l">
              <a:spcBef>
                <a:spcPts val="0"/>
              </a:spcBef>
              <a:spcAft>
                <a:spcPts val="0"/>
              </a:spcAft>
              <a:buNone/>
            </a:pPr>
            <a:r>
              <a:rPr lang="en" sz="3000">
                <a:solidFill>
                  <a:schemeClr val="accent1"/>
                </a:solidFill>
                <a:latin typeface="Lato"/>
                <a:ea typeface="Lato"/>
                <a:cs typeface="Lato"/>
                <a:sym typeface="Lato"/>
              </a:rPr>
              <a:t>= </a:t>
            </a:r>
            <a:r>
              <a:rPr b="1" lang="en" sz="3000">
                <a:solidFill>
                  <a:schemeClr val="accent1"/>
                </a:solidFill>
                <a:latin typeface="Lato"/>
                <a:ea typeface="Lato"/>
                <a:cs typeface="Lato"/>
                <a:sym typeface="Lato"/>
              </a:rPr>
              <a:t>192 </a:t>
            </a:r>
            <a:r>
              <a:rPr lang="en" sz="3600">
                <a:solidFill>
                  <a:schemeClr val="dk1"/>
                </a:solidFill>
                <a:latin typeface="Lato"/>
                <a:ea typeface="Lato"/>
                <a:cs typeface="Lato"/>
                <a:sym typeface="Lato"/>
              </a:rPr>
              <a:t>☑</a:t>
            </a:r>
            <a:endParaRPr b="1" sz="3000">
              <a:solidFill>
                <a:schemeClr val="accent1"/>
              </a:solidFill>
              <a:latin typeface="Lato"/>
              <a:ea typeface="Lato"/>
              <a:cs typeface="Lato"/>
              <a:sym typeface="Lato"/>
            </a:endParaRPr>
          </a:p>
        </p:txBody>
      </p:sp>
      <p:sp>
        <p:nvSpPr>
          <p:cNvPr id="217" name="Google Shape;217;p31"/>
          <p:cNvSpPr txBox="1"/>
          <p:nvPr/>
        </p:nvSpPr>
        <p:spPr>
          <a:xfrm>
            <a:off x="7868025" y="3832725"/>
            <a:ext cx="555300" cy="713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3600">
                <a:solidFill>
                  <a:schemeClr val="dk1"/>
                </a:solidFill>
                <a:latin typeface="Lato"/>
                <a:ea typeface="Lato"/>
                <a:cs typeface="Lato"/>
                <a:sym typeface="Lato"/>
              </a:rPr>
              <a:t>☑</a:t>
            </a:r>
            <a:endParaRPr sz="36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7650" y="1686667"/>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272775" y="2554233"/>
            <a:ext cx="8639700" cy="41295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Bitwise operators in C are fundamental tools for manipulating</a:t>
            </a:r>
            <a:r>
              <a:rPr b="1" lang="en" sz="1600"/>
              <a:t> </a:t>
            </a:r>
            <a:r>
              <a:rPr b="1" lang="en" sz="1600"/>
              <a:t>i</a:t>
            </a:r>
            <a:r>
              <a:rPr b="1" lang="en" sz="1600"/>
              <a:t>ndividual bits </a:t>
            </a:r>
            <a:r>
              <a:rPr lang="en" sz="1600"/>
              <a:t>within variables. </a:t>
            </a:r>
            <a:endParaRPr sz="1600"/>
          </a:p>
          <a:p>
            <a:pPr indent="-330200" lvl="0" marL="457200" rtl="0" algn="l">
              <a:spcBef>
                <a:spcPts val="0"/>
              </a:spcBef>
              <a:spcAft>
                <a:spcPts val="0"/>
              </a:spcAft>
              <a:buSzPts val="1600"/>
              <a:buChar char="●"/>
            </a:pPr>
            <a:r>
              <a:rPr lang="en" sz="1600"/>
              <a:t>These operators allow you to perform operations at the </a:t>
            </a:r>
            <a:r>
              <a:rPr b="1" lang="en" sz="1600"/>
              <a:t>binary level</a:t>
            </a:r>
            <a:r>
              <a:rPr lang="en" sz="1600"/>
              <a:t>, which can be useful for tasks such as </a:t>
            </a:r>
            <a:r>
              <a:rPr b="1" lang="en" sz="1600"/>
              <a:t>setting </a:t>
            </a:r>
            <a:r>
              <a:rPr lang="en" sz="1600"/>
              <a:t>or </a:t>
            </a:r>
            <a:r>
              <a:rPr b="1" lang="en" sz="1600"/>
              <a:t>clearing specific bits</a:t>
            </a:r>
            <a:r>
              <a:rPr lang="en" sz="1600"/>
              <a:t>, </a:t>
            </a:r>
            <a:r>
              <a:rPr b="1" lang="en" sz="1600"/>
              <a:t>checking if a particular bit is set</a:t>
            </a:r>
            <a:r>
              <a:rPr lang="en" sz="1600"/>
              <a:t>, or performing </a:t>
            </a:r>
            <a:r>
              <a:rPr b="1" lang="en" sz="1600"/>
              <a:t>bitwise logic operations</a:t>
            </a:r>
            <a:r>
              <a:rPr lang="en" sz="1600"/>
              <a:t> like AND, OR, XOR, and NOT.</a:t>
            </a:r>
            <a:endParaRPr sz="1600"/>
          </a:p>
          <a:p>
            <a:pPr indent="-330200" lvl="0" marL="457200" rtl="0" algn="l">
              <a:spcBef>
                <a:spcPts val="0"/>
              </a:spcBef>
              <a:spcAft>
                <a:spcPts val="0"/>
              </a:spcAft>
              <a:buSzPts val="1600"/>
              <a:buChar char="●"/>
            </a:pPr>
            <a:r>
              <a:rPr lang="en" sz="1600"/>
              <a:t>In this tutorial, we will be covering 6 basic bitwise operations:</a:t>
            </a:r>
            <a:endParaRPr sz="1600"/>
          </a:p>
          <a:p>
            <a:pPr indent="-330200" lvl="0" marL="457200" rtl="0" algn="l">
              <a:spcBef>
                <a:spcPts val="0"/>
              </a:spcBef>
              <a:spcAft>
                <a:spcPts val="0"/>
              </a:spcAft>
              <a:buSzPts val="1600"/>
              <a:buAutoNum type="arabicPeriod"/>
            </a:pPr>
            <a:r>
              <a:rPr lang="en" sz="1600"/>
              <a:t>bitwise AND (&amp;) operator</a:t>
            </a:r>
            <a:endParaRPr sz="1600"/>
          </a:p>
          <a:p>
            <a:pPr indent="-330200" lvl="0" marL="457200" rtl="0" algn="l">
              <a:spcBef>
                <a:spcPts val="0"/>
              </a:spcBef>
              <a:spcAft>
                <a:spcPts val="0"/>
              </a:spcAft>
              <a:buSzPts val="1600"/>
              <a:buAutoNum type="arabicPeriod"/>
            </a:pPr>
            <a:r>
              <a:rPr lang="en" sz="1600"/>
              <a:t>bitwise OR (|) operator</a:t>
            </a:r>
            <a:endParaRPr sz="1600"/>
          </a:p>
          <a:p>
            <a:pPr indent="-330200" lvl="0" marL="457200" rtl="0" algn="l">
              <a:spcBef>
                <a:spcPts val="0"/>
              </a:spcBef>
              <a:spcAft>
                <a:spcPts val="0"/>
              </a:spcAft>
              <a:buSzPts val="1600"/>
              <a:buAutoNum type="arabicPeriod"/>
            </a:pPr>
            <a:r>
              <a:rPr lang="en" sz="1600"/>
              <a:t>bitwise XOR (^) operator</a:t>
            </a:r>
            <a:endParaRPr sz="1600"/>
          </a:p>
          <a:p>
            <a:pPr indent="-330200" lvl="0" marL="457200" rtl="0" algn="l">
              <a:spcBef>
                <a:spcPts val="0"/>
              </a:spcBef>
              <a:spcAft>
                <a:spcPts val="0"/>
              </a:spcAft>
              <a:buSzPts val="1600"/>
              <a:buAutoNum type="arabicPeriod"/>
            </a:pPr>
            <a:r>
              <a:rPr lang="en" sz="1600"/>
              <a:t>bitwise NOT (~) operator</a:t>
            </a:r>
            <a:endParaRPr sz="1600"/>
          </a:p>
          <a:p>
            <a:pPr indent="-330200" lvl="0" marL="457200" rtl="0" algn="l">
              <a:spcBef>
                <a:spcPts val="0"/>
              </a:spcBef>
              <a:spcAft>
                <a:spcPts val="0"/>
              </a:spcAft>
              <a:buSzPts val="1600"/>
              <a:buAutoNum type="arabicPeriod"/>
            </a:pPr>
            <a:r>
              <a:rPr lang="en" sz="1600"/>
              <a:t>left s</a:t>
            </a:r>
            <a:r>
              <a:rPr lang="en" sz="1600"/>
              <a:t>hift</a:t>
            </a:r>
            <a:r>
              <a:rPr lang="en" sz="1600"/>
              <a:t> (&lt;&lt;) operator</a:t>
            </a:r>
            <a:endParaRPr sz="1600"/>
          </a:p>
          <a:p>
            <a:pPr indent="-330200" lvl="0" marL="457200" rtl="0" algn="l">
              <a:spcBef>
                <a:spcPts val="0"/>
              </a:spcBef>
              <a:spcAft>
                <a:spcPts val="0"/>
              </a:spcAft>
              <a:buSzPts val="1600"/>
              <a:buAutoNum type="arabicPeriod"/>
            </a:pPr>
            <a:r>
              <a:rPr lang="en" sz="1600"/>
              <a:t>right shift (&gt;&gt;) operator</a:t>
            </a:r>
            <a:endParaRPr sz="16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shift by n bits ≣ shift by 1 bit n times</a:t>
            </a:r>
            <a:endParaRPr/>
          </a:p>
        </p:txBody>
      </p:sp>
      <p:sp>
        <p:nvSpPr>
          <p:cNvPr id="223" name="Google Shape;223;p32"/>
          <p:cNvSpPr txBox="1"/>
          <p:nvPr>
            <p:ph idx="1" type="body"/>
          </p:nvPr>
        </p:nvSpPr>
        <p:spPr>
          <a:xfrm>
            <a:off x="729450" y="5272123"/>
            <a:ext cx="7688700" cy="7137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1200"/>
              </a:spcAft>
              <a:buNone/>
            </a:pPr>
            <a:r>
              <a:rPr lang="en" sz="2400"/>
              <a:t>a&lt;&lt;(n</a:t>
            </a:r>
            <a:r>
              <a:rPr baseline="-25000" lang="en" sz="2400"/>
              <a:t>1</a:t>
            </a:r>
            <a:r>
              <a:rPr lang="en" sz="2400"/>
              <a:t>+n</a:t>
            </a:r>
            <a:r>
              <a:rPr baseline="-25000" lang="en" sz="2400"/>
              <a:t>2</a:t>
            </a:r>
            <a:r>
              <a:rPr lang="en" sz="2400"/>
              <a:t>) is (a&lt;&lt;n</a:t>
            </a:r>
            <a:r>
              <a:rPr baseline="-25000" lang="en" sz="2400"/>
              <a:t>1</a:t>
            </a:r>
            <a:r>
              <a:rPr lang="en" sz="2400"/>
              <a:t>)&lt;&lt;n</a:t>
            </a:r>
            <a:r>
              <a:rPr baseline="-25000" lang="en" sz="2400"/>
              <a:t>2</a:t>
            </a:r>
            <a:endParaRPr sz="2400"/>
          </a:p>
        </p:txBody>
      </p:sp>
      <p:sp>
        <p:nvSpPr>
          <p:cNvPr id="224" name="Google Shape;224;p32"/>
          <p:cNvSpPr txBox="1"/>
          <p:nvPr/>
        </p:nvSpPr>
        <p:spPr>
          <a:xfrm>
            <a:off x="729450" y="1912425"/>
            <a:ext cx="7688700" cy="23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Lato"/>
                <a:ea typeface="Lato"/>
                <a:cs typeface="Lato"/>
                <a:sym typeface="Lato"/>
              </a:rPr>
              <a:t>Notice that to find 24&lt;&lt;3, we have shifted 24 left 3 times, 1 bit at a time.</a:t>
            </a:r>
            <a:endParaRPr sz="2400">
              <a:solidFill>
                <a:schemeClr val="accent1"/>
              </a:solidFill>
              <a:latin typeface="Lato"/>
              <a:ea typeface="Lato"/>
              <a:cs typeface="Lato"/>
              <a:sym typeface="Lato"/>
            </a:endParaRPr>
          </a:p>
          <a:p>
            <a:pPr indent="0" lvl="0" marL="0" rtl="0" algn="l">
              <a:spcBef>
                <a:spcPts val="0"/>
              </a:spcBef>
              <a:spcAft>
                <a:spcPts val="0"/>
              </a:spcAft>
              <a:buNone/>
            </a:pPr>
            <a:r>
              <a:t/>
            </a:r>
            <a:endParaRPr sz="2400">
              <a:solidFill>
                <a:schemeClr val="accent1"/>
              </a:solidFill>
              <a:latin typeface="Lato"/>
              <a:ea typeface="Lato"/>
              <a:cs typeface="Lato"/>
              <a:sym typeface="Lato"/>
            </a:endParaRPr>
          </a:p>
          <a:p>
            <a:pPr indent="0" lvl="0" marL="0" rtl="0" algn="l">
              <a:spcBef>
                <a:spcPts val="0"/>
              </a:spcBef>
              <a:spcAft>
                <a:spcPts val="0"/>
              </a:spcAft>
              <a:buNone/>
            </a:pPr>
            <a:r>
              <a:rPr lang="en" sz="2400">
                <a:solidFill>
                  <a:schemeClr val="accent1"/>
                </a:solidFill>
                <a:latin typeface="Lato"/>
                <a:ea typeface="Lato"/>
                <a:cs typeface="Lato"/>
                <a:sym typeface="Lato"/>
              </a:rPr>
              <a:t>That is to say, we could have obtained the same result using:</a:t>
            </a:r>
            <a:endParaRPr sz="2400">
              <a:solidFill>
                <a:schemeClr val="accent1"/>
              </a:solidFill>
              <a:latin typeface="Lato"/>
              <a:ea typeface="Lato"/>
              <a:cs typeface="Lato"/>
              <a:sym typeface="Lato"/>
            </a:endParaRPr>
          </a:p>
          <a:p>
            <a:pPr indent="0" lvl="0" marL="0" rtl="0" algn="l">
              <a:spcBef>
                <a:spcPts val="0"/>
              </a:spcBef>
              <a:spcAft>
                <a:spcPts val="0"/>
              </a:spcAft>
              <a:buNone/>
            </a:pPr>
            <a:r>
              <a:rPr lang="en" sz="2400">
                <a:solidFill>
                  <a:schemeClr val="accent1"/>
                </a:solidFill>
                <a:latin typeface="Lato"/>
                <a:ea typeface="Lato"/>
                <a:cs typeface="Lato"/>
                <a:sym typeface="Lato"/>
              </a:rPr>
              <a:t>(((24&lt;&lt;1)&lt;&lt;1)&lt;&lt;1) or</a:t>
            </a:r>
            <a:endParaRPr sz="2400">
              <a:solidFill>
                <a:schemeClr val="accent1"/>
              </a:solidFill>
              <a:latin typeface="Lato"/>
              <a:ea typeface="Lato"/>
              <a:cs typeface="Lato"/>
              <a:sym typeface="Lato"/>
            </a:endParaRPr>
          </a:p>
          <a:p>
            <a:pPr indent="0" lvl="0" marL="0" rtl="0" algn="l">
              <a:spcBef>
                <a:spcPts val="0"/>
              </a:spcBef>
              <a:spcAft>
                <a:spcPts val="0"/>
              </a:spcAft>
              <a:buNone/>
            </a:pPr>
            <a:r>
              <a:rPr lang="en" sz="2400">
                <a:solidFill>
                  <a:schemeClr val="accent1"/>
                </a:solidFill>
                <a:latin typeface="Lato"/>
                <a:ea typeface="Lato"/>
                <a:cs typeface="Lato"/>
                <a:sym typeface="Lato"/>
              </a:rPr>
              <a:t>((24&lt;&lt;1)&lt;&lt;2) or</a:t>
            </a:r>
            <a:endParaRPr sz="2400">
              <a:solidFill>
                <a:schemeClr val="accent1"/>
              </a:solidFill>
              <a:latin typeface="Lato"/>
              <a:ea typeface="Lato"/>
              <a:cs typeface="Lato"/>
              <a:sym typeface="Lato"/>
            </a:endParaRPr>
          </a:p>
          <a:p>
            <a:pPr indent="0" lvl="0" marL="0" rtl="0" algn="l">
              <a:spcBef>
                <a:spcPts val="0"/>
              </a:spcBef>
              <a:spcAft>
                <a:spcPts val="0"/>
              </a:spcAft>
              <a:buNone/>
            </a:pPr>
            <a:r>
              <a:rPr lang="en" sz="2400">
                <a:solidFill>
                  <a:schemeClr val="accent1"/>
                </a:solidFill>
                <a:latin typeface="Lato"/>
                <a:ea typeface="Lato"/>
                <a:cs typeface="Lato"/>
                <a:sym typeface="Lato"/>
              </a:rPr>
              <a:t>((24&lt;&lt;2)&lt;&lt;1)</a:t>
            </a:r>
            <a:endParaRPr sz="2400">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3"/>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left-bitshift multiplies by 2</a:t>
            </a:r>
            <a:endParaRPr/>
          </a:p>
        </p:txBody>
      </p:sp>
      <p:sp>
        <p:nvSpPr>
          <p:cNvPr id="230" name="Google Shape;230;p33"/>
          <p:cNvSpPr txBox="1"/>
          <p:nvPr>
            <p:ph idx="1" type="body"/>
          </p:nvPr>
        </p:nvSpPr>
        <p:spPr>
          <a:xfrm>
            <a:off x="727650" y="1921650"/>
            <a:ext cx="7688700" cy="273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t>Observe how the (decimal) value of the expression changes with every left bitshift.</a:t>
            </a:r>
            <a:endParaRPr sz="2400"/>
          </a:p>
          <a:p>
            <a:pPr indent="0" lvl="0" marL="0" rtl="0" algn="l">
              <a:spcBef>
                <a:spcPts val="1200"/>
              </a:spcBef>
              <a:spcAft>
                <a:spcPts val="0"/>
              </a:spcAft>
              <a:buNone/>
            </a:pPr>
            <a:r>
              <a:rPr lang="en" sz="2400"/>
              <a:t>24&lt;&lt;1 == 48</a:t>
            </a:r>
            <a:endParaRPr sz="2400"/>
          </a:p>
          <a:p>
            <a:pPr indent="0" lvl="0" marL="0" rtl="0" algn="l">
              <a:spcBef>
                <a:spcPts val="1200"/>
              </a:spcBef>
              <a:spcAft>
                <a:spcPts val="0"/>
              </a:spcAft>
              <a:buNone/>
            </a:pPr>
            <a:r>
              <a:rPr lang="en" sz="2400"/>
              <a:t>24&lt;&lt;2 == 96</a:t>
            </a:r>
            <a:endParaRPr sz="2400"/>
          </a:p>
          <a:p>
            <a:pPr indent="0" lvl="0" marL="0" rtl="0" algn="l">
              <a:spcBef>
                <a:spcPts val="1200"/>
              </a:spcBef>
              <a:spcAft>
                <a:spcPts val="1200"/>
              </a:spcAft>
              <a:buNone/>
            </a:pPr>
            <a:r>
              <a:rPr lang="en" sz="2400"/>
              <a:t>24&lt;&lt;3 == 192</a:t>
            </a:r>
            <a:endParaRPr sz="2400"/>
          </a:p>
        </p:txBody>
      </p:sp>
      <p:sp>
        <p:nvSpPr>
          <p:cNvPr id="231" name="Google Shape;231;p33"/>
          <p:cNvSpPr txBox="1"/>
          <p:nvPr>
            <p:ph idx="1" type="body"/>
          </p:nvPr>
        </p:nvSpPr>
        <p:spPr>
          <a:xfrm>
            <a:off x="729450" y="4657650"/>
            <a:ext cx="7688700" cy="12030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rmAutofit/>
          </a:bodyPr>
          <a:lstStyle/>
          <a:p>
            <a:pPr indent="0" lvl="0" marL="0" rtl="0" algn="ctr">
              <a:spcBef>
                <a:spcPts val="0"/>
              </a:spcBef>
              <a:spcAft>
                <a:spcPts val="0"/>
              </a:spcAft>
              <a:buNone/>
            </a:pPr>
            <a:r>
              <a:rPr b="1" lang="en" sz="2400"/>
              <a:t>Left bitshift is multiplication by 2.</a:t>
            </a:r>
            <a:endParaRPr b="1" sz="2400"/>
          </a:p>
          <a:p>
            <a:pPr indent="0" lvl="0" marL="0" rtl="0" algn="ctr">
              <a:spcBef>
                <a:spcPts val="1200"/>
              </a:spcBef>
              <a:spcAft>
                <a:spcPts val="1200"/>
              </a:spcAft>
              <a:buNone/>
            </a:pPr>
            <a:r>
              <a:rPr lang="en" sz="2400"/>
              <a:t>a&lt;&lt;1 is 2a</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left bitshift multiplies by 2</a:t>
            </a:r>
            <a:endParaRPr/>
          </a:p>
        </p:txBody>
      </p:sp>
      <p:pic>
        <p:nvPicPr>
          <p:cNvPr id="237" name="Google Shape;237;p34"/>
          <p:cNvPicPr preferRelativeResize="0"/>
          <p:nvPr/>
        </p:nvPicPr>
        <p:blipFill>
          <a:blip r:embed="rId3">
            <a:alphaModFix/>
          </a:blip>
          <a:stretch>
            <a:fillRect/>
          </a:stretch>
        </p:blipFill>
        <p:spPr>
          <a:xfrm>
            <a:off x="1030600" y="1646275"/>
            <a:ext cx="7091674" cy="45000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the right-bitshift?</a:t>
            </a:r>
            <a:endParaRPr/>
          </a:p>
        </p:txBody>
      </p:sp>
      <p:sp>
        <p:nvSpPr>
          <p:cNvPr id="243" name="Google Shape;243;p35"/>
          <p:cNvSpPr txBox="1"/>
          <p:nvPr>
            <p:ph idx="1" type="body"/>
          </p:nvPr>
        </p:nvSpPr>
        <p:spPr>
          <a:xfrm>
            <a:off x="729450" y="1628825"/>
            <a:ext cx="7688700" cy="385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666666"/>
                </a:solidFill>
              </a:rPr>
              <a:t>T</a:t>
            </a:r>
            <a:r>
              <a:rPr lang="en" sz="2000">
                <a:solidFill>
                  <a:srgbClr val="666666"/>
                </a:solidFill>
              </a:rPr>
              <a:t>he last binary bit is the remainder after dividing by 2.</a:t>
            </a:r>
            <a:endParaRPr sz="2000"/>
          </a:p>
          <a:p>
            <a:pPr indent="0" lvl="0" marL="0" rtl="0" algn="l">
              <a:spcBef>
                <a:spcPts val="1200"/>
              </a:spcBef>
              <a:spcAft>
                <a:spcPts val="0"/>
              </a:spcAft>
              <a:buNone/>
            </a:pPr>
            <a:r>
              <a:rPr lang="en" sz="2000"/>
              <a:t>(24)</a:t>
            </a:r>
            <a:r>
              <a:rPr baseline="-25000" lang="en" sz="2000"/>
              <a:t>10</a:t>
            </a:r>
            <a:r>
              <a:rPr lang="en" sz="2000"/>
              <a:t> = (0000 0000 0000 0000 0000 0000 000</a:t>
            </a:r>
            <a:r>
              <a:rPr lang="en" sz="2000">
                <a:solidFill>
                  <a:srgbClr val="1155CC"/>
                </a:solidFill>
              </a:rPr>
              <a:t>1 100</a:t>
            </a:r>
            <a:r>
              <a:rPr b="1" lang="en" sz="2000">
                <a:solidFill>
                  <a:srgbClr val="1155CC"/>
                </a:solidFill>
              </a:rPr>
              <a:t>0</a:t>
            </a:r>
            <a:r>
              <a:rPr lang="en" sz="2000">
                <a:solidFill>
                  <a:srgbClr val="666666"/>
                </a:solidFill>
              </a:rPr>
              <a:t>)</a:t>
            </a:r>
            <a:r>
              <a:rPr baseline="-25000" lang="en" sz="2000">
                <a:solidFill>
                  <a:srgbClr val="666666"/>
                </a:solidFill>
              </a:rPr>
              <a:t>2</a:t>
            </a:r>
            <a:r>
              <a:rPr lang="en" sz="2000">
                <a:solidFill>
                  <a:srgbClr val="666666"/>
                </a:solidFill>
              </a:rPr>
              <a:t>.</a:t>
            </a:r>
            <a:endParaRPr sz="2000">
              <a:solidFill>
                <a:srgbClr val="666666"/>
              </a:solidFill>
            </a:endParaRPr>
          </a:p>
          <a:p>
            <a:pPr indent="0" lvl="0" marL="0" rtl="0" algn="l">
              <a:spcBef>
                <a:spcPts val="1200"/>
              </a:spcBef>
              <a:spcAft>
                <a:spcPts val="0"/>
              </a:spcAft>
              <a:buNone/>
            </a:pPr>
            <a:r>
              <a:rPr lang="en" sz="2000"/>
              <a:t>(25)</a:t>
            </a:r>
            <a:r>
              <a:rPr baseline="-25000" lang="en" sz="2000"/>
              <a:t>10</a:t>
            </a:r>
            <a:r>
              <a:rPr lang="en" sz="2000"/>
              <a:t> = (0000 0000 0000 0000 0000 0000 000</a:t>
            </a:r>
            <a:r>
              <a:rPr lang="en" sz="2000">
                <a:solidFill>
                  <a:srgbClr val="1155CC"/>
                </a:solidFill>
              </a:rPr>
              <a:t>1 100</a:t>
            </a:r>
            <a:r>
              <a:rPr b="1" lang="en" sz="2000">
                <a:solidFill>
                  <a:srgbClr val="1155CC"/>
                </a:solidFill>
              </a:rPr>
              <a:t>1</a:t>
            </a:r>
            <a:r>
              <a:rPr lang="en" sz="2000">
                <a:solidFill>
                  <a:srgbClr val="666666"/>
                </a:solidFill>
              </a:rPr>
              <a:t>)</a:t>
            </a:r>
            <a:r>
              <a:rPr baseline="-25000" lang="en" sz="2000">
                <a:solidFill>
                  <a:srgbClr val="666666"/>
                </a:solidFill>
              </a:rPr>
              <a:t>2</a:t>
            </a:r>
            <a:endParaRPr baseline="-25000" sz="2000">
              <a:solidFill>
                <a:srgbClr val="666666"/>
              </a:solidFill>
            </a:endParaRPr>
          </a:p>
          <a:p>
            <a:pPr indent="0" lvl="0" marL="0" rtl="0" algn="l">
              <a:spcBef>
                <a:spcPts val="1200"/>
              </a:spcBef>
              <a:spcAft>
                <a:spcPts val="0"/>
              </a:spcAft>
              <a:buNone/>
            </a:pPr>
            <a:r>
              <a:rPr lang="en" sz="2000">
                <a:solidFill>
                  <a:srgbClr val="666666"/>
                </a:solidFill>
              </a:rPr>
              <a:t>After shifting right the last bit is lost.</a:t>
            </a:r>
            <a:endParaRPr sz="2000">
              <a:solidFill>
                <a:srgbClr val="666666"/>
              </a:solidFill>
            </a:endParaRPr>
          </a:p>
          <a:p>
            <a:pPr indent="0" lvl="0" marL="0" rtl="0" algn="l">
              <a:spcBef>
                <a:spcPts val="1200"/>
              </a:spcBef>
              <a:spcAft>
                <a:spcPts val="0"/>
              </a:spcAft>
              <a:buNone/>
            </a:pPr>
            <a:r>
              <a:rPr lang="en" sz="2000">
                <a:solidFill>
                  <a:srgbClr val="666666"/>
                </a:solidFill>
              </a:rPr>
              <a:t>(24&gt;&gt;1)</a:t>
            </a:r>
            <a:r>
              <a:rPr baseline="-25000" lang="en" sz="2000">
                <a:solidFill>
                  <a:srgbClr val="666666"/>
                </a:solidFill>
              </a:rPr>
              <a:t>10 </a:t>
            </a:r>
            <a:r>
              <a:rPr lang="en" sz="2000">
                <a:solidFill>
                  <a:srgbClr val="666666"/>
                </a:solidFill>
              </a:rPr>
              <a:t>= (</a:t>
            </a:r>
            <a:r>
              <a:rPr lang="en" sz="2000">
                <a:solidFill>
                  <a:srgbClr val="FF0000"/>
                </a:solidFill>
              </a:rPr>
              <a:t>0</a:t>
            </a:r>
            <a:r>
              <a:rPr lang="en" sz="2000"/>
              <a:t>000 0000 0000 0000 0000 0000 0000</a:t>
            </a:r>
            <a:r>
              <a:rPr lang="en" sz="2000">
                <a:solidFill>
                  <a:srgbClr val="1155CC"/>
                </a:solidFill>
              </a:rPr>
              <a:t>1 100</a:t>
            </a:r>
            <a:r>
              <a:rPr lang="en" sz="2000">
                <a:solidFill>
                  <a:srgbClr val="666666"/>
                </a:solidFill>
              </a:rPr>
              <a:t>)</a:t>
            </a:r>
            <a:r>
              <a:rPr baseline="-25000" lang="en" sz="2000">
                <a:solidFill>
                  <a:srgbClr val="666666"/>
                </a:solidFill>
              </a:rPr>
              <a:t>2 </a:t>
            </a:r>
            <a:r>
              <a:rPr lang="en" sz="2000">
                <a:solidFill>
                  <a:srgbClr val="666666"/>
                </a:solidFill>
              </a:rPr>
              <a:t>= (12)</a:t>
            </a:r>
            <a:r>
              <a:rPr baseline="-25000" lang="en" sz="2000">
                <a:solidFill>
                  <a:srgbClr val="666666"/>
                </a:solidFill>
              </a:rPr>
              <a:t>10</a:t>
            </a:r>
            <a:endParaRPr baseline="-25000" sz="2000">
              <a:solidFill>
                <a:srgbClr val="666666"/>
              </a:solidFill>
            </a:endParaRPr>
          </a:p>
          <a:p>
            <a:pPr indent="0" lvl="0" marL="0" rtl="0" algn="l">
              <a:spcBef>
                <a:spcPts val="1200"/>
              </a:spcBef>
              <a:spcAft>
                <a:spcPts val="0"/>
              </a:spcAft>
              <a:buNone/>
            </a:pPr>
            <a:r>
              <a:rPr lang="en" sz="2000">
                <a:solidFill>
                  <a:srgbClr val="666666"/>
                </a:solidFill>
              </a:rPr>
              <a:t>(25&gt;&gt;1)</a:t>
            </a:r>
            <a:r>
              <a:rPr baseline="-25000" lang="en" sz="2000">
                <a:solidFill>
                  <a:srgbClr val="666666"/>
                </a:solidFill>
              </a:rPr>
              <a:t>10 </a:t>
            </a:r>
            <a:r>
              <a:rPr lang="en" sz="2000">
                <a:solidFill>
                  <a:srgbClr val="666666"/>
                </a:solidFill>
              </a:rPr>
              <a:t>= (</a:t>
            </a:r>
            <a:r>
              <a:rPr lang="en" sz="2000">
                <a:solidFill>
                  <a:srgbClr val="FF0000"/>
                </a:solidFill>
              </a:rPr>
              <a:t>0</a:t>
            </a:r>
            <a:r>
              <a:rPr lang="en" sz="2000"/>
              <a:t>000 0000 0000 0000 0000 0000 0000</a:t>
            </a:r>
            <a:r>
              <a:rPr lang="en" sz="2000">
                <a:solidFill>
                  <a:srgbClr val="1155CC"/>
                </a:solidFill>
              </a:rPr>
              <a:t>1 100</a:t>
            </a:r>
            <a:r>
              <a:rPr lang="en" sz="2000">
                <a:solidFill>
                  <a:srgbClr val="666666"/>
                </a:solidFill>
              </a:rPr>
              <a:t>)</a:t>
            </a:r>
            <a:r>
              <a:rPr baseline="-25000" lang="en" sz="2000">
                <a:solidFill>
                  <a:srgbClr val="666666"/>
                </a:solidFill>
              </a:rPr>
              <a:t>2 </a:t>
            </a:r>
            <a:r>
              <a:rPr lang="en" sz="2000">
                <a:solidFill>
                  <a:srgbClr val="666666"/>
                </a:solidFill>
              </a:rPr>
              <a:t>= (12)</a:t>
            </a:r>
            <a:r>
              <a:rPr baseline="-25000" lang="en" sz="2000">
                <a:solidFill>
                  <a:srgbClr val="666666"/>
                </a:solidFill>
              </a:rPr>
              <a:t>10</a:t>
            </a:r>
            <a:endParaRPr baseline="-25000" sz="2000">
              <a:solidFill>
                <a:srgbClr val="666666"/>
              </a:solidFill>
            </a:endParaRPr>
          </a:p>
          <a:p>
            <a:pPr indent="0" lvl="0" marL="0" rtl="0" algn="l">
              <a:spcBef>
                <a:spcPts val="1200"/>
              </a:spcBef>
              <a:spcAft>
                <a:spcPts val="1200"/>
              </a:spcAft>
              <a:buNone/>
            </a:pPr>
            <a:r>
              <a:rPr lang="en" sz="2000">
                <a:solidFill>
                  <a:srgbClr val="666666"/>
                </a:solidFill>
              </a:rPr>
              <a:t>So (2k&gt;&gt;1) and ((2k+1)&gt;&gt;1) both give k.</a:t>
            </a:r>
            <a:endParaRPr b="1" sz="2000">
              <a:solidFill>
                <a:srgbClr val="666666"/>
              </a:solidFill>
            </a:endParaRPr>
          </a:p>
        </p:txBody>
      </p:sp>
      <p:sp>
        <p:nvSpPr>
          <p:cNvPr id="244" name="Google Shape;244;p35"/>
          <p:cNvSpPr txBox="1"/>
          <p:nvPr/>
        </p:nvSpPr>
        <p:spPr>
          <a:xfrm>
            <a:off x="729450" y="5090775"/>
            <a:ext cx="7688700" cy="1141200"/>
          </a:xfrm>
          <a:prstGeom prst="rect">
            <a:avLst/>
          </a:prstGeom>
          <a:noFill/>
          <a:ln cap="flat" cmpd="sng" w="9525">
            <a:solidFill>
              <a:srgbClr val="111111"/>
            </a:solidFill>
            <a:prstDash val="solid"/>
            <a:round/>
            <a:headEnd len="sm" w="sm" type="none"/>
            <a:tailEnd len="sm" w="sm" type="none"/>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2000">
                <a:solidFill>
                  <a:srgbClr val="666666"/>
                </a:solidFill>
                <a:latin typeface="Lato"/>
                <a:ea typeface="Lato"/>
                <a:cs typeface="Lato"/>
                <a:sym typeface="Lato"/>
              </a:rPr>
              <a:t>Right-bitshift is </a:t>
            </a:r>
            <a:r>
              <a:rPr b="1" i="1" lang="en" sz="2000">
                <a:solidFill>
                  <a:srgbClr val="666666"/>
                </a:solidFill>
                <a:latin typeface="Lato"/>
                <a:ea typeface="Lato"/>
                <a:cs typeface="Lato"/>
                <a:sym typeface="Lato"/>
              </a:rPr>
              <a:t>floor</a:t>
            </a:r>
            <a:r>
              <a:rPr b="1" lang="en" sz="2000">
                <a:solidFill>
                  <a:srgbClr val="666666"/>
                </a:solidFill>
                <a:latin typeface="Lato"/>
                <a:ea typeface="Lato"/>
                <a:cs typeface="Lato"/>
                <a:sym typeface="Lato"/>
              </a:rPr>
              <a:t> division by 2.</a:t>
            </a:r>
            <a:endParaRPr b="1" sz="2000">
              <a:solidFill>
                <a:srgbClr val="666666"/>
              </a:solidFill>
              <a:latin typeface="Lato"/>
              <a:ea typeface="Lato"/>
              <a:cs typeface="Lato"/>
              <a:sym typeface="Lato"/>
            </a:endParaRPr>
          </a:p>
          <a:p>
            <a:pPr indent="0" lvl="0" marL="0" rtl="0" algn="ctr">
              <a:spcBef>
                <a:spcPts val="1200"/>
              </a:spcBef>
              <a:spcAft>
                <a:spcPts val="0"/>
              </a:spcAft>
              <a:buNone/>
            </a:pPr>
            <a:r>
              <a:rPr lang="en" sz="2000">
                <a:solidFill>
                  <a:schemeClr val="accent1"/>
                </a:solidFill>
                <a:latin typeface="Lato"/>
                <a:ea typeface="Lato"/>
                <a:cs typeface="Lato"/>
                <a:sym typeface="Lato"/>
              </a:rPr>
              <a:t>a&gt;&gt;1 is ⌊a/2⌋</a:t>
            </a:r>
            <a:endParaRPr sz="2000">
              <a:solidFill>
                <a:schemeClr val="accent1"/>
              </a:solidFill>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6"/>
          <p:cNvSpPr txBox="1"/>
          <p:nvPr>
            <p:ph type="title"/>
          </p:nvPr>
        </p:nvSpPr>
        <p:spPr>
          <a:xfrm>
            <a:off x="729450" y="8438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…and the right-bitshift?</a:t>
            </a:r>
            <a:endParaRPr/>
          </a:p>
        </p:txBody>
      </p:sp>
      <p:pic>
        <p:nvPicPr>
          <p:cNvPr id="250" name="Google Shape;250;p36"/>
          <p:cNvPicPr preferRelativeResize="0"/>
          <p:nvPr/>
        </p:nvPicPr>
        <p:blipFill>
          <a:blip r:embed="rId3">
            <a:alphaModFix/>
          </a:blip>
          <a:stretch>
            <a:fillRect/>
          </a:stretch>
        </p:blipFill>
        <p:spPr>
          <a:xfrm>
            <a:off x="1032725" y="1643675"/>
            <a:ext cx="7078549" cy="45552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BITWISE NOT(‘~’) OPERATOR</a:t>
            </a:r>
            <a:endParaRPr/>
          </a:p>
        </p:txBody>
      </p:sp>
      <p:sp>
        <p:nvSpPr>
          <p:cNvPr id="256" name="Google Shape;256;p37"/>
          <p:cNvSpPr txBox="1"/>
          <p:nvPr>
            <p:ph idx="1" type="body"/>
          </p:nvPr>
        </p:nvSpPr>
        <p:spPr>
          <a:xfrm>
            <a:off x="729450" y="2771823"/>
            <a:ext cx="7688700" cy="3831900"/>
          </a:xfrm>
          <a:prstGeom prst="rect">
            <a:avLst/>
          </a:prstGeom>
        </p:spPr>
        <p:txBody>
          <a:bodyPr anchorCtr="0" anchor="t" bIns="91425" lIns="91425" spcFirstLastPara="1" rIns="91425" wrap="square" tIns="91425">
            <a:noAutofit/>
          </a:bodyPr>
          <a:lstStyle/>
          <a:p>
            <a:pPr indent="-330200" lvl="0" marL="457200" rtl="0" algn="l">
              <a:spcBef>
                <a:spcPts val="900"/>
              </a:spcBef>
              <a:spcAft>
                <a:spcPts val="0"/>
              </a:spcAft>
              <a:buClr>
                <a:srgbClr val="111111"/>
              </a:buClr>
              <a:buSzPts val="1600"/>
              <a:buFont typeface="Roboto"/>
              <a:buChar char="●"/>
            </a:pPr>
            <a:r>
              <a:rPr lang="en" sz="1600">
                <a:solidFill>
                  <a:srgbClr val="111111"/>
                </a:solidFill>
                <a:highlight>
                  <a:srgbClr val="F7F7F7"/>
                </a:highlight>
              </a:rPr>
              <a:t>The Bitwise ~ operator carries out a logical NOT operation on each bit of a number.</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This operation flips the bits of the number, meaning 0 turns into 1 and 1 turns into 0.</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Font typeface="Roboto"/>
              <a:buChar char="●"/>
            </a:pPr>
            <a:r>
              <a:rPr lang="en" sz="1600">
                <a:solidFill>
                  <a:srgbClr val="111111"/>
                </a:solidFill>
                <a:highlight>
                  <a:srgbClr val="F7F7F7"/>
                </a:highlight>
              </a:rPr>
              <a:t>For instance, let’s take an unsigned variable e with a value of 5.</a:t>
            </a:r>
            <a:endParaRPr sz="1600">
              <a:solidFill>
                <a:srgbClr val="111111"/>
              </a:solidFill>
              <a:highlight>
                <a:srgbClr val="F7F7F7"/>
              </a:highlight>
            </a:endParaRPr>
          </a:p>
          <a:p>
            <a:pPr indent="-330200" lvl="1" marL="914400" rtl="0" algn="l">
              <a:spcBef>
                <a:spcPts val="0"/>
              </a:spcBef>
              <a:spcAft>
                <a:spcPts val="0"/>
              </a:spcAft>
              <a:buClr>
                <a:srgbClr val="111111"/>
              </a:buClr>
              <a:buSzPts val="1600"/>
              <a:buFont typeface="Roboto"/>
              <a:buChar char="○"/>
            </a:pPr>
            <a:r>
              <a:rPr lang="en" sz="1600">
                <a:solidFill>
                  <a:srgbClr val="111111"/>
                </a:solidFill>
                <a:highlight>
                  <a:srgbClr val="F7F7F7"/>
                </a:highlight>
              </a:rPr>
              <a:t>The binary representation of e (5) is 0101.</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Char char="●"/>
            </a:pPr>
            <a:r>
              <a:rPr lang="en" sz="1600">
                <a:solidFill>
                  <a:srgbClr val="111111"/>
                </a:solidFill>
                <a:highlight>
                  <a:srgbClr val="F7F7F7"/>
                </a:highlight>
              </a:rPr>
              <a:t>When we apply the bitwise NOT operation to this variable, we get:</a:t>
            </a:r>
            <a:endParaRPr sz="1600">
              <a:solidFill>
                <a:srgbClr val="111111"/>
              </a:solidFill>
              <a:highlight>
                <a:srgbClr val="F7F7F7"/>
              </a:highlight>
            </a:endParaRPr>
          </a:p>
          <a:p>
            <a:pPr indent="-330200" lvl="1" marL="914400" rtl="0" algn="l">
              <a:spcBef>
                <a:spcPts val="0"/>
              </a:spcBef>
              <a:spcAft>
                <a:spcPts val="0"/>
              </a:spcAft>
              <a:buClr>
                <a:srgbClr val="111111"/>
              </a:buClr>
              <a:buSzPts val="1600"/>
              <a:buFont typeface="Roboto"/>
              <a:buChar char="○"/>
            </a:pPr>
            <a:r>
              <a:rPr lang="en" sz="1600">
                <a:solidFill>
                  <a:srgbClr val="111111"/>
                </a:solidFill>
                <a:highlight>
                  <a:srgbClr val="F7F7F7"/>
                </a:highlight>
              </a:rPr>
              <a:t>~e = 1010</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Char char="●"/>
            </a:pPr>
            <a:r>
              <a:rPr lang="en" sz="1600">
                <a:solidFill>
                  <a:srgbClr val="111111"/>
                </a:solidFill>
                <a:highlight>
                  <a:srgbClr val="F7F7F7"/>
                </a:highlight>
              </a:rPr>
              <a:t>In many programming languages, including C, the bitwise NOT operation for signed numbers is implemented using the 2’s complement representation. This topic will be covered in the next semester if you are a CS/electronics student.</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Char char="●"/>
            </a:pPr>
            <a:r>
              <a:rPr lang="en" sz="1600">
                <a:solidFill>
                  <a:srgbClr val="111111"/>
                </a:solidFill>
                <a:highlight>
                  <a:srgbClr val="F7F7F7"/>
                </a:highlight>
              </a:rPr>
              <a:t>However, in this discussion, we are only covering the bitwise NOT operation for unsigned integers.</a:t>
            </a:r>
            <a:endParaRPr sz="1600">
              <a:solidFill>
                <a:srgbClr val="111111"/>
              </a:solidFill>
              <a:highlight>
                <a:srgbClr val="F7F7F7"/>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8"/>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262" name="Google Shape;262;p38"/>
          <p:cNvSpPr txBox="1"/>
          <p:nvPr>
            <p:ph idx="1" type="body"/>
          </p:nvPr>
        </p:nvSpPr>
        <p:spPr>
          <a:xfrm>
            <a:off x="729450" y="2771833"/>
            <a:ext cx="7688700" cy="3014700"/>
          </a:xfrm>
          <a:prstGeom prst="rect">
            <a:avLst/>
          </a:prstGeom>
          <a:ln cap="flat" cmpd="sng" w="9525">
            <a:solidFill>
              <a:schemeClr val="dk2"/>
            </a:solidFill>
            <a:prstDash val="solid"/>
            <a:round/>
            <a:headEnd len="sm" w="sm" type="none"/>
            <a:tailEnd len="sm" w="sm" type="none"/>
          </a:ln>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Since </a:t>
            </a:r>
            <a:r>
              <a:rPr lang="en" sz="1600"/>
              <a:t>unsigned</a:t>
            </a:r>
            <a:r>
              <a:rPr lang="en" sz="1600"/>
              <a:t> int are 32-bit integers in C </a:t>
            </a:r>
            <a:r>
              <a:rPr lang="en" sz="1600">
                <a:solidFill>
                  <a:srgbClr val="111111"/>
                </a:solidFill>
                <a:highlight>
                  <a:srgbClr val="F7F7F7"/>
                </a:highlight>
              </a:rPr>
              <a:t>the actual binary representation of </a:t>
            </a:r>
            <a:r>
              <a:rPr lang="en" sz="1600">
                <a:solidFill>
                  <a:srgbClr val="111111"/>
                </a:solidFill>
              </a:rPr>
              <a:t>5</a:t>
            </a:r>
            <a:r>
              <a:rPr lang="en" sz="1600">
                <a:solidFill>
                  <a:srgbClr val="111111"/>
                </a:solidFill>
                <a:highlight>
                  <a:srgbClr val="F7F7F7"/>
                </a:highlight>
              </a:rPr>
              <a:t> is </a:t>
            </a:r>
            <a:r>
              <a:rPr lang="en" sz="1600">
                <a:solidFill>
                  <a:srgbClr val="111111"/>
                </a:solidFill>
              </a:rPr>
              <a:t>00000000000000000000000000000101</a:t>
            </a:r>
            <a:r>
              <a:rPr lang="en" sz="1600">
                <a:solidFill>
                  <a:srgbClr val="111111"/>
                </a:solidFill>
                <a:highlight>
                  <a:srgbClr val="F7F7F7"/>
                </a:highlight>
              </a:rPr>
              <a:t>. So, </a:t>
            </a:r>
            <a:r>
              <a:rPr lang="en" sz="1600">
                <a:solidFill>
                  <a:srgbClr val="111111"/>
                </a:solidFill>
              </a:rPr>
              <a:t>~e</a:t>
            </a:r>
            <a:r>
              <a:rPr lang="en" sz="1600">
                <a:solidFill>
                  <a:srgbClr val="111111"/>
                </a:solidFill>
                <a:highlight>
                  <a:srgbClr val="F7F7F7"/>
                </a:highlight>
              </a:rPr>
              <a:t> results in flipping each bit of this 32-bit number, which gives </a:t>
            </a:r>
            <a:r>
              <a:rPr lang="en" sz="1600">
                <a:solidFill>
                  <a:srgbClr val="111111"/>
                </a:solidFill>
              </a:rPr>
              <a:t>11111111111111111111111111111010</a:t>
            </a:r>
            <a:r>
              <a:rPr lang="en" sz="1600">
                <a:solidFill>
                  <a:srgbClr val="111111"/>
                </a:solidFill>
                <a:highlight>
                  <a:srgbClr val="F7F7F7"/>
                </a:highlight>
              </a:rPr>
              <a:t>.</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Char char="●"/>
            </a:pPr>
            <a:r>
              <a:rPr lang="en" sz="1600">
                <a:solidFill>
                  <a:srgbClr val="111111"/>
                </a:solidFill>
                <a:highlight>
                  <a:srgbClr val="F7F7F7"/>
                </a:highlight>
              </a:rPr>
              <a:t>Basically, we just need to add enough zeroes in front to make it 32-bit.</a:t>
            </a:r>
            <a:endParaRPr sz="1600">
              <a:solidFill>
                <a:srgbClr val="111111"/>
              </a:solidFill>
              <a:highlight>
                <a:srgbClr val="F7F7F7"/>
              </a:highlight>
            </a:endParaRPr>
          </a:p>
          <a:p>
            <a:pPr indent="-330200" lvl="0" marL="457200" rtl="0" algn="l">
              <a:spcBef>
                <a:spcPts val="0"/>
              </a:spcBef>
              <a:spcAft>
                <a:spcPts val="0"/>
              </a:spcAft>
              <a:buClr>
                <a:srgbClr val="111111"/>
              </a:buClr>
              <a:buSzPts val="1600"/>
              <a:buChar char="●"/>
            </a:pPr>
            <a:r>
              <a:rPr lang="en" sz="1600">
                <a:solidFill>
                  <a:srgbClr val="111111"/>
                </a:solidFill>
                <a:highlight>
                  <a:srgbClr val="F7F7F7"/>
                </a:highlight>
              </a:rPr>
              <a:t>This binary number is equivalent to </a:t>
            </a:r>
            <a:r>
              <a:rPr lang="en" sz="1600">
                <a:solidFill>
                  <a:srgbClr val="111111"/>
                </a:solidFill>
              </a:rPr>
              <a:t>4294967290</a:t>
            </a:r>
            <a:r>
              <a:rPr lang="en" sz="1600">
                <a:solidFill>
                  <a:srgbClr val="111111"/>
                </a:solidFill>
                <a:highlight>
                  <a:srgbClr val="F7F7F7"/>
                </a:highlight>
              </a:rPr>
              <a:t> in decimal.</a:t>
            </a:r>
            <a:endParaRPr sz="1600">
              <a:solidFill>
                <a:srgbClr val="111111"/>
              </a:solidFill>
              <a:highlight>
                <a:srgbClr val="F7F7F7"/>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39"/>
          <p:cNvPicPr preferRelativeResize="0"/>
          <p:nvPr/>
        </p:nvPicPr>
        <p:blipFill>
          <a:blip r:embed="rId3">
            <a:alphaModFix/>
          </a:blip>
          <a:stretch>
            <a:fillRect/>
          </a:stretch>
        </p:blipFill>
        <p:spPr>
          <a:xfrm>
            <a:off x="152400" y="1806925"/>
            <a:ext cx="8839201" cy="3417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do we use BITWISE operators?</a:t>
            </a:r>
            <a:endParaRPr/>
          </a:p>
        </p:txBody>
      </p:sp>
      <p:sp>
        <p:nvSpPr>
          <p:cNvPr id="99" name="Google Shape;99;p15"/>
          <p:cNvSpPr txBox="1"/>
          <p:nvPr>
            <p:ph idx="1" type="body"/>
          </p:nvPr>
        </p:nvSpPr>
        <p:spPr>
          <a:xfrm>
            <a:off x="729450" y="2771833"/>
            <a:ext cx="7688700" cy="34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BI</a:t>
            </a:r>
            <a:r>
              <a:rPr lang="en" sz="1600"/>
              <a:t>TWISE operators offer quite a few advantages such as:</a:t>
            </a:r>
            <a:endParaRPr sz="1600"/>
          </a:p>
          <a:p>
            <a:pPr indent="-330200" lvl="0" marL="228600" rtl="0" algn="l">
              <a:spcBef>
                <a:spcPts val="1200"/>
              </a:spcBef>
              <a:spcAft>
                <a:spcPts val="0"/>
              </a:spcAft>
              <a:buClr>
                <a:srgbClr val="111111"/>
              </a:buClr>
              <a:buSzPts val="1600"/>
              <a:buChar char="●"/>
            </a:pPr>
            <a:r>
              <a:rPr b="1" lang="en" sz="1600">
                <a:solidFill>
                  <a:srgbClr val="111111"/>
                </a:solidFill>
                <a:highlight>
                  <a:srgbClr val="F7F7F7"/>
                </a:highlight>
              </a:rPr>
              <a:t>Efficient Memory Usage</a:t>
            </a:r>
            <a:r>
              <a:rPr lang="en" sz="1600">
                <a:solidFill>
                  <a:srgbClr val="111111"/>
                </a:solidFill>
                <a:highlight>
                  <a:srgbClr val="F7F7F7"/>
                </a:highlight>
              </a:rPr>
              <a:t>: Bitwise operators allow us to manipulate individual bits within a variable. This means we can store more information in a smaller amount of space. For example, instead of using an entire integer to store a simple yes/no value, we could use a single bit. This can be particularly useful in systems where memory is at a premium.</a:t>
            </a:r>
            <a:endParaRPr sz="1600">
              <a:solidFill>
                <a:srgbClr val="111111"/>
              </a:solidFill>
              <a:highlight>
                <a:srgbClr val="F7F7F7"/>
              </a:highlight>
            </a:endParaRPr>
          </a:p>
          <a:p>
            <a:pPr indent="0" lvl="0" marL="228600" rtl="0" algn="l">
              <a:spcBef>
                <a:spcPts val="900"/>
              </a:spcBef>
              <a:spcAft>
                <a:spcPts val="0"/>
              </a:spcAft>
              <a:buNone/>
            </a:pPr>
            <a:r>
              <a:t/>
            </a:r>
            <a:endParaRPr sz="1600">
              <a:solidFill>
                <a:srgbClr val="111111"/>
              </a:solidFill>
              <a:highlight>
                <a:srgbClr val="F7F7F7"/>
              </a:highlight>
            </a:endParaRPr>
          </a:p>
          <a:p>
            <a:pPr indent="-330200" lvl="0" marL="228600" rtl="0" algn="l">
              <a:spcBef>
                <a:spcPts val="900"/>
              </a:spcBef>
              <a:spcAft>
                <a:spcPts val="0"/>
              </a:spcAft>
              <a:buClr>
                <a:srgbClr val="111111"/>
              </a:buClr>
              <a:buSzPts val="1600"/>
              <a:buChar char="●"/>
            </a:pPr>
            <a:r>
              <a:rPr b="1" lang="en" sz="1600">
                <a:solidFill>
                  <a:srgbClr val="111111"/>
                </a:solidFill>
                <a:highlight>
                  <a:srgbClr val="F7F7F7"/>
                </a:highlight>
              </a:rPr>
              <a:t>Faster Execution</a:t>
            </a:r>
            <a:r>
              <a:rPr lang="en" sz="1600">
                <a:solidFill>
                  <a:srgbClr val="111111"/>
                </a:solidFill>
                <a:highlight>
                  <a:srgbClr val="F7F7F7"/>
                </a:highlight>
              </a:rPr>
              <a:t>: Bitwise operations are typically faster than arithmetic operations. This is because they are simpler for the CPU to perform - they don’t require any complex calculations, just simple setting or clearing of bits. This can lead to significant performance improvements in time-critical code.</a:t>
            </a:r>
            <a:endParaRPr sz="1600">
              <a:solidFill>
                <a:srgbClr val="111111"/>
              </a:solidFill>
              <a:highlight>
                <a:srgbClr val="F7F7F7"/>
              </a:highlight>
            </a:endParaRPr>
          </a:p>
          <a:p>
            <a:pPr indent="-1200150" lvl="0" marL="1371600" rtl="0" algn="l">
              <a:spcBef>
                <a:spcPts val="0"/>
              </a:spcBef>
              <a:spcAft>
                <a:spcPts val="1200"/>
              </a:spcAft>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105" name="Google Shape;105;p16"/>
          <p:cNvSpPr txBox="1"/>
          <p:nvPr>
            <p:ph idx="1" type="body"/>
          </p:nvPr>
        </p:nvSpPr>
        <p:spPr>
          <a:xfrm>
            <a:off x="729450" y="2771823"/>
            <a:ext cx="7688700" cy="3594300"/>
          </a:xfrm>
          <a:prstGeom prst="rect">
            <a:avLst/>
          </a:prstGeom>
        </p:spPr>
        <p:txBody>
          <a:bodyPr anchorCtr="0" anchor="t" bIns="91425" lIns="91425" spcFirstLastPara="1" rIns="91425" wrap="square" tIns="91425">
            <a:noAutofit/>
          </a:bodyPr>
          <a:lstStyle/>
          <a:p>
            <a:pPr indent="-330200" lvl="0" marL="457200" rtl="0" algn="l">
              <a:spcBef>
                <a:spcPts val="900"/>
              </a:spcBef>
              <a:spcAft>
                <a:spcPts val="0"/>
              </a:spcAft>
              <a:buClr>
                <a:srgbClr val="111111"/>
              </a:buClr>
              <a:buSzPts val="1600"/>
              <a:buFont typeface="Lato"/>
              <a:buChar char="●"/>
            </a:pPr>
            <a:r>
              <a:rPr b="1" lang="en" sz="1600">
                <a:solidFill>
                  <a:srgbClr val="111111"/>
                </a:solidFill>
                <a:highlight>
                  <a:srgbClr val="F7F7F7"/>
                </a:highlight>
              </a:rPr>
              <a:t>Bit Manipulation</a:t>
            </a:r>
            <a:r>
              <a:rPr lang="en" sz="1600">
                <a:solidFill>
                  <a:srgbClr val="111111"/>
                </a:solidFill>
                <a:highlight>
                  <a:srgbClr val="F7F7F7"/>
                </a:highlight>
              </a:rPr>
              <a:t>: Bitwise operators allow us to manipulate individual bits within a variable. This can be useful in a variety of applications. For example, in graphics programming, individual bits in a color value might represent the red, green, and blue components of the color. With bitwise operators, we can manipulate these components individually. It is also used in </a:t>
            </a:r>
            <a:r>
              <a:rPr lang="en" sz="1600">
                <a:solidFill>
                  <a:srgbClr val="111111"/>
                </a:solidFill>
                <a:highlight>
                  <a:srgbClr val="F7F7F7"/>
                </a:highlight>
              </a:rPr>
              <a:t>cryptography</a:t>
            </a:r>
            <a:endParaRPr sz="1600">
              <a:solidFill>
                <a:srgbClr val="111111"/>
              </a:solidFill>
              <a:highlight>
                <a:srgbClr val="F7F7F7"/>
              </a:highlight>
            </a:endParaRPr>
          </a:p>
          <a:p>
            <a:pPr indent="0" lvl="0" marL="457200" rtl="0" algn="l">
              <a:spcBef>
                <a:spcPts val="900"/>
              </a:spcBef>
              <a:spcAft>
                <a:spcPts val="0"/>
              </a:spcAft>
              <a:buNone/>
            </a:pPr>
            <a:r>
              <a:t/>
            </a:r>
            <a:endParaRPr sz="1600">
              <a:solidFill>
                <a:srgbClr val="111111"/>
              </a:solidFill>
              <a:highlight>
                <a:srgbClr val="F7F7F7"/>
              </a:highlight>
            </a:endParaRPr>
          </a:p>
          <a:p>
            <a:pPr indent="-330200" lvl="0" marL="457200" rtl="0" algn="l">
              <a:spcBef>
                <a:spcPts val="900"/>
              </a:spcBef>
              <a:spcAft>
                <a:spcPts val="0"/>
              </a:spcAft>
              <a:buClr>
                <a:srgbClr val="111111"/>
              </a:buClr>
              <a:buSzPts val="1600"/>
              <a:buFont typeface="Lato"/>
              <a:buChar char="●"/>
            </a:pPr>
            <a:r>
              <a:rPr b="1" lang="en" sz="1600">
                <a:solidFill>
                  <a:srgbClr val="111111"/>
                </a:solidFill>
                <a:highlight>
                  <a:srgbClr val="F7F7F7"/>
                </a:highlight>
              </a:rPr>
              <a:t>Bit Masking</a:t>
            </a:r>
            <a:r>
              <a:rPr lang="en" sz="1600">
                <a:solidFill>
                  <a:srgbClr val="111111"/>
                </a:solidFill>
                <a:highlight>
                  <a:srgbClr val="F7F7F7"/>
                </a:highlight>
              </a:rPr>
              <a:t>: Bitwise operators are commonly used for bit masking, which involves setting or retrieving only certain bits of a variable. This can be useful for extracting specific pieces of information from a variable. For example, if we have a byte where each bit represents a different setting in a configuration, we can use a bit mask to extract the value of a specific setting.</a:t>
            </a:r>
            <a:endParaRPr sz="1600">
              <a:solidFill>
                <a:srgbClr val="111111"/>
              </a:solidFill>
              <a:highlight>
                <a:srgbClr val="F7F7F7"/>
              </a:highlight>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7650" y="16330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Quick</a:t>
            </a:r>
            <a:r>
              <a:rPr lang="en"/>
              <a:t> Revision!</a:t>
            </a:r>
            <a:endParaRPr/>
          </a:p>
        </p:txBody>
      </p:sp>
      <p:sp>
        <p:nvSpPr>
          <p:cNvPr id="111" name="Google Shape;111;p17"/>
          <p:cNvSpPr txBox="1"/>
          <p:nvPr>
            <p:ph idx="1" type="body"/>
          </p:nvPr>
        </p:nvSpPr>
        <p:spPr>
          <a:xfrm>
            <a:off x="473700" y="2471800"/>
            <a:ext cx="8196600" cy="39261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sz="3913"/>
              <a:t>Before we start with each operator, let’s </a:t>
            </a:r>
            <a:r>
              <a:rPr lang="en" sz="3913"/>
              <a:t>quickly revise some basics of binary representation of data that we learnt earlier…</a:t>
            </a:r>
            <a:endParaRPr sz="3913"/>
          </a:p>
          <a:p>
            <a:pPr indent="-349015" lvl="0" marL="457200" rtl="0" algn="l">
              <a:spcBef>
                <a:spcPts val="1200"/>
              </a:spcBef>
              <a:spcAft>
                <a:spcPts val="0"/>
              </a:spcAft>
              <a:buSzPct val="100000"/>
              <a:buChar char="●"/>
            </a:pPr>
            <a:r>
              <a:rPr b="1" lang="en" sz="3992"/>
              <a:t>Set &amp; Unset bit </a:t>
            </a:r>
            <a:endParaRPr b="1" sz="3992"/>
          </a:p>
          <a:p>
            <a:pPr indent="0" lvl="0" marL="457200" rtl="0" algn="l">
              <a:spcBef>
                <a:spcPts val="1200"/>
              </a:spcBef>
              <a:spcAft>
                <a:spcPts val="0"/>
              </a:spcAft>
              <a:buNone/>
            </a:pPr>
            <a:r>
              <a:rPr lang="en" sz="3731"/>
              <a:t>We call a bit set if it is 1, and unset if its 0.  Eg: 10110 - has 3 set bits and 2 unset bits.</a:t>
            </a:r>
            <a:endParaRPr sz="3731"/>
          </a:p>
          <a:p>
            <a:pPr indent="-346625" lvl="0" marL="457200" rtl="0" algn="l">
              <a:spcBef>
                <a:spcPts val="1200"/>
              </a:spcBef>
              <a:spcAft>
                <a:spcPts val="0"/>
              </a:spcAft>
              <a:buSzPct val="100000"/>
              <a:buChar char="●"/>
            </a:pPr>
            <a:r>
              <a:rPr b="1" lang="en" sz="3913"/>
              <a:t>Positioning of bits</a:t>
            </a:r>
            <a:endParaRPr b="1" sz="3913"/>
          </a:p>
          <a:p>
            <a:pPr indent="0" lvl="0" marL="457200" rtl="0" algn="l">
              <a:spcBef>
                <a:spcPts val="1200"/>
              </a:spcBef>
              <a:spcAft>
                <a:spcPts val="0"/>
              </a:spcAft>
              <a:buNone/>
            </a:pPr>
            <a:r>
              <a:rPr lang="en" sz="3753"/>
              <a:t>We usually start numbering the bits from right to left, assigning the rightmost bit as 0th index and so on. This is called the</a:t>
            </a:r>
            <a:r>
              <a:rPr b="1" lang="en" sz="3753"/>
              <a:t> Little Endian</a:t>
            </a:r>
            <a:r>
              <a:rPr lang="en" sz="3753"/>
              <a:t> format and most systems nowadays use this. The </a:t>
            </a:r>
            <a:r>
              <a:rPr b="1" lang="en" sz="3753"/>
              <a:t>rightmost bit</a:t>
            </a:r>
            <a:r>
              <a:rPr lang="en" sz="3753"/>
              <a:t> is called </a:t>
            </a:r>
            <a:r>
              <a:rPr b="1" lang="en" sz="3753"/>
              <a:t>LSB(</a:t>
            </a:r>
            <a:r>
              <a:rPr lang="en" sz="3753"/>
              <a:t> Least Significant Bit) &amp; </a:t>
            </a:r>
            <a:r>
              <a:rPr b="1" lang="en" sz="3753"/>
              <a:t>leftmost bit </a:t>
            </a:r>
            <a:r>
              <a:rPr lang="en" sz="3753"/>
              <a:t>is called </a:t>
            </a:r>
            <a:r>
              <a:rPr b="1" lang="en" sz="3753"/>
              <a:t>MSB</a:t>
            </a:r>
            <a:r>
              <a:rPr lang="en" sz="3753"/>
              <a:t>(Most Significant Bit).</a:t>
            </a:r>
            <a:endParaRPr sz="3753"/>
          </a:p>
          <a:p>
            <a:pPr indent="0" lvl="0" marL="0" rtl="0" algn="l">
              <a:spcBef>
                <a:spcPts val="1200"/>
              </a:spcBef>
              <a:spcAft>
                <a:spcPts val="0"/>
              </a:spcAft>
              <a:buNone/>
            </a:pPr>
            <a:r>
              <a:t/>
            </a:r>
            <a:endParaRPr sz="1500"/>
          </a:p>
          <a:p>
            <a:pPr indent="0" lvl="0" marL="45720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unsigned int data type</a:t>
            </a:r>
            <a:endParaRPr/>
          </a:p>
        </p:txBody>
      </p:sp>
      <p:sp>
        <p:nvSpPr>
          <p:cNvPr id="117" name="Google Shape;117;p18"/>
          <p:cNvSpPr txBox="1"/>
          <p:nvPr>
            <p:ph idx="1" type="body"/>
          </p:nvPr>
        </p:nvSpPr>
        <p:spPr>
          <a:xfrm>
            <a:off x="729450" y="2325125"/>
            <a:ext cx="7688700" cy="3461400"/>
          </a:xfrm>
          <a:prstGeom prst="rect">
            <a:avLst/>
          </a:prstGeom>
        </p:spPr>
        <p:txBody>
          <a:bodyPr anchorCtr="0" anchor="t" bIns="91425" lIns="91425" spcFirstLastPara="1" rIns="91425" wrap="square" tIns="91425">
            <a:noAutofit/>
          </a:bodyPr>
          <a:lstStyle/>
          <a:p>
            <a:pPr indent="-330200" lvl="0" marL="457200" rtl="0" algn="l">
              <a:spcBef>
                <a:spcPts val="900"/>
              </a:spcBef>
              <a:spcAft>
                <a:spcPts val="0"/>
              </a:spcAft>
              <a:buClr>
                <a:srgbClr val="111111"/>
              </a:buClr>
              <a:buSzPts val="1600"/>
              <a:buFont typeface="Roboto"/>
              <a:buChar char="●"/>
            </a:pPr>
            <a:r>
              <a:rPr lang="en" sz="1600">
                <a:solidFill>
                  <a:srgbClr val="111111"/>
                </a:solidFill>
                <a:highlight>
                  <a:srgbClr val="F7F7F7"/>
                </a:highlight>
              </a:rPr>
              <a:t>unsigned int is used when we want to store only non-negative integers.</a:t>
            </a:r>
            <a:endParaRPr sz="1600">
              <a:solidFill>
                <a:srgbClr val="111111"/>
              </a:solidFill>
              <a:highlight>
                <a:srgbClr val="F7F7F7"/>
              </a:highlight>
            </a:endParaRPr>
          </a:p>
          <a:p>
            <a:pPr indent="0" lvl="0" marL="457200" rtl="0" algn="l">
              <a:spcBef>
                <a:spcPts val="900"/>
              </a:spcBef>
              <a:spcAft>
                <a:spcPts val="0"/>
              </a:spcAft>
              <a:buNone/>
            </a:pPr>
            <a:r>
              <a:t/>
            </a:r>
            <a:endParaRPr sz="1600">
              <a:solidFill>
                <a:srgbClr val="111111"/>
              </a:solidFill>
              <a:highlight>
                <a:srgbClr val="F7F7F7"/>
              </a:highlight>
            </a:endParaRPr>
          </a:p>
        </p:txBody>
      </p:sp>
      <p:pic>
        <p:nvPicPr>
          <p:cNvPr id="118" name="Google Shape;118;p18"/>
          <p:cNvPicPr preferRelativeResize="0"/>
          <p:nvPr/>
        </p:nvPicPr>
        <p:blipFill rotWithShape="1">
          <a:blip r:embed="rId3">
            <a:alphaModFix/>
          </a:blip>
          <a:srcRect b="0" l="-1490" r="1489" t="0"/>
          <a:stretch/>
        </p:blipFill>
        <p:spPr>
          <a:xfrm>
            <a:off x="205150" y="2810499"/>
            <a:ext cx="8480872" cy="3461400"/>
          </a:xfrm>
          <a:prstGeom prst="rect">
            <a:avLst/>
          </a:prstGeom>
          <a:noFill/>
          <a:ln>
            <a:noFill/>
          </a:ln>
        </p:spPr>
      </p:pic>
      <p:sp>
        <p:nvSpPr>
          <p:cNvPr id="119" name="Google Shape;119;p18"/>
          <p:cNvSpPr/>
          <p:nvPr/>
        </p:nvSpPr>
        <p:spPr>
          <a:xfrm>
            <a:off x="1335975" y="5305725"/>
            <a:ext cx="318000" cy="2673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729450" y="17582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continued…</a:t>
            </a:r>
            <a:endParaRPr/>
          </a:p>
        </p:txBody>
      </p:sp>
      <p:sp>
        <p:nvSpPr>
          <p:cNvPr id="125" name="Google Shape;125;p19"/>
          <p:cNvSpPr txBox="1"/>
          <p:nvPr>
            <p:ph idx="1" type="body"/>
          </p:nvPr>
        </p:nvSpPr>
        <p:spPr>
          <a:xfrm>
            <a:off x="729450" y="2771830"/>
            <a:ext cx="7688700" cy="1248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Char char="●"/>
            </a:pPr>
            <a:r>
              <a:rPr lang="en" sz="1600"/>
              <a:t>In C, int </a:t>
            </a:r>
            <a:r>
              <a:rPr lang="en" sz="1600"/>
              <a:t>data type</a:t>
            </a:r>
            <a:r>
              <a:rPr lang="en" sz="1600"/>
              <a:t> is  signed by default </a:t>
            </a:r>
            <a:endParaRPr sz="1600"/>
          </a:p>
          <a:p>
            <a:pPr indent="-330200" lvl="0" marL="457200" rtl="0" algn="l">
              <a:spcBef>
                <a:spcPts val="0"/>
              </a:spcBef>
              <a:spcAft>
                <a:spcPts val="0"/>
              </a:spcAft>
              <a:buSzPts val="1600"/>
              <a:buChar char="●"/>
            </a:pPr>
            <a:r>
              <a:rPr lang="en" sz="1600"/>
              <a:t>MSB in signed int represents sign:- 0 for positive and 1 for negative numbers.</a:t>
            </a:r>
            <a:endParaRPr sz="1600"/>
          </a:p>
          <a:p>
            <a:pPr indent="-330200" lvl="0" marL="457200" rtl="0" algn="l">
              <a:spcBef>
                <a:spcPts val="0"/>
              </a:spcBef>
              <a:spcAft>
                <a:spcPts val="0"/>
              </a:spcAft>
              <a:buSzPts val="1600"/>
              <a:buChar char="●"/>
            </a:pPr>
            <a:r>
              <a:rPr lang="en" sz="1600"/>
              <a:t>In  unsigned int , all bits represent </a:t>
            </a:r>
            <a:r>
              <a:rPr lang="en" sz="1600"/>
              <a:t>only</a:t>
            </a:r>
            <a:r>
              <a:rPr lang="en" sz="1600"/>
              <a:t> magnitude of the number;</a:t>
            </a:r>
            <a:endParaRPr sz="1600"/>
          </a:p>
        </p:txBody>
      </p:sp>
      <p:sp>
        <p:nvSpPr>
          <p:cNvPr id="126" name="Google Shape;126;p19"/>
          <p:cNvSpPr txBox="1"/>
          <p:nvPr/>
        </p:nvSpPr>
        <p:spPr>
          <a:xfrm>
            <a:off x="648900" y="4007925"/>
            <a:ext cx="7769400" cy="470700"/>
          </a:xfrm>
          <a:prstGeom prst="rect">
            <a:avLst/>
          </a:prstGeom>
          <a:noFill/>
          <a:ln cap="flat" cmpd="sng" w="9525">
            <a:solidFill>
              <a:srgbClr val="43434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accent1"/>
                </a:solidFill>
                <a:latin typeface="Courier New"/>
                <a:ea typeface="Courier New"/>
                <a:cs typeface="Courier New"/>
                <a:sym typeface="Courier New"/>
              </a:rPr>
              <a:t>unsigned int x = 55;</a:t>
            </a:r>
            <a:endParaRPr sz="1600">
              <a:solidFill>
                <a:schemeClr val="accent1"/>
              </a:solidFill>
              <a:latin typeface="Courier New"/>
              <a:ea typeface="Courier New"/>
              <a:cs typeface="Courier New"/>
              <a:sym typeface="Courier New"/>
            </a:endParaRPr>
          </a:p>
        </p:txBody>
      </p:sp>
      <p:sp>
        <p:nvSpPr>
          <p:cNvPr id="127" name="Google Shape;127;p19"/>
          <p:cNvSpPr txBox="1"/>
          <p:nvPr/>
        </p:nvSpPr>
        <p:spPr>
          <a:xfrm>
            <a:off x="699800" y="4644100"/>
            <a:ext cx="76887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The binary representation of 55 is: 110111.</a:t>
            </a:r>
            <a:endParaRPr sz="1300">
              <a:solidFill>
                <a:schemeClr val="accent1"/>
              </a:solidFill>
              <a:latin typeface="Lato"/>
              <a:ea typeface="Lato"/>
              <a:cs typeface="Lato"/>
              <a:sym typeface="Lato"/>
            </a:endParaRPr>
          </a:p>
          <a:p>
            <a:pPr indent="0" lvl="0" marL="0" rtl="0" algn="l">
              <a:spcBef>
                <a:spcPts val="0"/>
              </a:spcBef>
              <a:spcAft>
                <a:spcPts val="0"/>
              </a:spcAft>
              <a:buNone/>
            </a:pPr>
            <a:r>
              <a:rPr lang="en" sz="1300">
                <a:solidFill>
                  <a:schemeClr val="accent1"/>
                </a:solidFill>
                <a:latin typeface="Lato"/>
                <a:ea typeface="Lato"/>
                <a:cs typeface="Lato"/>
                <a:sym typeface="Lato"/>
              </a:rPr>
              <a:t>So, x is stored as:</a:t>
            </a:r>
            <a:endParaRPr sz="1300">
              <a:solidFill>
                <a:schemeClr val="accent1"/>
              </a:solidFill>
              <a:latin typeface="Lato"/>
              <a:ea typeface="Lato"/>
              <a:cs typeface="Lato"/>
              <a:sym typeface="Lato"/>
            </a:endParaRPr>
          </a:p>
        </p:txBody>
      </p:sp>
      <p:sp>
        <p:nvSpPr>
          <p:cNvPr id="128" name="Google Shape;128;p19"/>
          <p:cNvSpPr txBox="1"/>
          <p:nvPr/>
        </p:nvSpPr>
        <p:spPr>
          <a:xfrm>
            <a:off x="648900" y="5331175"/>
            <a:ext cx="7769400" cy="547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CC0000"/>
                </a:solidFill>
                <a:latin typeface="Lato"/>
                <a:ea typeface="Lato"/>
                <a:cs typeface="Lato"/>
                <a:sym typeface="Lato"/>
              </a:rPr>
              <a:t>00000000 00000000 00000000 00</a:t>
            </a:r>
            <a:r>
              <a:rPr lang="en" sz="2600">
                <a:solidFill>
                  <a:srgbClr val="6AA84F"/>
                </a:solidFill>
                <a:latin typeface="Lato"/>
                <a:ea typeface="Lato"/>
                <a:cs typeface="Lato"/>
                <a:sym typeface="Lato"/>
              </a:rPr>
              <a:t>11</a:t>
            </a:r>
            <a:r>
              <a:rPr lang="en" sz="2600">
                <a:solidFill>
                  <a:srgbClr val="CC0000"/>
                </a:solidFill>
                <a:latin typeface="Lato"/>
                <a:ea typeface="Lato"/>
                <a:cs typeface="Lato"/>
                <a:sym typeface="Lato"/>
              </a:rPr>
              <a:t>0</a:t>
            </a:r>
            <a:r>
              <a:rPr lang="en" sz="2600">
                <a:solidFill>
                  <a:srgbClr val="6AA84F"/>
                </a:solidFill>
                <a:latin typeface="Lato"/>
                <a:ea typeface="Lato"/>
                <a:cs typeface="Lato"/>
                <a:sym typeface="Lato"/>
              </a:rPr>
              <a:t>111</a:t>
            </a:r>
            <a:endParaRPr sz="2600">
              <a:solidFill>
                <a:srgbClr val="6AA84F"/>
              </a:solidFill>
              <a:latin typeface="Lato"/>
              <a:ea typeface="Lato"/>
              <a:cs typeface="Lato"/>
              <a:sym typeface="Lato"/>
            </a:endParaRPr>
          </a:p>
        </p:txBody>
      </p:sp>
      <p:sp>
        <p:nvSpPr>
          <p:cNvPr id="129" name="Google Shape;129;p19"/>
          <p:cNvSpPr txBox="1"/>
          <p:nvPr/>
        </p:nvSpPr>
        <p:spPr>
          <a:xfrm>
            <a:off x="7048850" y="6170950"/>
            <a:ext cx="20865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Least Significant Bit b</a:t>
            </a:r>
            <a:r>
              <a:rPr baseline="-25000" lang="en" sz="1300">
                <a:solidFill>
                  <a:schemeClr val="accent1"/>
                </a:solidFill>
                <a:latin typeface="Lato"/>
                <a:ea typeface="Lato"/>
                <a:cs typeface="Lato"/>
                <a:sym typeface="Lato"/>
              </a:rPr>
              <a:t>0</a:t>
            </a:r>
            <a:endParaRPr sz="1300">
              <a:solidFill>
                <a:schemeClr val="accent1"/>
              </a:solidFill>
              <a:latin typeface="Lato"/>
              <a:ea typeface="Lato"/>
              <a:cs typeface="Lato"/>
              <a:sym typeface="Lato"/>
            </a:endParaRPr>
          </a:p>
        </p:txBody>
      </p:sp>
      <p:cxnSp>
        <p:nvCxnSpPr>
          <p:cNvPr id="130" name="Google Shape;130;p19"/>
          <p:cNvCxnSpPr/>
          <p:nvPr/>
        </p:nvCxnSpPr>
        <p:spPr>
          <a:xfrm flipH="1" rot="10800000">
            <a:off x="7366950" y="5713100"/>
            <a:ext cx="242100" cy="610500"/>
          </a:xfrm>
          <a:prstGeom prst="straightConnector1">
            <a:avLst/>
          </a:prstGeom>
          <a:noFill/>
          <a:ln cap="flat" cmpd="sng" w="9525">
            <a:solidFill>
              <a:schemeClr val="dk2"/>
            </a:solidFill>
            <a:prstDash val="solid"/>
            <a:round/>
            <a:headEnd len="med" w="med" type="none"/>
            <a:tailEnd len="med" w="med" type="triangle"/>
          </a:ln>
        </p:spPr>
      </p:cxnSp>
      <p:sp>
        <p:nvSpPr>
          <p:cNvPr id="131" name="Google Shape;131;p19"/>
          <p:cNvSpPr txBox="1"/>
          <p:nvPr/>
        </p:nvSpPr>
        <p:spPr>
          <a:xfrm>
            <a:off x="241750" y="6260000"/>
            <a:ext cx="2939100" cy="47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Most Significant Bit b</a:t>
            </a:r>
            <a:r>
              <a:rPr baseline="-25000" lang="en" sz="1300">
                <a:solidFill>
                  <a:schemeClr val="accent1"/>
                </a:solidFill>
                <a:latin typeface="Lato"/>
                <a:ea typeface="Lato"/>
                <a:cs typeface="Lato"/>
                <a:sym typeface="Lato"/>
              </a:rPr>
              <a:t>31</a:t>
            </a:r>
            <a:endParaRPr baseline="-25000" sz="1300">
              <a:solidFill>
                <a:schemeClr val="accent1"/>
              </a:solidFill>
              <a:latin typeface="Lato"/>
              <a:ea typeface="Lato"/>
              <a:cs typeface="Lato"/>
              <a:sym typeface="Lato"/>
            </a:endParaRPr>
          </a:p>
        </p:txBody>
      </p:sp>
      <p:cxnSp>
        <p:nvCxnSpPr>
          <p:cNvPr id="132" name="Google Shape;132;p19"/>
          <p:cNvCxnSpPr/>
          <p:nvPr/>
        </p:nvCxnSpPr>
        <p:spPr>
          <a:xfrm flipH="1" rot="10800000">
            <a:off x="1374150" y="5776375"/>
            <a:ext cx="63600" cy="6363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608700" y="893500"/>
            <a:ext cx="7688700" cy="71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BITWISE AND (&amp;) OPERATOR</a:t>
            </a:r>
            <a:endParaRPr/>
          </a:p>
        </p:txBody>
      </p:sp>
      <p:sp>
        <p:nvSpPr>
          <p:cNvPr id="138" name="Google Shape;138;p20"/>
          <p:cNvSpPr txBox="1"/>
          <p:nvPr>
            <p:ph idx="1" type="body"/>
          </p:nvPr>
        </p:nvSpPr>
        <p:spPr>
          <a:xfrm>
            <a:off x="144900" y="1689975"/>
            <a:ext cx="8854200" cy="3136800"/>
          </a:xfrm>
          <a:prstGeom prst="rect">
            <a:avLst/>
          </a:prstGeom>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400"/>
              <a:t>The BITWISE  ‘&amp;’ operator performs the </a:t>
            </a:r>
            <a:r>
              <a:rPr b="1" lang="en" sz="1400"/>
              <a:t>logical ‘AND’ </a:t>
            </a:r>
            <a:r>
              <a:rPr lang="en" sz="1400"/>
              <a:t>operation between the corresponding bits of 2 operands, and returns the answer.</a:t>
            </a:r>
            <a:endParaRPr sz="1400"/>
          </a:p>
          <a:p>
            <a:pPr indent="-317500" lvl="0" marL="457200" rtl="0" algn="l">
              <a:spcBef>
                <a:spcPts val="0"/>
              </a:spcBef>
              <a:spcAft>
                <a:spcPts val="0"/>
              </a:spcAft>
              <a:buSzPts val="1400"/>
              <a:buChar char="●"/>
            </a:pPr>
            <a:r>
              <a:rPr lang="en" sz="1400"/>
              <a:t>It returns 1, if both the bits are 1, else it returns 0 in all other cases.</a:t>
            </a:r>
            <a:endParaRPr sz="1400"/>
          </a:p>
          <a:p>
            <a:pPr indent="-317500" lvl="0" marL="457200" rtl="0" algn="l">
              <a:spcBef>
                <a:spcPts val="0"/>
              </a:spcBef>
              <a:spcAft>
                <a:spcPts val="0"/>
              </a:spcAft>
              <a:buSzPts val="1400"/>
              <a:buChar char="●"/>
            </a:pPr>
            <a:r>
              <a:rPr lang="en" sz="1400"/>
              <a:t>Eg: Let’s say we have 2 variables a and b, with the following values-</a:t>
            </a:r>
            <a:endParaRPr sz="1400"/>
          </a:p>
          <a:p>
            <a:pPr indent="457200" lvl="0" marL="0" rtl="0" algn="l">
              <a:spcBef>
                <a:spcPts val="1200"/>
              </a:spcBef>
              <a:spcAft>
                <a:spcPts val="0"/>
              </a:spcAft>
              <a:buNone/>
            </a:pPr>
            <a:r>
              <a:rPr lang="en" sz="1400"/>
              <a:t>a</a:t>
            </a:r>
            <a:r>
              <a:rPr lang="en" sz="1400"/>
              <a:t>=6, b=4</a:t>
            </a:r>
            <a:endParaRPr sz="1400"/>
          </a:p>
          <a:p>
            <a:pPr indent="457200" lvl="0" marL="0" rtl="0" algn="l">
              <a:spcBef>
                <a:spcPts val="1200"/>
              </a:spcBef>
              <a:spcAft>
                <a:spcPts val="0"/>
              </a:spcAft>
              <a:buNone/>
            </a:pPr>
            <a:r>
              <a:rPr lang="en" sz="1400"/>
              <a:t>Their binary </a:t>
            </a:r>
            <a:r>
              <a:rPr lang="en" sz="1400"/>
              <a:t>representation</a:t>
            </a:r>
            <a:r>
              <a:rPr lang="en" sz="1400"/>
              <a:t> is as follows:</a:t>
            </a:r>
            <a:endParaRPr sz="1400"/>
          </a:p>
          <a:p>
            <a:pPr indent="457200" lvl="0" marL="0" rtl="0" algn="l">
              <a:spcBef>
                <a:spcPts val="1200"/>
              </a:spcBef>
              <a:spcAft>
                <a:spcPts val="0"/>
              </a:spcAft>
              <a:buNone/>
            </a:pPr>
            <a:r>
              <a:rPr lang="en" sz="1400"/>
              <a:t>a=0110, b=0100</a:t>
            </a:r>
            <a:endParaRPr sz="1400"/>
          </a:p>
          <a:p>
            <a:pPr indent="-317500" lvl="0" marL="457200" rtl="0" algn="l">
              <a:spcBef>
                <a:spcPts val="1200"/>
              </a:spcBef>
              <a:spcAft>
                <a:spcPts val="0"/>
              </a:spcAft>
              <a:buSzPts val="1400"/>
              <a:buChar char="●"/>
            </a:pPr>
            <a:r>
              <a:rPr lang="en" sz="1400"/>
              <a:t>Now if we perform bitwise AND on the 2 variables, we will get the following result:</a:t>
            </a:r>
            <a:endParaRPr/>
          </a:p>
          <a:p>
            <a:pPr indent="0" lvl="0" marL="457200" rtl="0" algn="l">
              <a:spcBef>
                <a:spcPts val="1200"/>
              </a:spcBef>
              <a:spcAft>
                <a:spcPts val="1200"/>
              </a:spcAft>
              <a:buNone/>
            </a:pPr>
            <a:r>
              <a:t/>
            </a:r>
            <a:endParaRPr/>
          </a:p>
        </p:txBody>
      </p:sp>
      <p:sp>
        <p:nvSpPr>
          <p:cNvPr id="139" name="Google Shape;139;p20"/>
          <p:cNvSpPr txBox="1"/>
          <p:nvPr/>
        </p:nvSpPr>
        <p:spPr>
          <a:xfrm>
            <a:off x="112475" y="6092350"/>
            <a:ext cx="7973100" cy="5853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1200"/>
              </a:spcAft>
              <a:buNone/>
            </a:pPr>
            <a:r>
              <a:rPr lang="en">
                <a:solidFill>
                  <a:schemeClr val="accent1"/>
                </a:solidFill>
                <a:latin typeface="Lato"/>
                <a:ea typeface="Lato"/>
                <a:cs typeface="Lato"/>
                <a:sym typeface="Lato"/>
              </a:rPr>
              <a:t>And we know that </a:t>
            </a:r>
            <a:r>
              <a:rPr b="1" lang="en">
                <a:solidFill>
                  <a:schemeClr val="accent1"/>
                </a:solidFill>
                <a:latin typeface="Lato"/>
                <a:ea typeface="Lato"/>
                <a:cs typeface="Lato"/>
                <a:sym typeface="Lato"/>
              </a:rPr>
              <a:t>0100</a:t>
            </a:r>
            <a:r>
              <a:rPr lang="en">
                <a:solidFill>
                  <a:schemeClr val="accent1"/>
                </a:solidFill>
                <a:latin typeface="Lato"/>
                <a:ea typeface="Lato"/>
                <a:cs typeface="Lato"/>
                <a:sym typeface="Lato"/>
              </a:rPr>
              <a:t> in binary is equivalent to</a:t>
            </a:r>
            <a:r>
              <a:rPr b="1" lang="en">
                <a:solidFill>
                  <a:schemeClr val="accent1"/>
                </a:solidFill>
                <a:latin typeface="Lato"/>
                <a:ea typeface="Lato"/>
                <a:cs typeface="Lato"/>
                <a:sym typeface="Lato"/>
              </a:rPr>
              <a:t> 4</a:t>
            </a:r>
            <a:r>
              <a:rPr lang="en">
                <a:solidFill>
                  <a:schemeClr val="accent1"/>
                </a:solidFill>
                <a:latin typeface="Lato"/>
                <a:ea typeface="Lato"/>
                <a:cs typeface="Lato"/>
                <a:sym typeface="Lato"/>
              </a:rPr>
              <a:t> in decimal. Hence</a:t>
            </a:r>
            <a:r>
              <a:rPr b="1" lang="en">
                <a:solidFill>
                  <a:schemeClr val="accent1"/>
                </a:solidFill>
                <a:latin typeface="Lato"/>
                <a:ea typeface="Lato"/>
                <a:cs typeface="Lato"/>
                <a:sym typeface="Lato"/>
              </a:rPr>
              <a:t> a &amp; b == 4</a:t>
            </a:r>
            <a:endParaRPr sz="1300">
              <a:solidFill>
                <a:schemeClr val="accent1"/>
              </a:solidFill>
              <a:latin typeface="Lato"/>
              <a:ea typeface="Lato"/>
              <a:cs typeface="Lato"/>
              <a:sym typeface="Lato"/>
            </a:endParaRPr>
          </a:p>
        </p:txBody>
      </p:sp>
      <p:sp>
        <p:nvSpPr>
          <p:cNvPr id="140" name="Google Shape;140;p20"/>
          <p:cNvSpPr txBox="1"/>
          <p:nvPr/>
        </p:nvSpPr>
        <p:spPr>
          <a:xfrm>
            <a:off x="1976400" y="4491425"/>
            <a:ext cx="5191200" cy="141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a   </a:t>
            </a:r>
            <a:r>
              <a:rPr lang="en" sz="2300">
                <a:solidFill>
                  <a:srgbClr val="CC0000"/>
                </a:solidFill>
                <a:latin typeface="Courier New"/>
                <a:ea typeface="Courier New"/>
                <a:cs typeface="Courier New"/>
                <a:sym typeface="Courier New"/>
              </a:rPr>
              <a:t>0</a:t>
            </a:r>
            <a:r>
              <a:rPr lang="en" sz="2300">
                <a:solidFill>
                  <a:srgbClr val="6AA84F"/>
                </a:solidFill>
                <a:latin typeface="Courier New"/>
                <a:ea typeface="Courier New"/>
                <a:cs typeface="Courier New"/>
                <a:sym typeface="Courier New"/>
              </a:rPr>
              <a:t>11</a:t>
            </a:r>
            <a:r>
              <a:rPr lang="en" sz="2300">
                <a:solidFill>
                  <a:srgbClr val="CC0000"/>
                </a:solidFill>
                <a:latin typeface="Courier New"/>
                <a:ea typeface="Courier New"/>
                <a:cs typeface="Courier New"/>
                <a:sym typeface="Courier New"/>
              </a:rPr>
              <a:t>0</a:t>
            </a:r>
            <a:endParaRPr sz="2300">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u="sng">
                <a:solidFill>
                  <a:schemeClr val="accent1"/>
                </a:solidFill>
                <a:latin typeface="Courier New"/>
                <a:ea typeface="Courier New"/>
                <a:cs typeface="Courier New"/>
                <a:sym typeface="Courier New"/>
              </a:rPr>
              <a:t>b</a:t>
            </a:r>
            <a:r>
              <a:rPr lang="en" sz="2300" u="sng">
                <a:solidFill>
                  <a:schemeClr val="accent1"/>
                </a:solidFill>
                <a:latin typeface="Courier New"/>
                <a:ea typeface="Courier New"/>
                <a:cs typeface="Courier New"/>
                <a:sym typeface="Courier New"/>
              </a:rPr>
              <a:t>   </a:t>
            </a:r>
            <a:r>
              <a:rPr lang="en" sz="2300" u="sng">
                <a:solidFill>
                  <a:srgbClr val="CC0000"/>
                </a:solidFill>
                <a:latin typeface="Courier New"/>
                <a:ea typeface="Courier New"/>
                <a:cs typeface="Courier New"/>
                <a:sym typeface="Courier New"/>
              </a:rPr>
              <a:t>0</a:t>
            </a:r>
            <a:r>
              <a:rPr lang="en" sz="2300" u="sng">
                <a:solidFill>
                  <a:srgbClr val="6AA84F"/>
                </a:solidFill>
                <a:latin typeface="Courier New"/>
                <a:ea typeface="Courier New"/>
                <a:cs typeface="Courier New"/>
                <a:sym typeface="Courier New"/>
              </a:rPr>
              <a:t>1</a:t>
            </a:r>
            <a:r>
              <a:rPr lang="en" sz="2300" u="sng">
                <a:solidFill>
                  <a:srgbClr val="CC0000"/>
                </a:solidFill>
                <a:latin typeface="Courier New"/>
                <a:ea typeface="Courier New"/>
                <a:cs typeface="Courier New"/>
                <a:sym typeface="Courier New"/>
              </a:rPr>
              <a:t>00</a:t>
            </a:r>
            <a:endParaRPr sz="2300" u="sng">
              <a:solidFill>
                <a:srgbClr val="CC0000"/>
              </a:solidFill>
              <a:latin typeface="Courier New"/>
              <a:ea typeface="Courier New"/>
              <a:cs typeface="Courier New"/>
              <a:sym typeface="Courier New"/>
            </a:endParaRPr>
          </a:p>
          <a:p>
            <a:pPr indent="0" lvl="0" marL="0" rtl="0" algn="ctr">
              <a:spcBef>
                <a:spcPts val="0"/>
              </a:spcBef>
              <a:spcAft>
                <a:spcPts val="0"/>
              </a:spcAft>
              <a:buNone/>
            </a:pPr>
            <a:r>
              <a:rPr lang="en" sz="2300">
                <a:solidFill>
                  <a:schemeClr val="accent1"/>
                </a:solidFill>
                <a:latin typeface="Courier New"/>
                <a:ea typeface="Courier New"/>
                <a:cs typeface="Courier New"/>
                <a:sym typeface="Courier New"/>
              </a:rPr>
              <a:t>a&amp;b </a:t>
            </a:r>
            <a:r>
              <a:rPr lang="en" sz="2300">
                <a:solidFill>
                  <a:srgbClr val="CC0000"/>
                </a:solidFill>
                <a:latin typeface="Courier New"/>
                <a:ea typeface="Courier New"/>
                <a:cs typeface="Courier New"/>
                <a:sym typeface="Courier New"/>
              </a:rPr>
              <a:t>0</a:t>
            </a:r>
            <a:r>
              <a:rPr lang="en" sz="2300">
                <a:solidFill>
                  <a:srgbClr val="6AA84F"/>
                </a:solidFill>
                <a:latin typeface="Courier New"/>
                <a:ea typeface="Courier New"/>
                <a:cs typeface="Courier New"/>
                <a:sym typeface="Courier New"/>
              </a:rPr>
              <a:t>1</a:t>
            </a:r>
            <a:r>
              <a:rPr lang="en" sz="2300">
                <a:solidFill>
                  <a:srgbClr val="CC0000"/>
                </a:solidFill>
                <a:latin typeface="Courier New"/>
                <a:ea typeface="Courier New"/>
                <a:cs typeface="Courier New"/>
                <a:sym typeface="Courier New"/>
              </a:rPr>
              <a:t>00</a:t>
            </a:r>
            <a:endParaRPr sz="2300">
              <a:solidFill>
                <a:srgbClr val="CC0000"/>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p21"/>
          <p:cNvPicPr preferRelativeResize="0"/>
          <p:nvPr/>
        </p:nvPicPr>
        <p:blipFill>
          <a:blip r:embed="rId3">
            <a:alphaModFix/>
          </a:blip>
          <a:stretch>
            <a:fillRect/>
          </a:stretch>
        </p:blipFill>
        <p:spPr>
          <a:xfrm>
            <a:off x="818350" y="982400"/>
            <a:ext cx="7463476" cy="4021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