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1"/>
  </p:sldMasterIdLst>
  <p:notesMasterIdLst>
    <p:notesMasterId r:id="rId14"/>
  </p:notesMasterIdLst>
  <p:handoutMasterIdLst>
    <p:handoutMasterId r:id="rId15"/>
  </p:handoutMasterIdLst>
  <p:sldIdLst>
    <p:sldId id="256" r:id="rId2"/>
    <p:sldId id="270" r:id="rId3"/>
    <p:sldId id="286" r:id="rId4"/>
    <p:sldId id="288" r:id="rId5"/>
    <p:sldId id="287" r:id="rId6"/>
    <p:sldId id="272" r:id="rId7"/>
    <p:sldId id="289" r:id="rId8"/>
    <p:sldId id="290" r:id="rId9"/>
    <p:sldId id="291" r:id="rId10"/>
    <p:sldId id="292" r:id="rId11"/>
    <p:sldId id="269" r:id="rId12"/>
    <p:sldId id="263" r:id="rId13"/>
  </p:sldIdLst>
  <p:sldSz cx="12192000" cy="6858000"/>
  <p:notesSz cx="6858000" cy="9144000"/>
  <p:defaultTex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C0E3563-C2AF-044A-8D9B-13463D2643B3}">
          <p14:sldIdLst>
            <p14:sldId id="256"/>
            <p14:sldId id="270"/>
            <p14:sldId id="286"/>
            <p14:sldId id="288"/>
            <p14:sldId id="287"/>
            <p14:sldId id="272"/>
            <p14:sldId id="289"/>
            <p14:sldId id="290"/>
            <p14:sldId id="291"/>
            <p14:sldId id="292"/>
            <p14:sldId id="269"/>
            <p14:sldId id="26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E46102"/>
    <a:srgbClr val="EEEEEE"/>
    <a:srgbClr val="D95E00"/>
    <a:srgbClr val="E56618"/>
    <a:srgbClr val="EF6F2A"/>
    <a:srgbClr val="68696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270" autoAdjust="0"/>
    <p:restoredTop sz="96327"/>
  </p:normalViewPr>
  <p:slideViewPr>
    <p:cSldViewPr snapToGrid="0" snapToObjects="1">
      <p:cViewPr varScale="1">
        <p:scale>
          <a:sx n="128" d="100"/>
          <a:sy n="128" d="100"/>
        </p:scale>
        <p:origin x="1136" y="17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238" d="100"/>
          <a:sy n="238" d="100"/>
        </p:scale>
        <p:origin x="6416"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9333BD0-7962-B04A-8E72-AD5168F631E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36B94C6-1659-0D42-8942-DAD6793A09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F9C6931-D0F6-AB40-9D7F-95567148A5C2}" type="datetimeFigureOut">
              <a:rPr lang="en-US" smtClean="0"/>
              <a:t>12/11/23</a:t>
            </a:fld>
            <a:endParaRPr lang="en-US"/>
          </a:p>
        </p:txBody>
      </p:sp>
      <p:sp>
        <p:nvSpPr>
          <p:cNvPr id="4" name="Footer Placeholder 3">
            <a:extLst>
              <a:ext uri="{FF2B5EF4-FFF2-40B4-BE49-F238E27FC236}">
                <a16:creationId xmlns:a16="http://schemas.microsoft.com/office/drawing/2014/main" id="{8BE64BEA-E2E4-BF48-8CF7-45787CAA5A0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939BBDE-4EF8-F14C-8AE0-73BF9B0C336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F64436-003E-284C-9347-5BCE37456516}" type="slidenum">
              <a:rPr lang="en-US" smtClean="0"/>
              <a:t>‹#›</a:t>
            </a:fld>
            <a:endParaRPr lang="en-US"/>
          </a:p>
        </p:txBody>
      </p:sp>
    </p:spTree>
    <p:extLst>
      <p:ext uri="{BB962C8B-B14F-4D97-AF65-F5344CB8AC3E}">
        <p14:creationId xmlns:p14="http://schemas.microsoft.com/office/powerpoint/2010/main" val="23733386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6C18F2-6801-5147-A332-A6E1C7D69D18}" type="datetimeFigureOut">
              <a:rPr lang="en-US" smtClean="0"/>
              <a:t>12/11/23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CF60EF-C37D-4D44-90AD-6140AB570E45}" type="slidenum">
              <a:rPr lang="en-US" smtClean="0"/>
              <a:t>‹#›</a:t>
            </a:fld>
            <a:endParaRPr lang="en-US"/>
          </a:p>
        </p:txBody>
      </p:sp>
    </p:spTree>
    <p:extLst>
      <p:ext uri="{BB962C8B-B14F-4D97-AF65-F5344CB8AC3E}">
        <p14:creationId xmlns:p14="http://schemas.microsoft.com/office/powerpoint/2010/main" val="1818248317"/>
      </p:ext>
    </p:extLst>
  </p:cSld>
  <p:clrMap bg1="lt1" tx1="dk1" bg2="lt2" tx2="dk2" accent1="accent1" accent2="accent2" accent3="accent3" accent4="accent4" accent5="accent5" accent6="accent6" hlink="hlink" folHlink="folHlink"/>
  <p:notesStyle>
    <a:lvl1pPr marL="0" algn="l" defTabSz="609585" rtl="0" eaLnBrk="1" latinLnBrk="0" hangingPunct="1">
      <a:defRPr sz="1600" kern="1200">
        <a:solidFill>
          <a:schemeClr val="tx1"/>
        </a:solidFill>
        <a:latin typeface="+mn-lt"/>
        <a:ea typeface="+mn-ea"/>
        <a:cs typeface="+mn-cs"/>
      </a:defRPr>
    </a:lvl1pPr>
    <a:lvl2pPr marL="609585" algn="l" defTabSz="609585" rtl="0" eaLnBrk="1" latinLnBrk="0" hangingPunct="1">
      <a:defRPr sz="1600" kern="1200">
        <a:solidFill>
          <a:schemeClr val="tx1"/>
        </a:solidFill>
        <a:latin typeface="+mn-lt"/>
        <a:ea typeface="+mn-ea"/>
        <a:cs typeface="+mn-cs"/>
      </a:defRPr>
    </a:lvl2pPr>
    <a:lvl3pPr marL="1219170" algn="l" defTabSz="609585" rtl="0" eaLnBrk="1" latinLnBrk="0" hangingPunct="1">
      <a:defRPr sz="1600" kern="1200">
        <a:solidFill>
          <a:schemeClr val="tx1"/>
        </a:solidFill>
        <a:latin typeface="+mn-lt"/>
        <a:ea typeface="+mn-ea"/>
        <a:cs typeface="+mn-cs"/>
      </a:defRPr>
    </a:lvl3pPr>
    <a:lvl4pPr marL="1828754" algn="l" defTabSz="609585" rtl="0" eaLnBrk="1" latinLnBrk="0" hangingPunct="1">
      <a:defRPr sz="1600" kern="1200">
        <a:solidFill>
          <a:schemeClr val="tx1"/>
        </a:solidFill>
        <a:latin typeface="+mn-lt"/>
        <a:ea typeface="+mn-ea"/>
        <a:cs typeface="+mn-cs"/>
      </a:defRPr>
    </a:lvl4pPr>
    <a:lvl5pPr marL="2438339" algn="l" defTabSz="609585" rtl="0" eaLnBrk="1" latinLnBrk="0" hangingPunct="1">
      <a:defRPr sz="1600" kern="1200">
        <a:solidFill>
          <a:schemeClr val="tx1"/>
        </a:solidFill>
        <a:latin typeface="+mn-lt"/>
        <a:ea typeface="+mn-ea"/>
        <a:cs typeface="+mn-cs"/>
      </a:defRPr>
    </a:lvl5pPr>
    <a:lvl6pPr marL="3047924" algn="l" defTabSz="609585" rtl="0" eaLnBrk="1" latinLnBrk="0" hangingPunct="1">
      <a:defRPr sz="1600" kern="1200">
        <a:solidFill>
          <a:schemeClr val="tx1"/>
        </a:solidFill>
        <a:latin typeface="+mn-lt"/>
        <a:ea typeface="+mn-ea"/>
        <a:cs typeface="+mn-cs"/>
      </a:defRPr>
    </a:lvl6pPr>
    <a:lvl7pPr marL="3657509" algn="l" defTabSz="609585" rtl="0" eaLnBrk="1" latinLnBrk="0" hangingPunct="1">
      <a:defRPr sz="1600" kern="1200">
        <a:solidFill>
          <a:schemeClr val="tx1"/>
        </a:solidFill>
        <a:latin typeface="+mn-lt"/>
        <a:ea typeface="+mn-ea"/>
        <a:cs typeface="+mn-cs"/>
      </a:defRPr>
    </a:lvl7pPr>
    <a:lvl8pPr marL="4267093" algn="l" defTabSz="609585" rtl="0" eaLnBrk="1" latinLnBrk="0" hangingPunct="1">
      <a:defRPr sz="1600" kern="1200">
        <a:solidFill>
          <a:schemeClr val="tx1"/>
        </a:solidFill>
        <a:latin typeface="+mn-lt"/>
        <a:ea typeface="+mn-ea"/>
        <a:cs typeface="+mn-cs"/>
      </a:defRPr>
    </a:lvl8pPr>
    <a:lvl9pPr marL="4876678" algn="l" defTabSz="609585"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F65779A-B719-7C4A-A375-C5C366FBD8FB}"/>
              </a:ext>
            </a:extLst>
          </p:cNvPr>
          <p:cNvSpPr/>
          <p:nvPr userDrawn="1"/>
        </p:nvSpPr>
        <p:spPr>
          <a:xfrm>
            <a:off x="0" y="0"/>
            <a:ext cx="12192000" cy="685800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Snip Diagonal Corner Rectangle 12">
            <a:extLst>
              <a:ext uri="{FF2B5EF4-FFF2-40B4-BE49-F238E27FC236}">
                <a16:creationId xmlns:a16="http://schemas.microsoft.com/office/drawing/2014/main" id="{020C264A-7DBD-3748-8BA6-B822004C3BA9}"/>
              </a:ext>
            </a:extLst>
          </p:cNvPr>
          <p:cNvSpPr/>
          <p:nvPr userDrawn="1"/>
        </p:nvSpPr>
        <p:spPr>
          <a:xfrm>
            <a:off x="-1380888" y="-725215"/>
            <a:ext cx="5874927" cy="5874927"/>
          </a:xfrm>
          <a:prstGeom prst="snip2DiagRect">
            <a:avLst>
              <a:gd name="adj1" fmla="val 0"/>
              <a:gd name="adj2"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Snip Diagonal Corner Rectangle 13">
            <a:extLst>
              <a:ext uri="{FF2B5EF4-FFF2-40B4-BE49-F238E27FC236}">
                <a16:creationId xmlns:a16="http://schemas.microsoft.com/office/drawing/2014/main" id="{BB4E24D9-CB30-8C40-A9E1-E4F331742399}"/>
              </a:ext>
            </a:extLst>
          </p:cNvPr>
          <p:cNvSpPr/>
          <p:nvPr userDrawn="1"/>
        </p:nvSpPr>
        <p:spPr>
          <a:xfrm>
            <a:off x="1216990" y="1053318"/>
            <a:ext cx="5874927" cy="5874927"/>
          </a:xfrm>
          <a:prstGeom prst="snip2DiagRect">
            <a:avLst>
              <a:gd name="adj1" fmla="val 0"/>
              <a:gd name="adj2" fmla="val 50000"/>
            </a:avLst>
          </a:prstGeom>
          <a:solidFill>
            <a:srgbClr val="FC68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32C1E5DA-5453-0448-B4B2-2DAB14963FA3}"/>
              </a:ext>
            </a:extLst>
          </p:cNvPr>
          <p:cNvPicPr>
            <a:picLocks noChangeAspect="1"/>
          </p:cNvPicPr>
          <p:nvPr userDrawn="1"/>
        </p:nvPicPr>
        <p:blipFill>
          <a:blip r:embed="rId2">
            <a:alphaModFix amt="50000"/>
          </a:blip>
          <a:stretch>
            <a:fillRect/>
          </a:stretch>
        </p:blipFill>
        <p:spPr>
          <a:xfrm>
            <a:off x="1216990" y="1053318"/>
            <a:ext cx="3276600" cy="4089400"/>
          </a:xfrm>
          <a:prstGeom prst="rect">
            <a:avLst/>
          </a:prstGeom>
        </p:spPr>
      </p:pic>
      <p:sp>
        <p:nvSpPr>
          <p:cNvPr id="21" name="Text Placeholder 18">
            <a:extLst>
              <a:ext uri="{FF2B5EF4-FFF2-40B4-BE49-F238E27FC236}">
                <a16:creationId xmlns:a16="http://schemas.microsoft.com/office/drawing/2014/main" id="{E225A074-EFE6-D641-B858-30CD0522553E}"/>
              </a:ext>
            </a:extLst>
          </p:cNvPr>
          <p:cNvSpPr>
            <a:spLocks noGrp="1"/>
          </p:cNvSpPr>
          <p:nvPr>
            <p:ph type="body" sz="quarter" idx="16" hasCustomPrompt="1"/>
          </p:nvPr>
        </p:nvSpPr>
        <p:spPr>
          <a:xfrm>
            <a:off x="0" y="5532754"/>
            <a:ext cx="12192000" cy="1346199"/>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pic>
        <p:nvPicPr>
          <p:cNvPr id="10" name="Picture 9">
            <a:extLst>
              <a:ext uri="{FF2B5EF4-FFF2-40B4-BE49-F238E27FC236}">
                <a16:creationId xmlns:a16="http://schemas.microsoft.com/office/drawing/2014/main" id="{909AEDF4-372E-2B4D-9DAD-C322D7FC3796}"/>
              </a:ext>
            </a:extLst>
          </p:cNvPr>
          <p:cNvPicPr>
            <a:picLocks noChangeAspect="1"/>
          </p:cNvPicPr>
          <p:nvPr userDrawn="1"/>
        </p:nvPicPr>
        <p:blipFill>
          <a:blip r:embed="rId3"/>
          <a:stretch>
            <a:fillRect/>
          </a:stretch>
        </p:blipFill>
        <p:spPr>
          <a:xfrm>
            <a:off x="11348959" y="145901"/>
            <a:ext cx="601912" cy="229944"/>
          </a:xfrm>
          <a:prstGeom prst="rect">
            <a:avLst/>
          </a:prstGeom>
        </p:spPr>
      </p:pic>
      <p:sp>
        <p:nvSpPr>
          <p:cNvPr id="9" name="Title 1">
            <a:extLst>
              <a:ext uri="{FF2B5EF4-FFF2-40B4-BE49-F238E27FC236}">
                <a16:creationId xmlns:a16="http://schemas.microsoft.com/office/drawing/2014/main" id="{26F887FA-537A-814D-A61F-4377E6C2AC8D}"/>
              </a:ext>
            </a:extLst>
          </p:cNvPr>
          <p:cNvSpPr>
            <a:spLocks noGrp="1"/>
          </p:cNvSpPr>
          <p:nvPr>
            <p:ph type="title" hasCustomPrompt="1"/>
          </p:nvPr>
        </p:nvSpPr>
        <p:spPr>
          <a:xfrm>
            <a:off x="1277095" y="1193883"/>
            <a:ext cx="9434083" cy="2713837"/>
          </a:xfrm>
          <a:prstGeom prst="rect">
            <a:avLst/>
          </a:prstGeom>
          <a:noFill/>
        </p:spPr>
        <p:txBody>
          <a:bodyPr/>
          <a:lstStyle>
            <a:lvl1pPr marL="182880" algn="l">
              <a:defRPr sz="5867" b="1" i="0" baseline="0">
                <a:solidFill>
                  <a:schemeClr val="bg1"/>
                </a:solidFill>
              </a:defRPr>
            </a:lvl1pPr>
          </a:lstStyle>
          <a:p>
            <a:r>
              <a:rPr lang="en-US" dirty="0"/>
              <a:t>Click to add Presentation </a:t>
            </a:r>
            <a:br>
              <a:rPr lang="en-US" dirty="0"/>
            </a:br>
            <a:r>
              <a:rPr lang="en-US" dirty="0"/>
              <a:t>Title</a:t>
            </a:r>
          </a:p>
        </p:txBody>
      </p:sp>
      <p:sp>
        <p:nvSpPr>
          <p:cNvPr id="12" name="Text Placeholder 11">
            <a:extLst>
              <a:ext uri="{FF2B5EF4-FFF2-40B4-BE49-F238E27FC236}">
                <a16:creationId xmlns:a16="http://schemas.microsoft.com/office/drawing/2014/main" id="{7E8323FE-E7B1-1F44-9745-0F8EFFDBDF9C}"/>
              </a:ext>
            </a:extLst>
          </p:cNvPr>
          <p:cNvSpPr>
            <a:spLocks noGrp="1"/>
          </p:cNvSpPr>
          <p:nvPr>
            <p:ph type="body" sz="quarter" idx="17" hasCustomPrompt="1"/>
          </p:nvPr>
        </p:nvSpPr>
        <p:spPr>
          <a:xfrm>
            <a:off x="6450447" y="4344682"/>
            <a:ext cx="3800475" cy="415925"/>
          </a:xfrm>
          <a:prstGeom prst="rect">
            <a:avLst/>
          </a:prstGeom>
        </p:spPr>
        <p:txBody>
          <a:bodyPr/>
          <a:lstStyle>
            <a:lvl1pPr marL="0" indent="0">
              <a:buFontTx/>
              <a:buNone/>
              <a:defRPr sz="2200" b="1" i="0" baseline="0">
                <a:solidFill>
                  <a:schemeClr val="bg1"/>
                </a:solidFill>
              </a:defRPr>
            </a:lvl1pPr>
          </a:lstStyle>
          <a:p>
            <a:pPr lvl="0"/>
            <a:r>
              <a:rPr lang="en-US" dirty="0"/>
              <a:t>Click to add Subhead</a:t>
            </a:r>
          </a:p>
        </p:txBody>
      </p:sp>
      <p:sp>
        <p:nvSpPr>
          <p:cNvPr id="22" name="Text Placeholder 11">
            <a:extLst>
              <a:ext uri="{FF2B5EF4-FFF2-40B4-BE49-F238E27FC236}">
                <a16:creationId xmlns:a16="http://schemas.microsoft.com/office/drawing/2014/main" id="{4F33997F-9275-5A47-AE72-28E56ED6D4B2}"/>
              </a:ext>
            </a:extLst>
          </p:cNvPr>
          <p:cNvSpPr>
            <a:spLocks noGrp="1"/>
          </p:cNvSpPr>
          <p:nvPr>
            <p:ph type="body" sz="quarter" idx="18" hasCustomPrompt="1"/>
          </p:nvPr>
        </p:nvSpPr>
        <p:spPr>
          <a:xfrm>
            <a:off x="6450446" y="4846579"/>
            <a:ext cx="3800475" cy="415925"/>
          </a:xfrm>
          <a:prstGeom prst="rect">
            <a:avLst/>
          </a:prstGeom>
        </p:spPr>
        <p:txBody>
          <a:bodyPr/>
          <a:lstStyle>
            <a:lvl1pPr marL="0" indent="0">
              <a:buFontTx/>
              <a:buNone/>
              <a:defRPr sz="2200" b="0" i="0" baseline="0">
                <a:solidFill>
                  <a:schemeClr val="bg1"/>
                </a:solidFill>
              </a:defRPr>
            </a:lvl1pPr>
          </a:lstStyle>
          <a:p>
            <a:pPr lvl="0"/>
            <a:r>
              <a:rPr lang="en-US" dirty="0"/>
              <a:t>Click to add Subhead</a:t>
            </a:r>
          </a:p>
        </p:txBody>
      </p:sp>
    </p:spTree>
    <p:extLst>
      <p:ext uri="{BB962C8B-B14F-4D97-AF65-F5344CB8AC3E}">
        <p14:creationId xmlns:p14="http://schemas.microsoft.com/office/powerpoint/2010/main" val="2443357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verview">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F227BE32-0205-E84F-BDBB-EF6467178775}"/>
              </a:ext>
            </a:extLst>
          </p:cNvPr>
          <p:cNvSpPr>
            <a:spLocks noGrp="1"/>
          </p:cNvSpPr>
          <p:nvPr>
            <p:ph type="body" sz="quarter" idx="11" hasCustomPrompt="1"/>
          </p:nvPr>
        </p:nvSpPr>
        <p:spPr>
          <a:xfrm>
            <a:off x="4336704" y="1741012"/>
            <a:ext cx="7525333" cy="622904"/>
          </a:xfrm>
          <a:prstGeom prst="rect">
            <a:avLst/>
          </a:prstGeom>
        </p:spPr>
        <p:txBody>
          <a:bodyPr/>
          <a:lstStyle>
            <a:lvl1pPr marL="0" indent="0">
              <a:buNone/>
              <a:defRPr sz="3200" b="1"/>
            </a:lvl1pPr>
          </a:lstStyle>
          <a:p>
            <a:pPr lvl="0"/>
            <a:r>
              <a:rPr lang="en-US" dirty="0"/>
              <a:t>Click to add Subhead</a:t>
            </a:r>
          </a:p>
        </p:txBody>
      </p:sp>
      <p:sp>
        <p:nvSpPr>
          <p:cNvPr id="17" name="Text Placeholder 16">
            <a:extLst>
              <a:ext uri="{FF2B5EF4-FFF2-40B4-BE49-F238E27FC236}">
                <a16:creationId xmlns:a16="http://schemas.microsoft.com/office/drawing/2014/main" id="{7076F031-AF81-DC40-9A1C-C60C9367241C}"/>
              </a:ext>
            </a:extLst>
          </p:cNvPr>
          <p:cNvSpPr>
            <a:spLocks noGrp="1"/>
          </p:cNvSpPr>
          <p:nvPr>
            <p:ph type="body" sz="quarter" idx="12" hasCustomPrompt="1"/>
          </p:nvPr>
        </p:nvSpPr>
        <p:spPr>
          <a:xfrm>
            <a:off x="4328701" y="2560825"/>
            <a:ext cx="7533337" cy="2949193"/>
          </a:xfrm>
          <a:prstGeom prst="rect">
            <a:avLst/>
          </a:prstGeom>
        </p:spPr>
        <p:txBody>
          <a:bodyPr/>
          <a:lstStyle>
            <a:lvl1pPr marL="304792" indent="-296326">
              <a:buClr>
                <a:schemeClr val="accent1"/>
              </a:buClr>
              <a:buSzPct val="100000"/>
              <a:buFont typeface="Wingdings" pitchFamily="2" charset="2"/>
              <a:buChar char="§"/>
              <a:tabLst/>
              <a:defRPr sz="2667"/>
            </a:lvl1pPr>
            <a:lvl2pPr marL="535504" indent="-230712">
              <a:buClr>
                <a:srgbClr val="E46102"/>
              </a:buClr>
              <a:buSzPct val="100000"/>
              <a:buFont typeface="Arial" panose="020B0604020202020204" pitchFamily="34" charset="0"/>
              <a:buChar char="•"/>
              <a:tabLst/>
              <a:defRPr sz="2400"/>
            </a:lvl2pPr>
            <a:lvl3pPr marL="840296" indent="-230712">
              <a:buClr>
                <a:srgbClr val="E46102"/>
              </a:buClr>
              <a:buSzPct val="100000"/>
              <a:buFont typeface="Wingdings" pitchFamily="2" charset="2"/>
              <a:buChar char="§"/>
              <a:tabLst/>
              <a:defRPr sz="2133"/>
            </a:lvl3pPr>
            <a:lvl4pPr marL="1073124" indent="-232828">
              <a:buClr>
                <a:srgbClr val="D95E00"/>
              </a:buClr>
              <a:buFont typeface="System Font Regular"/>
              <a:buChar char="&gt;"/>
              <a:tabLst/>
              <a:defRPr sz="1867"/>
            </a:lvl4pPr>
            <a:lvl5pPr marL="1301717" indent="-228594">
              <a:buClr>
                <a:srgbClr val="D95E00"/>
              </a:buClr>
              <a:buFont typeface="Wingdings" pitchFamily="2" charset="2"/>
              <a:buChar char="§"/>
              <a:tabLst/>
              <a:defRPr sz="1600"/>
            </a:lvl5pPr>
            <a:lvl6pPr marL="1295368" indent="0">
              <a:buClr>
                <a:srgbClr val="D95E00"/>
              </a:buClr>
              <a:buFont typeface="System Font Regular"/>
              <a:buNone/>
              <a:tabLst/>
              <a:defRPr sz="1467"/>
            </a:lvl6pPr>
            <a:lvl7pPr marL="1526078" indent="0">
              <a:buClr>
                <a:srgbClr val="D95E00"/>
              </a:buClr>
              <a:buFont typeface="Wingdings" pitchFamily="2" charset="2"/>
              <a:buNone/>
              <a:tabLst/>
              <a:defRPr sz="1333"/>
            </a:lvl7pPr>
          </a:lstStyle>
          <a:p>
            <a:pPr lvl="0"/>
            <a:r>
              <a:rPr lang="en-US" dirty="0"/>
              <a:t>Click to add bullet</a:t>
            </a:r>
          </a:p>
          <a:p>
            <a:pPr lvl="1"/>
            <a:r>
              <a:rPr lang="en-US" dirty="0"/>
              <a:t>Click to add sub-bullet</a:t>
            </a:r>
          </a:p>
          <a:p>
            <a:pPr lvl="2"/>
            <a:r>
              <a:rPr lang="en-US" dirty="0"/>
              <a:t>Click to add sub-sub-bullet</a:t>
            </a:r>
          </a:p>
        </p:txBody>
      </p:sp>
      <p:sp>
        <p:nvSpPr>
          <p:cNvPr id="19" name="Text Placeholder 18">
            <a:extLst>
              <a:ext uri="{FF2B5EF4-FFF2-40B4-BE49-F238E27FC236}">
                <a16:creationId xmlns:a16="http://schemas.microsoft.com/office/drawing/2014/main" id="{E1383E86-B978-174B-B3F5-A6CC48432624}"/>
              </a:ext>
            </a:extLst>
          </p:cNvPr>
          <p:cNvSpPr>
            <a:spLocks noGrp="1"/>
          </p:cNvSpPr>
          <p:nvPr>
            <p:ph type="body" sz="quarter" idx="13" hasCustomPrompt="1"/>
          </p:nvPr>
        </p:nvSpPr>
        <p:spPr>
          <a:xfrm>
            <a:off x="0" y="5511800"/>
            <a:ext cx="12192000" cy="1346200"/>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cxnSp>
        <p:nvCxnSpPr>
          <p:cNvPr id="10" name="Straight Connector 9">
            <a:extLst>
              <a:ext uri="{FF2B5EF4-FFF2-40B4-BE49-F238E27FC236}">
                <a16:creationId xmlns:a16="http://schemas.microsoft.com/office/drawing/2014/main" id="{F6856AB1-AAB5-DD41-A548-FB33E6E9490C}"/>
              </a:ext>
            </a:extLst>
          </p:cNvPr>
          <p:cNvCxnSpPr/>
          <p:nvPr userDrawn="1"/>
        </p:nvCxnSpPr>
        <p:spPr>
          <a:xfrm>
            <a:off x="272085" y="512494"/>
            <a:ext cx="2674747"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1BF8741-1247-824C-927C-EC3E8FDB5013}"/>
              </a:ext>
            </a:extLst>
          </p:cNvPr>
          <p:cNvCxnSpPr/>
          <p:nvPr userDrawn="1"/>
        </p:nvCxnSpPr>
        <p:spPr>
          <a:xfrm>
            <a:off x="3376635" y="512494"/>
            <a:ext cx="8485403"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3" name="Title 2">
            <a:extLst>
              <a:ext uri="{FF2B5EF4-FFF2-40B4-BE49-F238E27FC236}">
                <a16:creationId xmlns:a16="http://schemas.microsoft.com/office/drawing/2014/main" id="{E63B3BD3-FFCD-2847-A680-FC79E81D1E2F}"/>
              </a:ext>
            </a:extLst>
          </p:cNvPr>
          <p:cNvSpPr>
            <a:spLocks noGrp="1"/>
          </p:cNvSpPr>
          <p:nvPr>
            <p:ph type="title" hasCustomPrompt="1"/>
          </p:nvPr>
        </p:nvSpPr>
        <p:spPr>
          <a:xfrm>
            <a:off x="272085" y="984154"/>
            <a:ext cx="3607765" cy="4525843"/>
          </a:xfrm>
          <a:prstGeom prst="rect">
            <a:avLst/>
          </a:prstGeom>
        </p:spPr>
        <p:txBody>
          <a:bodyPr/>
          <a:lstStyle>
            <a:lvl1pPr algn="l">
              <a:defRPr sz="4267" b="1" i="0" baseline="0">
                <a:solidFill>
                  <a:schemeClr val="accent1"/>
                </a:solidFill>
              </a:defRPr>
            </a:lvl1pPr>
          </a:lstStyle>
          <a:p>
            <a:r>
              <a:rPr lang="en-US" dirty="0"/>
              <a:t>Click to add Main Header</a:t>
            </a:r>
          </a:p>
        </p:txBody>
      </p:sp>
    </p:spTree>
    <p:extLst>
      <p:ext uri="{BB962C8B-B14F-4D97-AF65-F5344CB8AC3E}">
        <p14:creationId xmlns:p14="http://schemas.microsoft.com/office/powerpoint/2010/main" val="277208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4AC8303E-CB79-A645-BEF9-D0CD24C49717}"/>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FCA4F9A6-C8EF-1F4A-8155-1567273829D2}"/>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9" name="Text Placeholder 18">
            <a:extLst>
              <a:ext uri="{FF2B5EF4-FFF2-40B4-BE49-F238E27FC236}">
                <a16:creationId xmlns:a16="http://schemas.microsoft.com/office/drawing/2014/main" id="{E1383E86-B978-174B-B3F5-A6CC48432624}"/>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26" name="Text Placeholder 25">
            <a:extLst>
              <a:ext uri="{FF2B5EF4-FFF2-40B4-BE49-F238E27FC236}">
                <a16:creationId xmlns:a16="http://schemas.microsoft.com/office/drawing/2014/main" id="{D06909BC-83A5-ED42-AE34-D78DAEC3F249}"/>
              </a:ext>
            </a:extLst>
          </p:cNvPr>
          <p:cNvSpPr>
            <a:spLocks noGrp="1"/>
          </p:cNvSpPr>
          <p:nvPr>
            <p:ph type="body" sz="quarter" idx="15" hasCustomPrompt="1"/>
          </p:nvPr>
        </p:nvSpPr>
        <p:spPr>
          <a:xfrm>
            <a:off x="272085" y="1744225"/>
            <a:ext cx="11589952" cy="3767575"/>
          </a:xfrm>
          <a:prstGeom prst="rect">
            <a:avLst/>
          </a:prstGeom>
        </p:spPr>
        <p:txBody>
          <a:bodyPr/>
          <a:lstStyle>
            <a:lvl1pPr marL="304792" indent="-304792">
              <a:buClr>
                <a:schemeClr val="accent1"/>
              </a:buClr>
              <a:buSzPct val="100000"/>
              <a:buFont typeface="Wingdings" pitchFamily="2" charset="2"/>
              <a:buChar char="§"/>
              <a:tabLst/>
              <a:defRPr sz="3200" b="1"/>
            </a:lvl1pPr>
            <a:lvl2pPr marL="609585" indent="-304792">
              <a:buClr>
                <a:srgbClr val="E46102"/>
              </a:buClr>
              <a:buFont typeface="Arial" panose="020B0604020202020204" pitchFamily="34" charset="0"/>
              <a:buChar char="•"/>
              <a:tabLst/>
              <a:defRPr sz="2667"/>
            </a:lvl2pPr>
            <a:lvl3pPr marL="914377" indent="-304792">
              <a:buClr>
                <a:srgbClr val="E46102"/>
              </a:buClr>
              <a:buSzPct val="100000"/>
              <a:buFont typeface="Wingdings" pitchFamily="2" charset="2"/>
              <a:buChar char="§"/>
              <a:tabLst/>
              <a:defRPr sz="2400"/>
            </a:lvl3pPr>
            <a:lvl4pPr marL="1221287" indent="-306910">
              <a:buClr>
                <a:srgbClr val="D95E00"/>
              </a:buClr>
              <a:buFont typeface="System Font Regular"/>
              <a:buChar char="&gt;"/>
              <a:tabLst/>
              <a:defRPr sz="2133"/>
            </a:lvl4pPr>
            <a:lvl5pPr marL="1526079" indent="-304792">
              <a:buClr>
                <a:srgbClr val="D95E00"/>
              </a:buClr>
              <a:buFont typeface="Wingdings" pitchFamily="2" charset="2"/>
              <a:buChar char="§"/>
              <a:tabLst/>
              <a:defRPr sz="1867"/>
            </a:lvl5pPr>
            <a:lvl6pPr marL="1756789" indent="-230712">
              <a:buClr>
                <a:srgbClr val="D95E00"/>
              </a:buClr>
              <a:buFont typeface="System Font Regular"/>
              <a:buChar char="&gt;"/>
              <a:tabLst/>
              <a:defRPr sz="1600"/>
            </a:lvl6pPr>
            <a:lvl7pPr marL="1904952" indent="-148163">
              <a:buClr>
                <a:srgbClr val="D95E00"/>
              </a:buClr>
              <a:buFont typeface="Wingdings" pitchFamily="2" charset="2"/>
              <a:buChar char="§"/>
              <a:tabLst/>
              <a:defRPr sz="1333"/>
            </a:lvl7pPr>
            <a:lvl8pPr marL="2061582" indent="-156629">
              <a:buClr>
                <a:srgbClr val="D95E00"/>
              </a:buClr>
              <a:buFont typeface="System Font Regular"/>
              <a:buChar char="&gt;"/>
              <a:tabLst/>
              <a:defRPr sz="1200"/>
            </a:lvl8pPr>
          </a:lstStyle>
          <a:p>
            <a:pPr lvl="0"/>
            <a:r>
              <a:rPr lang="en-US" dirty="0"/>
              <a:t>Click to add bullet</a:t>
            </a:r>
          </a:p>
          <a:p>
            <a:pPr lvl="1"/>
            <a:r>
              <a:rPr lang="en-US" dirty="0"/>
              <a:t>Click to add sub-bullet</a:t>
            </a:r>
          </a:p>
          <a:p>
            <a:pPr lvl="2"/>
            <a:r>
              <a:rPr lang="en-US" dirty="0"/>
              <a:t>Click to add sub-sub bullet</a:t>
            </a:r>
          </a:p>
        </p:txBody>
      </p:sp>
      <p:sp>
        <p:nvSpPr>
          <p:cNvPr id="2" name="Title 1">
            <a:extLst>
              <a:ext uri="{FF2B5EF4-FFF2-40B4-BE49-F238E27FC236}">
                <a16:creationId xmlns:a16="http://schemas.microsoft.com/office/drawing/2014/main" id="{73FD7795-12BD-2D42-B73A-5BFF0F917929}"/>
              </a:ext>
            </a:extLst>
          </p:cNvPr>
          <p:cNvSpPr>
            <a:spLocks noGrp="1"/>
          </p:cNvSpPr>
          <p:nvPr>
            <p:ph type="title" hasCustomPrompt="1"/>
          </p:nvPr>
        </p:nvSpPr>
        <p:spPr>
          <a:xfrm>
            <a:off x="272085" y="958452"/>
            <a:ext cx="10355658" cy="696384"/>
          </a:xfrm>
          <a:prstGeom prst="rect">
            <a:avLst/>
          </a:prstGeom>
        </p:spPr>
        <p:txBody>
          <a:bodyPr/>
          <a:lstStyle>
            <a:lvl1pPr algn="l">
              <a:defRPr sz="3733" b="1" i="0" baseline="0">
                <a:solidFill>
                  <a:schemeClr val="accent1"/>
                </a:solidFill>
              </a:defRPr>
            </a:lvl1pPr>
          </a:lstStyle>
          <a:p>
            <a:r>
              <a:rPr lang="en-US" dirty="0"/>
              <a:t>Click to add Header</a:t>
            </a:r>
          </a:p>
        </p:txBody>
      </p:sp>
    </p:spTree>
    <p:extLst>
      <p:ext uri="{BB962C8B-B14F-4D97-AF65-F5344CB8AC3E}">
        <p14:creationId xmlns:p14="http://schemas.microsoft.com/office/powerpoint/2010/main" val="2419826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ull-Page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ACF15DD-277E-394F-AFCE-926578BEF7F1}"/>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62D8B4FE-5E61-2942-9F67-A4F6AD7FECA1}"/>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 name="Text Placeholder 18">
            <a:extLst>
              <a:ext uri="{FF2B5EF4-FFF2-40B4-BE49-F238E27FC236}">
                <a16:creationId xmlns:a16="http://schemas.microsoft.com/office/drawing/2014/main" id="{62AB3FC8-2388-7847-86DB-E5B5333EACF3}"/>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7" name="Content Placeholder 18">
            <a:extLst>
              <a:ext uri="{FF2B5EF4-FFF2-40B4-BE49-F238E27FC236}">
                <a16:creationId xmlns:a16="http://schemas.microsoft.com/office/drawing/2014/main" id="{E61379B3-CA22-7E42-8FE3-E2D09D721962}"/>
              </a:ext>
            </a:extLst>
          </p:cNvPr>
          <p:cNvSpPr>
            <a:spLocks noGrp="1"/>
          </p:cNvSpPr>
          <p:nvPr>
            <p:ph sz="quarter" idx="16" hasCustomPrompt="1"/>
          </p:nvPr>
        </p:nvSpPr>
        <p:spPr>
          <a:xfrm>
            <a:off x="272085" y="863428"/>
            <a:ext cx="11589952" cy="4639906"/>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310443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B44EEE75-1C0C-DF43-8A1A-F55F70A0076A}"/>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F933C26C-CF75-E04A-98EB-7AEC198CFEE8}"/>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Text Placeholder 18">
            <a:extLst>
              <a:ext uri="{FF2B5EF4-FFF2-40B4-BE49-F238E27FC236}">
                <a16:creationId xmlns:a16="http://schemas.microsoft.com/office/drawing/2014/main" id="{AD0B3782-2422-A544-AEA8-0DA96AAE5510}"/>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4" name="Content Placeholder 18">
            <a:extLst>
              <a:ext uri="{FF2B5EF4-FFF2-40B4-BE49-F238E27FC236}">
                <a16:creationId xmlns:a16="http://schemas.microsoft.com/office/drawing/2014/main" id="{D44BC06C-7E1C-4845-973D-DCD63FB136FA}"/>
              </a:ext>
            </a:extLst>
          </p:cNvPr>
          <p:cNvSpPr>
            <a:spLocks noGrp="1"/>
          </p:cNvSpPr>
          <p:nvPr>
            <p:ph sz="quarter" idx="15" hasCustomPrompt="1"/>
          </p:nvPr>
        </p:nvSpPr>
        <p:spPr>
          <a:xfrm>
            <a:off x="6256867" y="863692"/>
            <a:ext cx="5604933" cy="4639642"/>
          </a:xfrm>
          <a:prstGeom prst="rect">
            <a:avLst/>
          </a:prstGeom>
        </p:spPr>
        <p:txBody>
          <a:bodyPr anchor="t"/>
          <a:lstStyle>
            <a:lvl1pPr marL="0" indent="0" algn="ctr">
              <a:buNone/>
              <a:defRPr i="1"/>
            </a:lvl1pPr>
          </a:lstStyle>
          <a:p>
            <a:pPr lvl="0"/>
            <a:r>
              <a:rPr lang="en-US" dirty="0"/>
              <a:t>Place image/chart here</a:t>
            </a:r>
          </a:p>
        </p:txBody>
      </p:sp>
      <p:sp>
        <p:nvSpPr>
          <p:cNvPr id="15" name="Content Placeholder 18">
            <a:extLst>
              <a:ext uri="{FF2B5EF4-FFF2-40B4-BE49-F238E27FC236}">
                <a16:creationId xmlns:a16="http://schemas.microsoft.com/office/drawing/2014/main" id="{AA93BCA3-E265-CD4C-9883-62DC1D15F3D7}"/>
              </a:ext>
            </a:extLst>
          </p:cNvPr>
          <p:cNvSpPr>
            <a:spLocks noGrp="1"/>
          </p:cNvSpPr>
          <p:nvPr>
            <p:ph sz="quarter" idx="16" hasCustomPrompt="1"/>
          </p:nvPr>
        </p:nvSpPr>
        <p:spPr>
          <a:xfrm>
            <a:off x="272085" y="863428"/>
            <a:ext cx="5612248" cy="4639906"/>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1057738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06E70DBF-129D-BB48-BBFF-08F62952F603}"/>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BFE58E4D-9595-E14C-8259-3EDBF9F54A84}"/>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4" name="Text Placeholder 18">
            <a:extLst>
              <a:ext uri="{FF2B5EF4-FFF2-40B4-BE49-F238E27FC236}">
                <a16:creationId xmlns:a16="http://schemas.microsoft.com/office/drawing/2014/main" id="{9CF2F8B1-9E2E-5040-B217-FCC725F9667F}"/>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7" name="Text Placeholder 16">
            <a:extLst>
              <a:ext uri="{FF2B5EF4-FFF2-40B4-BE49-F238E27FC236}">
                <a16:creationId xmlns:a16="http://schemas.microsoft.com/office/drawing/2014/main" id="{8BFBAF58-1BBE-824B-9BD9-DF65670E97E9}"/>
              </a:ext>
            </a:extLst>
          </p:cNvPr>
          <p:cNvSpPr>
            <a:spLocks noGrp="1"/>
          </p:cNvSpPr>
          <p:nvPr>
            <p:ph type="body" sz="quarter" idx="14" hasCustomPrompt="1"/>
          </p:nvPr>
        </p:nvSpPr>
        <p:spPr>
          <a:xfrm>
            <a:off x="264584" y="1873340"/>
            <a:ext cx="3471333" cy="3638461"/>
          </a:xfrm>
          <a:prstGeom prst="rect">
            <a:avLst/>
          </a:prstGeom>
        </p:spPr>
        <p:txBody>
          <a:bodyPr/>
          <a:lstStyle>
            <a:lvl1pPr marL="0" indent="0">
              <a:buNone/>
              <a:defRPr sz="2667"/>
            </a:lvl1pPr>
          </a:lstStyle>
          <a:p>
            <a:pPr lvl="0"/>
            <a:r>
              <a:rPr lang="en-US" dirty="0"/>
              <a:t>Click to add caption</a:t>
            </a:r>
          </a:p>
        </p:txBody>
      </p:sp>
      <p:sp>
        <p:nvSpPr>
          <p:cNvPr id="19" name="Content Placeholder 18">
            <a:extLst>
              <a:ext uri="{FF2B5EF4-FFF2-40B4-BE49-F238E27FC236}">
                <a16:creationId xmlns:a16="http://schemas.microsoft.com/office/drawing/2014/main" id="{80FC676F-AD0F-3045-85E2-F41B9DF0A6F3}"/>
              </a:ext>
            </a:extLst>
          </p:cNvPr>
          <p:cNvSpPr>
            <a:spLocks noGrp="1"/>
          </p:cNvSpPr>
          <p:nvPr>
            <p:ph sz="quarter" idx="15" hasCustomPrompt="1"/>
          </p:nvPr>
        </p:nvSpPr>
        <p:spPr>
          <a:xfrm>
            <a:off x="4000501" y="863692"/>
            <a:ext cx="7861300" cy="4639642"/>
          </a:xfrm>
          <a:prstGeom prst="rect">
            <a:avLst/>
          </a:prstGeom>
        </p:spPr>
        <p:txBody>
          <a:bodyPr anchor="t"/>
          <a:lstStyle>
            <a:lvl1pPr marL="0" indent="0" algn="ctr">
              <a:buNone/>
              <a:defRPr i="1"/>
            </a:lvl1pPr>
          </a:lstStyle>
          <a:p>
            <a:pPr lvl="0"/>
            <a:r>
              <a:rPr lang="en-US" dirty="0"/>
              <a:t>Place image/chart here</a:t>
            </a:r>
          </a:p>
        </p:txBody>
      </p:sp>
      <p:sp>
        <p:nvSpPr>
          <p:cNvPr id="2" name="Title 1">
            <a:extLst>
              <a:ext uri="{FF2B5EF4-FFF2-40B4-BE49-F238E27FC236}">
                <a16:creationId xmlns:a16="http://schemas.microsoft.com/office/drawing/2014/main" id="{58D9BD4C-94EB-2343-8337-134562E2917A}"/>
              </a:ext>
            </a:extLst>
          </p:cNvPr>
          <p:cNvSpPr>
            <a:spLocks noGrp="1"/>
          </p:cNvSpPr>
          <p:nvPr>
            <p:ph type="title" hasCustomPrompt="1"/>
          </p:nvPr>
        </p:nvSpPr>
        <p:spPr>
          <a:xfrm>
            <a:off x="264584" y="862676"/>
            <a:ext cx="3471333" cy="803182"/>
          </a:xfrm>
          <a:prstGeom prst="rect">
            <a:avLst/>
          </a:prstGeom>
        </p:spPr>
        <p:txBody>
          <a:bodyPr/>
          <a:lstStyle>
            <a:lvl1pPr algn="l">
              <a:defRPr sz="4267" b="1" i="0" baseline="0">
                <a:solidFill>
                  <a:schemeClr val="accent1"/>
                </a:solidFill>
              </a:defRPr>
            </a:lvl1pPr>
          </a:lstStyle>
          <a:p>
            <a:r>
              <a:rPr lang="en-US" dirty="0"/>
              <a:t>Main Header</a:t>
            </a:r>
          </a:p>
        </p:txBody>
      </p:sp>
    </p:spTree>
    <p:extLst>
      <p:ext uri="{BB962C8B-B14F-4D97-AF65-F5344CB8AC3E}">
        <p14:creationId xmlns:p14="http://schemas.microsoft.com/office/powerpoint/2010/main" val="676107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ransition">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581FDB69-C179-3341-AEF3-D2B3896FB825}"/>
              </a:ext>
            </a:extLst>
          </p:cNvPr>
          <p:cNvCxnSpPr/>
          <p:nvPr userDrawn="1"/>
        </p:nvCxnSpPr>
        <p:spPr>
          <a:xfrm>
            <a:off x="272085" y="513091"/>
            <a:ext cx="2674747"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58ECA973-8475-EF41-8C88-BE7633966CF5}"/>
              </a:ext>
            </a:extLst>
          </p:cNvPr>
          <p:cNvCxnSpPr/>
          <p:nvPr userDrawn="1"/>
        </p:nvCxnSpPr>
        <p:spPr>
          <a:xfrm>
            <a:off x="3376635" y="513091"/>
            <a:ext cx="8485403"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8" name="Text Placeholder 18">
            <a:extLst>
              <a:ext uri="{FF2B5EF4-FFF2-40B4-BE49-F238E27FC236}">
                <a16:creationId xmlns:a16="http://schemas.microsoft.com/office/drawing/2014/main" id="{7DF7C01A-B350-7B45-A49E-C3717CC86D08}"/>
              </a:ext>
            </a:extLst>
          </p:cNvPr>
          <p:cNvSpPr>
            <a:spLocks noGrp="1"/>
          </p:cNvSpPr>
          <p:nvPr>
            <p:ph type="body" sz="quarter" idx="14"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pic>
        <p:nvPicPr>
          <p:cNvPr id="9" name="Picture 8">
            <a:extLst>
              <a:ext uri="{FF2B5EF4-FFF2-40B4-BE49-F238E27FC236}">
                <a16:creationId xmlns:a16="http://schemas.microsoft.com/office/drawing/2014/main" id="{1282F3CD-3D17-914E-88EA-A50C55E2370A}"/>
              </a:ext>
            </a:extLst>
          </p:cNvPr>
          <p:cNvPicPr>
            <a:picLocks noChangeAspect="1"/>
          </p:cNvPicPr>
          <p:nvPr userDrawn="1"/>
        </p:nvPicPr>
        <p:blipFill>
          <a:blip r:embed="rId2"/>
          <a:stretch>
            <a:fillRect/>
          </a:stretch>
        </p:blipFill>
        <p:spPr>
          <a:xfrm>
            <a:off x="358433" y="198708"/>
            <a:ext cx="556192" cy="218591"/>
          </a:xfrm>
          <a:prstGeom prst="rect">
            <a:avLst/>
          </a:prstGeom>
        </p:spPr>
      </p:pic>
      <p:sp>
        <p:nvSpPr>
          <p:cNvPr id="2" name="Title 1">
            <a:extLst>
              <a:ext uri="{FF2B5EF4-FFF2-40B4-BE49-F238E27FC236}">
                <a16:creationId xmlns:a16="http://schemas.microsoft.com/office/drawing/2014/main" id="{C9CC0E3C-2123-DD4D-931C-F62C3737E69F}"/>
              </a:ext>
            </a:extLst>
          </p:cNvPr>
          <p:cNvSpPr>
            <a:spLocks noGrp="1"/>
          </p:cNvSpPr>
          <p:nvPr>
            <p:ph type="title" hasCustomPrompt="1"/>
          </p:nvPr>
        </p:nvSpPr>
        <p:spPr>
          <a:xfrm>
            <a:off x="272085" y="3987798"/>
            <a:ext cx="11589952" cy="1524000"/>
          </a:xfrm>
          <a:prstGeom prst="rect">
            <a:avLst/>
          </a:prstGeom>
        </p:spPr>
        <p:txBody>
          <a:bodyPr/>
          <a:lstStyle>
            <a:lvl1pPr algn="l">
              <a:defRPr sz="5330" b="1" i="0" baseline="0"/>
            </a:lvl1pPr>
          </a:lstStyle>
          <a:p>
            <a:r>
              <a:rPr lang="en-US" dirty="0"/>
              <a:t>Click to add Transition Title</a:t>
            </a:r>
          </a:p>
        </p:txBody>
      </p:sp>
    </p:spTree>
    <p:extLst>
      <p:ext uri="{BB962C8B-B14F-4D97-AF65-F5344CB8AC3E}">
        <p14:creationId xmlns:p14="http://schemas.microsoft.com/office/powerpoint/2010/main" val="3977000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or End Slid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17F9755-C0DA-B244-B730-B308E60924F8}"/>
              </a:ext>
            </a:extLst>
          </p:cNvPr>
          <p:cNvSpPr/>
          <p:nvPr userDrawn="1"/>
        </p:nvSpPr>
        <p:spPr>
          <a:xfrm>
            <a:off x="0" y="0"/>
            <a:ext cx="12188952" cy="6858000"/>
          </a:xfrm>
          <a:prstGeom prst="rect">
            <a:avLst/>
          </a:prstGeom>
          <a:solidFill>
            <a:srgbClr val="E4610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accent1"/>
              </a:solidFill>
            </a:endParaRPr>
          </a:p>
        </p:txBody>
      </p:sp>
      <p:cxnSp>
        <p:nvCxnSpPr>
          <p:cNvPr id="12" name="Straight Connector 11">
            <a:extLst>
              <a:ext uri="{FF2B5EF4-FFF2-40B4-BE49-F238E27FC236}">
                <a16:creationId xmlns:a16="http://schemas.microsoft.com/office/drawing/2014/main" id="{257FF2CB-58B7-5049-BADD-41D07A0154D8}"/>
              </a:ext>
            </a:extLst>
          </p:cNvPr>
          <p:cNvCxnSpPr/>
          <p:nvPr userDrawn="1"/>
        </p:nvCxnSpPr>
        <p:spPr>
          <a:xfrm>
            <a:off x="272085" y="513091"/>
            <a:ext cx="2674747"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0B5B524D-D7AF-4B4A-B485-6A922EDBF1D0}"/>
              </a:ext>
            </a:extLst>
          </p:cNvPr>
          <p:cNvCxnSpPr/>
          <p:nvPr userDrawn="1"/>
        </p:nvCxnSpPr>
        <p:spPr>
          <a:xfrm>
            <a:off x="3376635" y="513091"/>
            <a:ext cx="8485403" cy="0"/>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6" name="Text Placeholder 18">
            <a:extLst>
              <a:ext uri="{FF2B5EF4-FFF2-40B4-BE49-F238E27FC236}">
                <a16:creationId xmlns:a16="http://schemas.microsoft.com/office/drawing/2014/main" id="{079EB260-1A7B-174A-AA51-12AAD061D7C6}"/>
              </a:ext>
            </a:extLst>
          </p:cNvPr>
          <p:cNvSpPr>
            <a:spLocks noGrp="1"/>
          </p:cNvSpPr>
          <p:nvPr>
            <p:ph type="body" sz="quarter" idx="14"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pic>
        <p:nvPicPr>
          <p:cNvPr id="8" name="Picture 7">
            <a:extLst>
              <a:ext uri="{FF2B5EF4-FFF2-40B4-BE49-F238E27FC236}">
                <a16:creationId xmlns:a16="http://schemas.microsoft.com/office/drawing/2014/main" id="{519EDA26-0ACE-9A47-99A2-05436A5D85B4}"/>
              </a:ext>
            </a:extLst>
          </p:cNvPr>
          <p:cNvPicPr>
            <a:picLocks noChangeAspect="1"/>
          </p:cNvPicPr>
          <p:nvPr userDrawn="1"/>
        </p:nvPicPr>
        <p:blipFill>
          <a:blip r:embed="rId2"/>
          <a:stretch>
            <a:fillRect/>
          </a:stretch>
        </p:blipFill>
        <p:spPr>
          <a:xfrm>
            <a:off x="358433" y="198708"/>
            <a:ext cx="556192" cy="218591"/>
          </a:xfrm>
          <a:prstGeom prst="rect">
            <a:avLst/>
          </a:prstGeom>
        </p:spPr>
      </p:pic>
      <p:sp>
        <p:nvSpPr>
          <p:cNvPr id="2" name="Title 1">
            <a:extLst>
              <a:ext uri="{FF2B5EF4-FFF2-40B4-BE49-F238E27FC236}">
                <a16:creationId xmlns:a16="http://schemas.microsoft.com/office/drawing/2014/main" id="{21A29C41-3442-1A46-B586-6B645C5B9FCD}"/>
              </a:ext>
            </a:extLst>
          </p:cNvPr>
          <p:cNvSpPr>
            <a:spLocks noGrp="1"/>
          </p:cNvSpPr>
          <p:nvPr>
            <p:ph type="title" hasCustomPrompt="1"/>
          </p:nvPr>
        </p:nvSpPr>
        <p:spPr>
          <a:xfrm>
            <a:off x="272085" y="4256023"/>
            <a:ext cx="11589952" cy="1253062"/>
          </a:xfrm>
          <a:prstGeom prst="rect">
            <a:avLst/>
          </a:prstGeom>
        </p:spPr>
        <p:txBody>
          <a:bodyPr/>
          <a:lstStyle>
            <a:lvl1pPr algn="l">
              <a:defRPr sz="7200" b="1" i="0" baseline="0">
                <a:solidFill>
                  <a:schemeClr val="bg1"/>
                </a:solidFill>
              </a:defRPr>
            </a:lvl1pPr>
          </a:lstStyle>
          <a:p>
            <a:r>
              <a:rPr lang="en-US" dirty="0"/>
              <a:t>Click to add Section Title</a:t>
            </a:r>
          </a:p>
        </p:txBody>
      </p:sp>
    </p:spTree>
    <p:extLst>
      <p:ext uri="{BB962C8B-B14F-4D97-AF65-F5344CB8AC3E}">
        <p14:creationId xmlns:p14="http://schemas.microsoft.com/office/powerpoint/2010/main" val="2425786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emf"/><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Box 12"/>
          <p:cNvSpPr txBox="1"/>
          <p:nvPr/>
        </p:nvSpPr>
        <p:spPr>
          <a:xfrm>
            <a:off x="11476827" y="257543"/>
            <a:ext cx="1241077" cy="240066"/>
          </a:xfrm>
          <a:prstGeom prst="rect">
            <a:avLst/>
          </a:prstGeom>
          <a:noFill/>
        </p:spPr>
        <p:txBody>
          <a:bodyPr vert="horz" wrap="square" rtlCol="0">
            <a:spAutoFit/>
          </a:bodyPr>
          <a:lstStyle/>
          <a:p>
            <a:pPr algn="l">
              <a:lnSpc>
                <a:spcPct val="80000"/>
              </a:lnSpc>
            </a:pPr>
            <a:r>
              <a:rPr lang="en-US" sz="1200" dirty="0">
                <a:latin typeface="Georgia"/>
                <a:cs typeface="Georgia"/>
              </a:rPr>
              <a:t>|  </a:t>
            </a:r>
            <a:fld id="{606D2650-017B-BC48-A893-0334FE68CCF7}" type="slidenum">
              <a:rPr lang="en-US" sz="1133" smtClean="0">
                <a:latin typeface="Arial" panose="020B0604020202020204" pitchFamily="34" charset="0"/>
                <a:cs typeface="Arial" panose="020B0604020202020204" pitchFamily="34" charset="0"/>
              </a:rPr>
              <a:pPr algn="l">
                <a:lnSpc>
                  <a:spcPct val="80000"/>
                </a:lnSpc>
              </a:pPr>
              <a:t>‹#›</a:t>
            </a:fld>
            <a:endParaRPr lang="en-US" sz="1133" dirty="0">
              <a:solidFill>
                <a:srgbClr val="000000"/>
              </a:solidFill>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BED145F7-0212-424C-84CF-3AAA37DF7A2C}"/>
              </a:ext>
            </a:extLst>
          </p:cNvPr>
          <p:cNvPicPr>
            <a:picLocks noChangeAspect="1"/>
          </p:cNvPicPr>
          <p:nvPr userDrawn="1"/>
        </p:nvPicPr>
        <p:blipFill>
          <a:blip r:embed="rId10"/>
          <a:stretch>
            <a:fillRect/>
          </a:stretch>
        </p:blipFill>
        <p:spPr>
          <a:xfrm>
            <a:off x="358433" y="198708"/>
            <a:ext cx="556192" cy="218591"/>
          </a:xfrm>
          <a:prstGeom prst="rect">
            <a:avLst/>
          </a:prstGeom>
        </p:spPr>
      </p:pic>
      <p:pic>
        <p:nvPicPr>
          <p:cNvPr id="10" name="Picture 9">
            <a:extLst>
              <a:ext uri="{FF2B5EF4-FFF2-40B4-BE49-F238E27FC236}">
                <a16:creationId xmlns:a16="http://schemas.microsoft.com/office/drawing/2014/main" id="{2CF6F6C9-18D5-3341-8495-872E5DE457C6}"/>
              </a:ext>
            </a:extLst>
          </p:cNvPr>
          <p:cNvPicPr>
            <a:picLocks noChangeAspect="1"/>
          </p:cNvPicPr>
          <p:nvPr userDrawn="1"/>
        </p:nvPicPr>
        <p:blipFill>
          <a:blip r:embed="rId11"/>
          <a:stretch>
            <a:fillRect/>
          </a:stretch>
        </p:blipFill>
        <p:spPr>
          <a:xfrm>
            <a:off x="9218566" y="304811"/>
            <a:ext cx="2258261" cy="134956"/>
          </a:xfrm>
          <a:prstGeom prst="rect">
            <a:avLst/>
          </a:prstGeom>
        </p:spPr>
      </p:pic>
    </p:spTree>
    <p:extLst>
      <p:ext uri="{BB962C8B-B14F-4D97-AF65-F5344CB8AC3E}">
        <p14:creationId xmlns:p14="http://schemas.microsoft.com/office/powerpoint/2010/main" val="1699808712"/>
      </p:ext>
    </p:extLst>
  </p:cSld>
  <p:clrMap bg1="lt1" tx1="dk1" bg2="lt2" tx2="dk2" accent1="accent1" accent2="accent2" accent3="accent3" accent4="accent4" accent5="accent5" accent6="accent6" hlink="hlink" folHlink="folHlink"/>
  <p:sldLayoutIdLst>
    <p:sldLayoutId id="2147483665" r:id="rId1"/>
    <p:sldLayoutId id="2147483680" r:id="rId2"/>
    <p:sldLayoutId id="2147483681" r:id="rId3"/>
    <p:sldLayoutId id="2147483682" r:id="rId4"/>
    <p:sldLayoutId id="2147483683" r:id="rId5"/>
    <p:sldLayoutId id="2147483684" r:id="rId6"/>
    <p:sldLayoutId id="2147483685" r:id="rId7"/>
    <p:sldLayoutId id="2147483686" r:id="rId8"/>
  </p:sldLayoutIdLst>
  <p:txStyles>
    <p:titleStyle>
      <a:lvl1pPr algn="ctr" defTabSz="609585"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6C7E4199-4816-534F-B1AE-A733D1B4AAAE}"/>
              </a:ext>
            </a:extLst>
          </p:cNvPr>
          <p:cNvSpPr>
            <a:spLocks noGrp="1"/>
          </p:cNvSpPr>
          <p:nvPr>
            <p:ph type="body" sz="quarter" idx="16"/>
          </p:nvPr>
        </p:nvSpPr>
        <p:spPr/>
        <p:txBody>
          <a:bodyPr/>
          <a:lstStyle/>
          <a:p>
            <a:endParaRPr lang="en-US" dirty="0"/>
          </a:p>
        </p:txBody>
      </p:sp>
      <p:sp>
        <p:nvSpPr>
          <p:cNvPr id="19" name="Title 18">
            <a:extLst>
              <a:ext uri="{FF2B5EF4-FFF2-40B4-BE49-F238E27FC236}">
                <a16:creationId xmlns:a16="http://schemas.microsoft.com/office/drawing/2014/main" id="{34EDCCA1-00C8-ED48-B758-406AACEE20A2}"/>
              </a:ext>
            </a:extLst>
          </p:cNvPr>
          <p:cNvSpPr>
            <a:spLocks noGrp="1"/>
          </p:cNvSpPr>
          <p:nvPr>
            <p:ph type="title"/>
          </p:nvPr>
        </p:nvSpPr>
        <p:spPr>
          <a:xfrm>
            <a:off x="1277095" y="1193883"/>
            <a:ext cx="9079479" cy="2642621"/>
          </a:xfrm>
        </p:spPr>
        <p:txBody>
          <a:bodyPr/>
          <a:lstStyle/>
          <a:p>
            <a:r>
              <a:rPr lang="en-US" sz="4800" dirty="0"/>
              <a:t>Annotating MLTDs using Large Disagreement Modelling</a:t>
            </a:r>
          </a:p>
        </p:txBody>
      </p:sp>
      <p:sp>
        <p:nvSpPr>
          <p:cNvPr id="21" name="Text Placeholder 20">
            <a:extLst>
              <a:ext uri="{FF2B5EF4-FFF2-40B4-BE49-F238E27FC236}">
                <a16:creationId xmlns:a16="http://schemas.microsoft.com/office/drawing/2014/main" id="{D879D41A-1866-4844-9F5E-B68C433DF85F}"/>
              </a:ext>
            </a:extLst>
          </p:cNvPr>
          <p:cNvSpPr>
            <a:spLocks noGrp="1"/>
          </p:cNvSpPr>
          <p:nvPr>
            <p:ph type="body" sz="quarter" idx="17"/>
          </p:nvPr>
        </p:nvSpPr>
        <p:spPr>
          <a:xfrm>
            <a:off x="6450447" y="4344682"/>
            <a:ext cx="5327423" cy="326709"/>
          </a:xfrm>
        </p:spPr>
        <p:txBody>
          <a:bodyPr/>
          <a:lstStyle/>
          <a:p>
            <a:r>
              <a:rPr lang="en-US" dirty="0"/>
              <a:t>By : Pranav Nair</a:t>
            </a:r>
            <a:br>
              <a:rPr lang="en-US" dirty="0"/>
            </a:br>
            <a:r>
              <a:rPr lang="en-US" dirty="0"/>
              <a:t>Advisor: Dr. Mohamed </a:t>
            </a:r>
            <a:r>
              <a:rPr lang="en-US" dirty="0" err="1"/>
              <a:t>Wiem</a:t>
            </a:r>
            <a:r>
              <a:rPr lang="en-US" dirty="0"/>
              <a:t> </a:t>
            </a:r>
            <a:r>
              <a:rPr lang="en-US" dirty="0" err="1"/>
              <a:t>Mkaouer</a:t>
            </a:r>
            <a:endParaRPr lang="en-US" dirty="0"/>
          </a:p>
          <a:p>
            <a:endParaRPr lang="en-US" dirty="0"/>
          </a:p>
        </p:txBody>
      </p:sp>
    </p:spTree>
    <p:extLst>
      <p:ext uri="{BB962C8B-B14F-4D97-AF65-F5344CB8AC3E}">
        <p14:creationId xmlns:p14="http://schemas.microsoft.com/office/powerpoint/2010/main" val="39849006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A92F08E-DC73-F0DB-DF08-6EB8CAC21731}"/>
              </a:ext>
            </a:extLst>
          </p:cNvPr>
          <p:cNvSpPr>
            <a:spLocks noGrp="1"/>
          </p:cNvSpPr>
          <p:nvPr>
            <p:ph type="body" sz="quarter" idx="15"/>
          </p:nvPr>
        </p:nvSpPr>
        <p:spPr/>
        <p:txBody>
          <a:bodyPr/>
          <a:lstStyle/>
          <a:p>
            <a:r>
              <a:rPr lang="en-US" sz="1400" b="0" dirty="0"/>
              <a:t>As seen from the previous slide, the custom model trained on 200 data points was used to make predictions on a set of 100 unannotated data points and the classification report values calculated were reported in the table on the left.</a:t>
            </a:r>
          </a:p>
          <a:p>
            <a:r>
              <a:rPr lang="en-US" sz="1400" b="0" dirty="0"/>
              <a:t>The right hand table indicates the scores of the classification report values for the same 100 unannotated data points, but after training the custom classifier on the 13326 data points annotated using Large Disagreement Modelling</a:t>
            </a:r>
          </a:p>
          <a:p>
            <a:r>
              <a:rPr lang="en-US" sz="1400" b="0" dirty="0"/>
              <a:t>As we could see, the model performance in both the cases remains almost same.</a:t>
            </a:r>
          </a:p>
          <a:p>
            <a:r>
              <a:rPr lang="en-US" sz="1400" b="0" dirty="0"/>
              <a:t>The main advantage is that of the 13326 data points chosen, </a:t>
            </a:r>
          </a:p>
          <a:p>
            <a:pPr marL="0" indent="0">
              <a:buNone/>
            </a:pPr>
            <a:r>
              <a:rPr lang="en-US" sz="1400" b="0" i="0" u="none" strike="noStrike" dirty="0">
                <a:solidFill>
                  <a:srgbClr val="000000"/>
                </a:solidFill>
                <a:effectLst/>
                <a:latin typeface="Arial" panose="020B0604020202020204" pitchFamily="34" charset="0"/>
              </a:rPr>
              <a:t>	</a:t>
            </a:r>
          </a:p>
          <a:p>
            <a:pPr marL="0" indent="0">
              <a:buNone/>
            </a:pPr>
            <a:r>
              <a:rPr lang="en-US" sz="1400" b="0" dirty="0">
                <a:solidFill>
                  <a:srgbClr val="000000"/>
                </a:solidFill>
                <a:latin typeface="Arial" panose="020B0604020202020204" pitchFamily="34" charset="0"/>
              </a:rPr>
              <a:t>	</a:t>
            </a:r>
            <a:r>
              <a:rPr lang="en-US" sz="1400" b="0" i="0" u="none" strike="noStrike" dirty="0">
                <a:solidFill>
                  <a:srgbClr val="000000"/>
                </a:solidFill>
                <a:effectLst/>
                <a:latin typeface="Arial" panose="020B0604020202020204" pitchFamily="34" charset="0"/>
              </a:rPr>
              <a:t>5906 </a:t>
            </a:r>
            <a:r>
              <a:rPr lang="en-US" sz="1400" b="0" i="1" u="none" strike="noStrike" dirty="0">
                <a:solidFill>
                  <a:srgbClr val="000000"/>
                </a:solidFill>
                <a:effectLst/>
                <a:latin typeface="Arial" panose="020B0604020202020204" pitchFamily="34" charset="0"/>
              </a:rPr>
              <a:t>(Predicted Yes both by GPT-4.0 and </a:t>
            </a:r>
            <a:r>
              <a:rPr lang="en-US" sz="1400" b="0" i="1" u="none" strike="noStrike" dirty="0" err="1">
                <a:solidFill>
                  <a:srgbClr val="000000"/>
                </a:solidFill>
                <a:effectLst/>
                <a:latin typeface="Arial" panose="020B0604020202020204" pitchFamily="34" charset="0"/>
              </a:rPr>
              <a:t>spaCy</a:t>
            </a:r>
            <a:r>
              <a:rPr lang="en-US" sz="1400" b="0" i="1" u="none" strike="noStrike" dirty="0">
                <a:solidFill>
                  <a:srgbClr val="000000"/>
                </a:solidFill>
                <a:effectLst/>
                <a:latin typeface="Arial" panose="020B0604020202020204" pitchFamily="34" charset="0"/>
              </a:rPr>
              <a:t> model)</a:t>
            </a:r>
            <a:r>
              <a:rPr lang="en-US" sz="1400" b="0" i="0" u="none" strike="noStrike" dirty="0">
                <a:solidFill>
                  <a:srgbClr val="000000"/>
                </a:solidFill>
                <a:effectLst/>
                <a:latin typeface="Arial" panose="020B0604020202020204" pitchFamily="34" charset="0"/>
              </a:rPr>
              <a:t> + 1334 </a:t>
            </a:r>
            <a:r>
              <a:rPr lang="en-US" sz="1400" b="0" i="1" u="none" strike="noStrike" dirty="0">
                <a:solidFill>
                  <a:srgbClr val="000000"/>
                </a:solidFill>
                <a:effectLst/>
                <a:latin typeface="Arial" panose="020B0604020202020204" pitchFamily="34" charset="0"/>
              </a:rPr>
              <a:t>(Predicted No both by GPT-4.0 and </a:t>
            </a:r>
            <a:r>
              <a:rPr lang="en-US" sz="1400" b="0" i="1" u="none" strike="noStrike" dirty="0" err="1">
                <a:solidFill>
                  <a:srgbClr val="000000"/>
                </a:solidFill>
                <a:effectLst/>
                <a:latin typeface="Arial" panose="020B0604020202020204" pitchFamily="34" charset="0"/>
              </a:rPr>
              <a:t>spaCy</a:t>
            </a:r>
            <a:r>
              <a:rPr lang="en-US" sz="1400" b="0" i="1" u="none" strike="noStrike" dirty="0">
                <a:solidFill>
                  <a:srgbClr val="000000"/>
                </a:solidFill>
                <a:effectLst/>
                <a:latin typeface="Arial" panose="020B0604020202020204" pitchFamily="34" charset="0"/>
              </a:rPr>
              <a:t> model)</a:t>
            </a:r>
            <a:r>
              <a:rPr lang="en-US" sz="1400" b="0" i="0" u="none" strike="noStrike" dirty="0">
                <a:solidFill>
                  <a:srgbClr val="000000"/>
                </a:solidFill>
                <a:effectLst/>
                <a:latin typeface="Arial" panose="020B0604020202020204" pitchFamily="34" charset="0"/>
              </a:rPr>
              <a:t> </a:t>
            </a:r>
          </a:p>
          <a:p>
            <a:pPr marL="0" indent="0">
              <a:buNone/>
            </a:pPr>
            <a:r>
              <a:rPr lang="en-US" sz="1400" b="0" dirty="0">
                <a:solidFill>
                  <a:srgbClr val="000000"/>
                </a:solidFill>
                <a:latin typeface="Arial" panose="020B0604020202020204" pitchFamily="34" charset="0"/>
              </a:rPr>
              <a:t>	</a:t>
            </a:r>
            <a:r>
              <a:rPr lang="en-US" sz="1400" b="0" i="0" u="none" strike="noStrike" dirty="0">
                <a:solidFill>
                  <a:srgbClr val="000000"/>
                </a:solidFill>
                <a:effectLst/>
                <a:latin typeface="Arial" panose="020B0604020202020204" pitchFamily="34" charset="0"/>
              </a:rPr>
              <a:t>= 7040 ~ 53% of 13326 </a:t>
            </a:r>
          </a:p>
          <a:p>
            <a:r>
              <a:rPr lang="en-US" sz="1400" b="0" dirty="0">
                <a:solidFill>
                  <a:srgbClr val="000000"/>
                </a:solidFill>
                <a:latin typeface="Arial" panose="020B0604020202020204" pitchFamily="34" charset="0"/>
              </a:rPr>
              <a:t>So only remaining 47% of the data points had to be annotated, thereby bringing about a substantial reduction in the time taken for manual annotation</a:t>
            </a:r>
          </a:p>
          <a:p>
            <a:r>
              <a:rPr lang="en-US" sz="1400" b="0" dirty="0">
                <a:solidFill>
                  <a:srgbClr val="000000"/>
                </a:solidFill>
                <a:latin typeface="Arial" panose="020B0604020202020204" pitchFamily="34" charset="0"/>
              </a:rPr>
              <a:t>Hence, this experiment was successful.</a:t>
            </a:r>
            <a:endParaRPr lang="en-US" sz="1400" b="0" dirty="0"/>
          </a:p>
        </p:txBody>
      </p:sp>
      <p:sp>
        <p:nvSpPr>
          <p:cNvPr id="4" name="Title 3">
            <a:extLst>
              <a:ext uri="{FF2B5EF4-FFF2-40B4-BE49-F238E27FC236}">
                <a16:creationId xmlns:a16="http://schemas.microsoft.com/office/drawing/2014/main" id="{251D00D8-6C28-BCBC-BAE1-4ABDCD911C4A}"/>
              </a:ext>
            </a:extLst>
          </p:cNvPr>
          <p:cNvSpPr>
            <a:spLocks noGrp="1"/>
          </p:cNvSpPr>
          <p:nvPr>
            <p:ph type="title"/>
          </p:nvPr>
        </p:nvSpPr>
        <p:spPr/>
        <p:txBody>
          <a:bodyPr/>
          <a:lstStyle/>
          <a:p>
            <a:r>
              <a:rPr lang="en-US" dirty="0"/>
              <a:t>Experiments</a:t>
            </a:r>
          </a:p>
        </p:txBody>
      </p:sp>
    </p:spTree>
    <p:extLst>
      <p:ext uri="{BB962C8B-B14F-4D97-AF65-F5344CB8AC3E}">
        <p14:creationId xmlns:p14="http://schemas.microsoft.com/office/powerpoint/2010/main" val="18045351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6D1463-2F37-054B-7151-F1899AFBD3FF}"/>
              </a:ext>
            </a:extLst>
          </p:cNvPr>
          <p:cNvSpPr>
            <a:spLocks noGrp="1"/>
          </p:cNvSpPr>
          <p:nvPr>
            <p:ph type="body" sz="quarter" idx="13"/>
          </p:nvPr>
        </p:nvSpPr>
        <p:spPr/>
        <p:txBody>
          <a:bodyPr/>
          <a:lstStyle/>
          <a:p>
            <a:endParaRPr lang="en-US"/>
          </a:p>
        </p:txBody>
      </p:sp>
      <p:sp>
        <p:nvSpPr>
          <p:cNvPr id="3" name="Text Placeholder 2">
            <a:extLst>
              <a:ext uri="{FF2B5EF4-FFF2-40B4-BE49-F238E27FC236}">
                <a16:creationId xmlns:a16="http://schemas.microsoft.com/office/drawing/2014/main" id="{ACB80B20-7731-8D91-C907-257DEE262CA0}"/>
              </a:ext>
            </a:extLst>
          </p:cNvPr>
          <p:cNvSpPr>
            <a:spLocks noGrp="1"/>
          </p:cNvSpPr>
          <p:nvPr>
            <p:ph type="body" sz="quarter" idx="15"/>
          </p:nvPr>
        </p:nvSpPr>
        <p:spPr/>
        <p:txBody>
          <a:bodyPr/>
          <a:lstStyle/>
          <a:p>
            <a:r>
              <a:rPr lang="en-US" sz="2000" b="0" i="0" u="none" strike="noStrike" dirty="0">
                <a:solidFill>
                  <a:srgbClr val="222222"/>
                </a:solidFill>
                <a:effectLst/>
                <a:latin typeface="Arial" panose="020B0604020202020204" pitchFamily="34" charset="0"/>
              </a:rPr>
              <a:t>[1]. </a:t>
            </a:r>
            <a:r>
              <a:rPr lang="en-US" sz="2000" b="0" i="0" u="none" strike="noStrike" dirty="0" err="1">
                <a:solidFill>
                  <a:srgbClr val="222222"/>
                </a:solidFill>
                <a:effectLst/>
                <a:latin typeface="Arial" panose="020B0604020202020204" pitchFamily="34" charset="0"/>
              </a:rPr>
              <a:t>OBrien</a:t>
            </a:r>
            <a:r>
              <a:rPr lang="en-US" sz="2000" b="0" i="0" u="none" strike="noStrike" dirty="0">
                <a:solidFill>
                  <a:srgbClr val="222222"/>
                </a:solidFill>
                <a:effectLst/>
                <a:latin typeface="Arial" panose="020B0604020202020204" pitchFamily="34" charset="0"/>
              </a:rPr>
              <a:t>, David, et al. "23 shades of self-admitted technical debt: an empirical study on machine learning software." </a:t>
            </a:r>
            <a:r>
              <a:rPr lang="en-US" sz="2000" b="0" i="1" u="none" strike="noStrike" dirty="0">
                <a:solidFill>
                  <a:srgbClr val="222222"/>
                </a:solidFill>
                <a:effectLst/>
                <a:latin typeface="Arial" panose="020B0604020202020204" pitchFamily="34" charset="0"/>
              </a:rPr>
              <a:t>Proceedings of the 30th ACM Joint European Software Engineering Conference and Symposium on the Foundations of Software Engineering</a:t>
            </a:r>
            <a:r>
              <a:rPr lang="en-US" sz="2000" b="0" i="0" u="none" strike="noStrike" dirty="0">
                <a:solidFill>
                  <a:srgbClr val="222222"/>
                </a:solidFill>
                <a:effectLst/>
                <a:latin typeface="Arial" panose="020B0604020202020204" pitchFamily="34" charset="0"/>
              </a:rPr>
              <a:t>. 2022.</a:t>
            </a:r>
          </a:p>
          <a:p>
            <a:pPr marL="0" indent="0">
              <a:buNone/>
            </a:pPr>
            <a:endParaRPr lang="en-US" sz="2000" b="0" dirty="0">
              <a:solidFill>
                <a:srgbClr val="222222"/>
              </a:solidFill>
              <a:latin typeface="Arial" panose="020B0604020202020204" pitchFamily="34" charset="0"/>
            </a:endParaRPr>
          </a:p>
          <a:p>
            <a:pPr marL="0" indent="0">
              <a:buNone/>
            </a:pPr>
            <a:endParaRPr lang="en-US" sz="2000" dirty="0"/>
          </a:p>
        </p:txBody>
      </p:sp>
      <p:sp>
        <p:nvSpPr>
          <p:cNvPr id="4" name="Title 3">
            <a:extLst>
              <a:ext uri="{FF2B5EF4-FFF2-40B4-BE49-F238E27FC236}">
                <a16:creationId xmlns:a16="http://schemas.microsoft.com/office/drawing/2014/main" id="{7036FA38-6D31-11EB-CC81-93C6DF42DE0F}"/>
              </a:ext>
            </a:extLst>
          </p:cNvPr>
          <p:cNvSpPr>
            <a:spLocks noGrp="1"/>
          </p:cNvSpPr>
          <p:nvPr>
            <p:ph type="title"/>
          </p:nvPr>
        </p:nvSpPr>
        <p:spPr/>
        <p:txBody>
          <a:bodyPr/>
          <a:lstStyle/>
          <a:p>
            <a:r>
              <a:rPr lang="en-US" dirty="0"/>
              <a:t>References</a:t>
            </a:r>
          </a:p>
        </p:txBody>
      </p:sp>
    </p:spTree>
    <p:extLst>
      <p:ext uri="{BB962C8B-B14F-4D97-AF65-F5344CB8AC3E}">
        <p14:creationId xmlns:p14="http://schemas.microsoft.com/office/powerpoint/2010/main" val="1704305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AD8BB3E2-B26B-E04B-BAB9-AB1BAEE40479}"/>
              </a:ext>
            </a:extLst>
          </p:cNvPr>
          <p:cNvSpPr>
            <a:spLocks noGrp="1"/>
          </p:cNvSpPr>
          <p:nvPr>
            <p:ph type="body" sz="quarter" idx="14"/>
          </p:nvPr>
        </p:nvSpPr>
        <p:spPr/>
        <p:txBody>
          <a:bodyPr/>
          <a:lstStyle/>
          <a:p>
            <a:endParaRPr lang="en-US" dirty="0"/>
          </a:p>
        </p:txBody>
      </p:sp>
      <p:sp>
        <p:nvSpPr>
          <p:cNvPr id="6" name="Title 5">
            <a:extLst>
              <a:ext uri="{FF2B5EF4-FFF2-40B4-BE49-F238E27FC236}">
                <a16:creationId xmlns:a16="http://schemas.microsoft.com/office/drawing/2014/main" id="{C79366A0-F3F8-1649-8884-1C7732F2268F}"/>
              </a:ext>
            </a:extLst>
          </p:cNvPr>
          <p:cNvSpPr>
            <a:spLocks noGrp="1"/>
          </p:cNvSpPr>
          <p:nvPr>
            <p:ph type="title"/>
          </p:nvPr>
        </p:nvSpPr>
        <p:spPr>
          <a:xfrm>
            <a:off x="272085" y="1450428"/>
            <a:ext cx="11589952" cy="4058657"/>
          </a:xfrm>
        </p:spPr>
        <p:txBody>
          <a:bodyPr/>
          <a:lstStyle/>
          <a:p>
            <a:pPr algn="ctr"/>
            <a:br>
              <a:rPr lang="en-US" sz="3600" dirty="0"/>
            </a:br>
            <a:br>
              <a:rPr lang="en-US" sz="3600" dirty="0"/>
            </a:br>
            <a:br>
              <a:rPr lang="en-US" sz="3600" dirty="0"/>
            </a:br>
            <a:r>
              <a:rPr lang="en-US" sz="3600" i="1" dirty="0">
                <a:latin typeface="Chalkboard" panose="03050602040202020205" pitchFamily="66" charset="77"/>
                <a:cs typeface="Blackadder ITC" panose="020F0502020204030204" pitchFamily="34" charset="0"/>
              </a:rPr>
              <a:t>THANKS</a:t>
            </a:r>
          </a:p>
        </p:txBody>
      </p:sp>
    </p:spTree>
    <p:extLst>
      <p:ext uri="{BB962C8B-B14F-4D97-AF65-F5344CB8AC3E}">
        <p14:creationId xmlns:p14="http://schemas.microsoft.com/office/powerpoint/2010/main" val="1065965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249A56D7-DDA6-714C-B91E-6CEF208E5833}"/>
              </a:ext>
            </a:extLst>
          </p:cNvPr>
          <p:cNvSpPr>
            <a:spLocks noGrp="1"/>
          </p:cNvSpPr>
          <p:nvPr>
            <p:ph type="body" sz="quarter" idx="13"/>
          </p:nvPr>
        </p:nvSpPr>
        <p:spPr/>
        <p:txBody>
          <a:bodyPr/>
          <a:lstStyle/>
          <a:p>
            <a:endParaRPr lang="en-US"/>
          </a:p>
        </p:txBody>
      </p:sp>
      <p:sp>
        <p:nvSpPr>
          <p:cNvPr id="8" name="Text Placeholder 7">
            <a:extLst>
              <a:ext uri="{FF2B5EF4-FFF2-40B4-BE49-F238E27FC236}">
                <a16:creationId xmlns:a16="http://schemas.microsoft.com/office/drawing/2014/main" id="{0CDB409E-0CE0-6549-A418-F4C5B74A2686}"/>
              </a:ext>
            </a:extLst>
          </p:cNvPr>
          <p:cNvSpPr>
            <a:spLocks noGrp="1"/>
          </p:cNvSpPr>
          <p:nvPr>
            <p:ph type="body" sz="quarter" idx="15"/>
          </p:nvPr>
        </p:nvSpPr>
        <p:spPr>
          <a:xfrm>
            <a:off x="272085" y="1744225"/>
            <a:ext cx="6595854" cy="3767576"/>
          </a:xfrm>
        </p:spPr>
        <p:txBody>
          <a:bodyPr/>
          <a:lstStyle/>
          <a:p>
            <a:pPr marL="0" indent="0">
              <a:buNone/>
            </a:pPr>
            <a:endParaRPr lang="en-US" sz="2000" b="0" dirty="0">
              <a:cs typeface="Calibri" panose="020F0502020204030204" pitchFamily="34" charset="0"/>
            </a:endParaRPr>
          </a:p>
          <a:p>
            <a:endParaRPr lang="en-US" sz="1400" b="0" dirty="0">
              <a:cs typeface="Calibri" panose="020F0502020204030204" pitchFamily="34" charset="0"/>
            </a:endParaRPr>
          </a:p>
          <a:p>
            <a:r>
              <a:rPr lang="en-US" sz="1400" b="0" dirty="0">
                <a:cs typeface="Calibri" panose="020F0502020204030204" pitchFamily="34" charset="0"/>
              </a:rPr>
              <a:t>Self-Admitted Technical Debt (SATD) in code refers to instances where developers knowingly introduce or leave documentation about code that they acknowledge to be suboptimal, problematic, or in need of improvement.</a:t>
            </a:r>
          </a:p>
          <a:p>
            <a:r>
              <a:rPr lang="en-US" sz="1400" b="0" i="1" dirty="0">
                <a:cs typeface="Calibri" panose="020F0502020204030204" pitchFamily="34" charset="0"/>
              </a:rPr>
              <a:t>“Release Now, Fix it later”</a:t>
            </a:r>
          </a:p>
          <a:p>
            <a:r>
              <a:rPr lang="en-US" sz="1400" b="0" dirty="0">
                <a:cs typeface="Calibri" panose="020F0502020204030204" pitchFamily="34" charset="0"/>
              </a:rPr>
              <a:t>Manual detection of TDs especially in large code-bases can be tedious and this can be automated using ML and rule-based techniques. </a:t>
            </a:r>
          </a:p>
          <a:p>
            <a:r>
              <a:rPr lang="en-US" sz="1400" b="0" dirty="0">
                <a:cs typeface="Calibri" panose="020F0502020204030204" pitchFamily="34" charset="0"/>
              </a:rPr>
              <a:t>In this capstone, we focus in particular on MLTDs i.e. Technical Debt present in Machine Learning tools and applications.</a:t>
            </a:r>
          </a:p>
          <a:p>
            <a:r>
              <a:rPr lang="en-US" sz="1400" b="0" dirty="0">
                <a:cs typeface="Calibri" panose="020F0502020204030204" pitchFamily="34" charset="0"/>
              </a:rPr>
              <a:t>The dataset used is taken from </a:t>
            </a:r>
            <a:r>
              <a:rPr lang="en-US" sz="1400" b="0" i="0" u="none" strike="noStrike" dirty="0" err="1">
                <a:solidFill>
                  <a:srgbClr val="222222"/>
                </a:solidFill>
                <a:effectLst/>
                <a:latin typeface="Arial" panose="020B0604020202020204" pitchFamily="34" charset="0"/>
              </a:rPr>
              <a:t>OBrien</a:t>
            </a:r>
            <a:r>
              <a:rPr lang="en-US" sz="1400" b="0" i="0" u="none" strike="noStrike" dirty="0">
                <a:solidFill>
                  <a:srgbClr val="222222"/>
                </a:solidFill>
                <a:effectLst/>
                <a:latin typeface="Arial" panose="020B0604020202020204" pitchFamily="34" charset="0"/>
              </a:rPr>
              <a:t>, David, et al. [1].</a:t>
            </a:r>
            <a:endParaRPr lang="en-US" sz="1400" b="0" dirty="0">
              <a:cs typeface="Calibri" panose="020F0502020204030204" pitchFamily="34" charset="0"/>
            </a:endParaRPr>
          </a:p>
          <a:p>
            <a:endParaRPr lang="en-US" sz="1400" b="0" dirty="0">
              <a:cs typeface="Calibri" panose="020F0502020204030204" pitchFamily="34" charset="0"/>
            </a:endParaRPr>
          </a:p>
          <a:p>
            <a:pPr marL="0" indent="0">
              <a:buNone/>
            </a:pPr>
            <a:endParaRPr lang="en-US" sz="1400" b="0" i="1" dirty="0">
              <a:cs typeface="Calibri" panose="020F0502020204030204" pitchFamily="34" charset="0"/>
            </a:endParaRPr>
          </a:p>
          <a:p>
            <a:pPr marL="0" indent="0">
              <a:buNone/>
            </a:pPr>
            <a:endParaRPr lang="en-US" sz="1400" b="0" i="1" dirty="0">
              <a:cs typeface="Calibri" panose="020F0502020204030204" pitchFamily="34" charset="0"/>
            </a:endParaRPr>
          </a:p>
          <a:p>
            <a:pPr marL="0" indent="0">
              <a:buNone/>
            </a:pPr>
            <a:endParaRPr lang="en-US" sz="1400" b="0" i="1" dirty="0">
              <a:cs typeface="Calibri" panose="020F0502020204030204" pitchFamily="34" charset="0"/>
            </a:endParaRPr>
          </a:p>
          <a:p>
            <a:pPr marL="0" indent="0">
              <a:buNone/>
            </a:pPr>
            <a:endParaRPr lang="en-US" sz="1400" b="0" i="1" dirty="0">
              <a:cs typeface="Calibri" panose="020F0502020204030204" pitchFamily="34" charset="0"/>
            </a:endParaRPr>
          </a:p>
          <a:p>
            <a:endParaRPr lang="en-US" sz="2000" b="0" i="1" dirty="0">
              <a:cs typeface="Calibri" panose="020F0502020204030204" pitchFamily="34" charset="0"/>
            </a:endParaRPr>
          </a:p>
          <a:p>
            <a:endParaRPr lang="en-US" sz="2000" b="0" dirty="0">
              <a:cs typeface="Calibri" panose="020F0502020204030204" pitchFamily="34" charset="0"/>
            </a:endParaRPr>
          </a:p>
          <a:p>
            <a:endParaRPr lang="en-US" sz="2000" b="0" i="1" dirty="0">
              <a:cs typeface="Calibri" panose="020F0502020204030204" pitchFamily="34" charset="0"/>
            </a:endParaRPr>
          </a:p>
          <a:p>
            <a:endParaRPr lang="en-US" sz="2000" b="0" i="1" dirty="0">
              <a:cs typeface="Calibri" panose="020F0502020204030204" pitchFamily="34" charset="0"/>
            </a:endParaRPr>
          </a:p>
          <a:p>
            <a:endParaRPr lang="en-US" sz="2000" b="0" i="1" dirty="0">
              <a:cs typeface="Calibri" panose="020F0502020204030204" pitchFamily="34" charset="0"/>
            </a:endParaRPr>
          </a:p>
          <a:p>
            <a:endParaRPr lang="en-US" sz="2000" b="0" i="1" dirty="0">
              <a:cs typeface="Calibri" panose="020F0502020204030204" pitchFamily="34" charset="0"/>
            </a:endParaRPr>
          </a:p>
          <a:p>
            <a:endParaRPr lang="en-US" sz="2000" b="0" i="1" dirty="0">
              <a:cs typeface="Calibri" panose="020F0502020204030204" pitchFamily="34" charset="0"/>
            </a:endParaRPr>
          </a:p>
          <a:p>
            <a:pPr lvl="1"/>
            <a:endParaRPr lang="en-US" sz="1467" b="0" i="1" dirty="0"/>
          </a:p>
        </p:txBody>
      </p:sp>
      <p:sp>
        <p:nvSpPr>
          <p:cNvPr id="6" name="Title 5">
            <a:extLst>
              <a:ext uri="{FF2B5EF4-FFF2-40B4-BE49-F238E27FC236}">
                <a16:creationId xmlns:a16="http://schemas.microsoft.com/office/drawing/2014/main" id="{EA05CC4F-EB31-3143-9202-0A73C7D23AC6}"/>
              </a:ext>
            </a:extLst>
          </p:cNvPr>
          <p:cNvSpPr>
            <a:spLocks noGrp="1"/>
          </p:cNvSpPr>
          <p:nvPr>
            <p:ph type="title"/>
          </p:nvPr>
        </p:nvSpPr>
        <p:spPr/>
        <p:txBody>
          <a:bodyPr/>
          <a:lstStyle/>
          <a:p>
            <a:r>
              <a:rPr lang="en-US" dirty="0"/>
              <a:t>Introduction – What are Technical Debts?</a:t>
            </a:r>
          </a:p>
        </p:txBody>
      </p:sp>
      <p:pic>
        <p:nvPicPr>
          <p:cNvPr id="2" name="Picture 1" descr="A screenshot of a computer&#10;&#10;Description automatically generated">
            <a:extLst>
              <a:ext uri="{FF2B5EF4-FFF2-40B4-BE49-F238E27FC236}">
                <a16:creationId xmlns:a16="http://schemas.microsoft.com/office/drawing/2014/main" id="{728559E2-04C0-A195-0F39-86552992B90C}"/>
              </a:ext>
            </a:extLst>
          </p:cNvPr>
          <p:cNvPicPr>
            <a:picLocks noChangeAspect="1"/>
          </p:cNvPicPr>
          <p:nvPr/>
        </p:nvPicPr>
        <p:blipFill rotWithShape="1">
          <a:blip r:embed="rId2"/>
          <a:srcRect l="23900" t="30622" r="25000" b="7283"/>
          <a:stretch/>
        </p:blipFill>
        <p:spPr>
          <a:xfrm>
            <a:off x="6973197" y="1744225"/>
            <a:ext cx="4452730" cy="2986754"/>
          </a:xfrm>
          <a:prstGeom prst="rect">
            <a:avLst/>
          </a:prstGeom>
        </p:spPr>
      </p:pic>
      <p:sp>
        <p:nvSpPr>
          <p:cNvPr id="3" name="TextBox 2">
            <a:extLst>
              <a:ext uri="{FF2B5EF4-FFF2-40B4-BE49-F238E27FC236}">
                <a16:creationId xmlns:a16="http://schemas.microsoft.com/office/drawing/2014/main" id="{63A9137E-5A57-82F9-1367-F9669338EA28}"/>
              </a:ext>
            </a:extLst>
          </p:cNvPr>
          <p:cNvSpPr txBox="1"/>
          <p:nvPr/>
        </p:nvSpPr>
        <p:spPr>
          <a:xfrm>
            <a:off x="8189843" y="4880113"/>
            <a:ext cx="2564296" cy="246221"/>
          </a:xfrm>
          <a:prstGeom prst="rect">
            <a:avLst/>
          </a:prstGeom>
          <a:noFill/>
        </p:spPr>
        <p:txBody>
          <a:bodyPr wrap="square" rtlCol="0">
            <a:spAutoFit/>
          </a:bodyPr>
          <a:lstStyle/>
          <a:p>
            <a:pPr algn="ctr"/>
            <a:r>
              <a:rPr lang="en-US" sz="1000" i="1" dirty="0"/>
              <a:t>Fig 1: Example of MLTD</a:t>
            </a:r>
          </a:p>
        </p:txBody>
      </p:sp>
    </p:spTree>
    <p:extLst>
      <p:ext uri="{BB962C8B-B14F-4D97-AF65-F5344CB8AC3E}">
        <p14:creationId xmlns:p14="http://schemas.microsoft.com/office/powerpoint/2010/main" val="349028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F649B41-8F21-D831-46FF-400AB12E96A4}"/>
              </a:ext>
            </a:extLst>
          </p:cNvPr>
          <p:cNvSpPr>
            <a:spLocks noGrp="1"/>
          </p:cNvSpPr>
          <p:nvPr>
            <p:ph type="body" sz="quarter" idx="13"/>
          </p:nvPr>
        </p:nvSpPr>
        <p:spPr/>
        <p:txBody>
          <a:bodyPr/>
          <a:lstStyle/>
          <a:p>
            <a:endParaRPr lang="en-US"/>
          </a:p>
        </p:txBody>
      </p:sp>
      <p:sp>
        <p:nvSpPr>
          <p:cNvPr id="3" name="Text Placeholder 2">
            <a:extLst>
              <a:ext uri="{FF2B5EF4-FFF2-40B4-BE49-F238E27FC236}">
                <a16:creationId xmlns:a16="http://schemas.microsoft.com/office/drawing/2014/main" id="{86E0254F-7A64-38FC-9170-6EDF3EC5DFD7}"/>
              </a:ext>
            </a:extLst>
          </p:cNvPr>
          <p:cNvSpPr>
            <a:spLocks noGrp="1"/>
          </p:cNvSpPr>
          <p:nvPr>
            <p:ph type="body" sz="quarter" idx="15"/>
          </p:nvPr>
        </p:nvSpPr>
        <p:spPr>
          <a:xfrm>
            <a:off x="272085" y="1744225"/>
            <a:ext cx="6098898" cy="3767575"/>
          </a:xfrm>
        </p:spPr>
        <p:txBody>
          <a:bodyPr/>
          <a:lstStyle/>
          <a:p>
            <a:pPr algn="just"/>
            <a:r>
              <a:rPr lang="en-US" sz="1400" b="0" dirty="0"/>
              <a:t>According to Wikipedia, </a:t>
            </a:r>
            <a:r>
              <a:rPr lang="en-US" sz="1400" b="0" i="1" dirty="0"/>
              <a:t>Active Learning </a:t>
            </a:r>
            <a:r>
              <a:rPr lang="en-US" sz="1400" b="0" dirty="0"/>
              <a:t>is a branch of Machine Learning in which a learning algorithm can interactively query a user (or some other information source) to label new data points with the desired outputs.</a:t>
            </a:r>
          </a:p>
          <a:p>
            <a:pPr algn="just"/>
            <a:r>
              <a:rPr lang="en-US" sz="1400" b="0" dirty="0"/>
              <a:t>In simple terms, it means that we use an ML model trained on labelled data and perform predictions on unseen data and retrain the ML model with these datapoints depending on the predicted results.</a:t>
            </a:r>
          </a:p>
          <a:p>
            <a:pPr algn="just"/>
            <a:r>
              <a:rPr lang="en-US" sz="1400" b="0" dirty="0"/>
              <a:t>Active Learning is useful when we have large amounts of un-labelled datasets for which manual labelling is expensive, time-consuming or is not an option due to limited labor.</a:t>
            </a:r>
          </a:p>
          <a:p>
            <a:pPr algn="just"/>
            <a:r>
              <a:rPr lang="en-US" sz="1400" b="0" dirty="0"/>
              <a:t>For our experiment, we use the </a:t>
            </a:r>
            <a:r>
              <a:rPr lang="en-US" sz="1400" b="0" i="1" dirty="0" err="1"/>
              <a:t>spaCy</a:t>
            </a:r>
            <a:r>
              <a:rPr lang="en-US" sz="1400" b="0" dirty="0"/>
              <a:t> module in Python to build a custom model trained from scratch for binary text-categorization</a:t>
            </a:r>
          </a:p>
          <a:p>
            <a:endParaRPr lang="en-US" sz="1400" b="0" dirty="0"/>
          </a:p>
        </p:txBody>
      </p:sp>
      <p:sp>
        <p:nvSpPr>
          <p:cNvPr id="4" name="Title 3">
            <a:extLst>
              <a:ext uri="{FF2B5EF4-FFF2-40B4-BE49-F238E27FC236}">
                <a16:creationId xmlns:a16="http://schemas.microsoft.com/office/drawing/2014/main" id="{CBDF5CEB-E3B5-B78D-5EDD-1CDBE2CFDB3B}"/>
              </a:ext>
            </a:extLst>
          </p:cNvPr>
          <p:cNvSpPr>
            <a:spLocks noGrp="1"/>
          </p:cNvSpPr>
          <p:nvPr>
            <p:ph type="title"/>
          </p:nvPr>
        </p:nvSpPr>
        <p:spPr/>
        <p:txBody>
          <a:bodyPr/>
          <a:lstStyle/>
          <a:p>
            <a:r>
              <a:rPr lang="en-US" dirty="0"/>
              <a:t>Introduction – What is Active Learning?</a:t>
            </a:r>
          </a:p>
        </p:txBody>
      </p:sp>
      <p:pic>
        <p:nvPicPr>
          <p:cNvPr id="7" name="Picture 6" descr="A diagram of a diagram&#10;&#10;Description automatically generated">
            <a:extLst>
              <a:ext uri="{FF2B5EF4-FFF2-40B4-BE49-F238E27FC236}">
                <a16:creationId xmlns:a16="http://schemas.microsoft.com/office/drawing/2014/main" id="{A65D4908-5680-8F80-894E-4DCC9802ACC7}"/>
              </a:ext>
            </a:extLst>
          </p:cNvPr>
          <p:cNvPicPr>
            <a:picLocks noChangeAspect="1"/>
          </p:cNvPicPr>
          <p:nvPr/>
        </p:nvPicPr>
        <p:blipFill>
          <a:blip r:embed="rId2"/>
          <a:stretch>
            <a:fillRect/>
          </a:stretch>
        </p:blipFill>
        <p:spPr>
          <a:xfrm>
            <a:off x="6643068" y="2370712"/>
            <a:ext cx="5194300" cy="1257300"/>
          </a:xfrm>
          <a:prstGeom prst="rect">
            <a:avLst/>
          </a:prstGeom>
        </p:spPr>
      </p:pic>
      <p:sp>
        <p:nvSpPr>
          <p:cNvPr id="8" name="TextBox 7">
            <a:extLst>
              <a:ext uri="{FF2B5EF4-FFF2-40B4-BE49-F238E27FC236}">
                <a16:creationId xmlns:a16="http://schemas.microsoft.com/office/drawing/2014/main" id="{67746210-452C-25A0-D72A-72A649A0A996}"/>
              </a:ext>
            </a:extLst>
          </p:cNvPr>
          <p:cNvSpPr txBox="1"/>
          <p:nvPr/>
        </p:nvSpPr>
        <p:spPr>
          <a:xfrm>
            <a:off x="7742583" y="4104861"/>
            <a:ext cx="2971800" cy="246221"/>
          </a:xfrm>
          <a:prstGeom prst="rect">
            <a:avLst/>
          </a:prstGeom>
          <a:noFill/>
        </p:spPr>
        <p:txBody>
          <a:bodyPr wrap="square" rtlCol="0">
            <a:spAutoFit/>
          </a:bodyPr>
          <a:lstStyle/>
          <a:p>
            <a:pPr algn="ctr"/>
            <a:r>
              <a:rPr lang="en-US" sz="1000" i="1" dirty="0"/>
              <a:t>Fig 2: Active Learning Pipeline</a:t>
            </a:r>
          </a:p>
        </p:txBody>
      </p:sp>
    </p:spTree>
    <p:extLst>
      <p:ext uri="{BB962C8B-B14F-4D97-AF65-F5344CB8AC3E}">
        <p14:creationId xmlns:p14="http://schemas.microsoft.com/office/powerpoint/2010/main" val="806140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62103F7-8475-3AA5-0635-966A766BB368}"/>
              </a:ext>
            </a:extLst>
          </p:cNvPr>
          <p:cNvSpPr>
            <a:spLocks noGrp="1"/>
          </p:cNvSpPr>
          <p:nvPr>
            <p:ph type="body" sz="quarter" idx="13"/>
          </p:nvPr>
        </p:nvSpPr>
        <p:spPr/>
        <p:txBody>
          <a:bodyPr/>
          <a:lstStyle/>
          <a:p>
            <a:endParaRPr lang="en-US"/>
          </a:p>
        </p:txBody>
      </p:sp>
      <p:sp>
        <p:nvSpPr>
          <p:cNvPr id="3" name="Text Placeholder 2">
            <a:extLst>
              <a:ext uri="{FF2B5EF4-FFF2-40B4-BE49-F238E27FC236}">
                <a16:creationId xmlns:a16="http://schemas.microsoft.com/office/drawing/2014/main" id="{331A02E6-1DA5-63AE-0C40-8A4DFBD6385A}"/>
              </a:ext>
            </a:extLst>
          </p:cNvPr>
          <p:cNvSpPr>
            <a:spLocks noGrp="1"/>
          </p:cNvSpPr>
          <p:nvPr>
            <p:ph type="body" sz="quarter" idx="15"/>
          </p:nvPr>
        </p:nvSpPr>
        <p:spPr/>
        <p:txBody>
          <a:bodyPr/>
          <a:lstStyle/>
          <a:p>
            <a:endParaRPr lang="en-US" sz="1400" dirty="0"/>
          </a:p>
          <a:p>
            <a:endParaRPr lang="en-US" sz="1400" dirty="0"/>
          </a:p>
          <a:p>
            <a:r>
              <a:rPr lang="en-US" sz="1400" b="0" dirty="0"/>
              <a:t>Zero-Shot Learning means performing classification or any other form of prediction using Machine Learning without having to train any model on labelled data, all by the means of proper prompt learning.</a:t>
            </a:r>
          </a:p>
          <a:p>
            <a:r>
              <a:rPr lang="en-US" sz="1400" b="0" dirty="0"/>
              <a:t>Thankfully, this has been made possible due to the advent of Large Language Models.</a:t>
            </a:r>
          </a:p>
          <a:p>
            <a:r>
              <a:rPr lang="en-US" sz="1400" b="0" dirty="0"/>
              <a:t>For our experiment we use the GPT-4.0 API to perform a binary textual classification of MLTDs and Non-MLTDs, just by the means of the below prompt:</a:t>
            </a:r>
          </a:p>
          <a:p>
            <a:endParaRPr lang="en-US" sz="1400" b="0" dirty="0"/>
          </a:p>
          <a:p>
            <a:pPr marL="609585" lvl="2" indent="0">
              <a:buNone/>
            </a:pPr>
            <a:r>
              <a:rPr lang="en-US" sz="1400" dirty="0">
                <a:latin typeface="Arial" panose="020B0604020202020204" pitchFamily="34" charset="0"/>
              </a:rPr>
              <a:t>‘’’” </a:t>
            </a:r>
            <a:r>
              <a:rPr lang="en-US" sz="1400" i="1" dirty="0">
                <a:latin typeface="Arial" panose="020B0604020202020204" pitchFamily="34" charset="0"/>
              </a:rPr>
              <a:t>You are supposed to behave as a binary text classification machine learning algorithm capable of identifying whether a particular code comment is a </a:t>
            </a:r>
            <a:r>
              <a:rPr lang="en-US" sz="1400" i="1" dirty="0" err="1">
                <a:latin typeface="Arial" panose="020B0604020202020204" pitchFamily="34" charset="0"/>
              </a:rPr>
              <a:t>Techincal</a:t>
            </a:r>
            <a:r>
              <a:rPr lang="en-US" sz="1400" i="1" dirty="0">
                <a:latin typeface="Arial" panose="020B0604020202020204" pitchFamily="34" charset="0"/>
              </a:rPr>
              <a:t> Debt or not. All the code comments given to you would be from code bases belonging to machine learning tools and applications mostly written in Python. Your answer should be either of just two words 'Yes' or 'No'. 'Yes' would mean that you have classified the given example as a Technical Debt whereas 'No' would mean otherwise. Kindly do not include any other textual commentaries in your answer and just output a 'Yes' or a 'No'</a:t>
            </a:r>
          </a:p>
          <a:p>
            <a:pPr marL="609585" lvl="2" indent="0">
              <a:buNone/>
            </a:pPr>
            <a:r>
              <a:rPr lang="en-US" sz="1400" dirty="0">
                <a:latin typeface="Arial" panose="020B0604020202020204" pitchFamily="34" charset="0"/>
              </a:rPr>
              <a:t>“””</a:t>
            </a:r>
            <a:endParaRPr lang="en-US" sz="1400" b="0" dirty="0"/>
          </a:p>
          <a:p>
            <a:endParaRPr lang="en-US" sz="1400" b="0" dirty="0"/>
          </a:p>
          <a:p>
            <a:endParaRPr lang="en-US" sz="1400" b="0" dirty="0"/>
          </a:p>
        </p:txBody>
      </p:sp>
      <p:sp>
        <p:nvSpPr>
          <p:cNvPr id="4" name="Title 3">
            <a:extLst>
              <a:ext uri="{FF2B5EF4-FFF2-40B4-BE49-F238E27FC236}">
                <a16:creationId xmlns:a16="http://schemas.microsoft.com/office/drawing/2014/main" id="{D2E26178-0E0F-19CD-0A1E-E901F4980ABD}"/>
              </a:ext>
            </a:extLst>
          </p:cNvPr>
          <p:cNvSpPr>
            <a:spLocks noGrp="1"/>
          </p:cNvSpPr>
          <p:nvPr>
            <p:ph type="title"/>
          </p:nvPr>
        </p:nvSpPr>
        <p:spPr/>
        <p:txBody>
          <a:bodyPr/>
          <a:lstStyle/>
          <a:p>
            <a:r>
              <a:rPr lang="en-US" dirty="0"/>
              <a:t>Introduction – What is Zero-Shot Classification?</a:t>
            </a:r>
          </a:p>
        </p:txBody>
      </p:sp>
    </p:spTree>
    <p:extLst>
      <p:ext uri="{BB962C8B-B14F-4D97-AF65-F5344CB8AC3E}">
        <p14:creationId xmlns:p14="http://schemas.microsoft.com/office/powerpoint/2010/main" val="1134658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4A592FC-F747-35D2-33FE-2946D0DABF23}"/>
              </a:ext>
            </a:extLst>
          </p:cNvPr>
          <p:cNvSpPr>
            <a:spLocks noGrp="1"/>
          </p:cNvSpPr>
          <p:nvPr>
            <p:ph type="body" sz="quarter" idx="15"/>
          </p:nvPr>
        </p:nvSpPr>
        <p:spPr/>
        <p:txBody>
          <a:bodyPr/>
          <a:lstStyle/>
          <a:p>
            <a:endParaRPr lang="en-US" sz="1400" dirty="0"/>
          </a:p>
          <a:p>
            <a:endParaRPr lang="en-US" sz="1400" dirty="0"/>
          </a:p>
          <a:p>
            <a:r>
              <a:rPr lang="en-US" sz="1400" b="0" dirty="0"/>
              <a:t>The dataset that we have used from </a:t>
            </a:r>
            <a:r>
              <a:rPr lang="en-US" sz="1400" b="0" i="0" u="none" strike="noStrike" dirty="0" err="1">
                <a:solidFill>
                  <a:srgbClr val="222222"/>
                </a:solidFill>
                <a:effectLst/>
                <a:latin typeface="Arial" panose="020B0604020202020204" pitchFamily="34" charset="0"/>
              </a:rPr>
              <a:t>OBrien</a:t>
            </a:r>
            <a:r>
              <a:rPr lang="en-US" sz="1400" b="0" i="0" u="none" strike="noStrike" dirty="0">
                <a:solidFill>
                  <a:srgbClr val="222222"/>
                </a:solidFill>
                <a:effectLst/>
                <a:latin typeface="Arial" panose="020B0604020202020204" pitchFamily="34" charset="0"/>
              </a:rPr>
              <a:t>, David, et al. [1], contains ~68k samples of code documentation comments of which around 200 data samples have been annotated as MLTDs and Non-MLTDs.</a:t>
            </a:r>
          </a:p>
          <a:p>
            <a:r>
              <a:rPr lang="en-US" sz="1400" b="0" dirty="0">
                <a:solidFill>
                  <a:srgbClr val="222222"/>
                </a:solidFill>
                <a:latin typeface="Arial" panose="020B0604020202020204" pitchFamily="34" charset="0"/>
              </a:rPr>
              <a:t>Our aim for this capstone was to perform the annotation of the remaining data points using an approach that combines Active Learning and Zero-shot learning, called Large Disagreement Modelling.</a:t>
            </a:r>
          </a:p>
          <a:p>
            <a:r>
              <a:rPr lang="en-US" sz="1400" b="0" i="0" u="none" strike="noStrike" dirty="0">
                <a:solidFill>
                  <a:srgbClr val="222222"/>
                </a:solidFill>
                <a:effectLst/>
                <a:latin typeface="Arial" panose="020B0604020202020204" pitchFamily="34" charset="0"/>
              </a:rPr>
              <a:t>Essentially, we would classify every code sample using GPT-4.0 and the custom </a:t>
            </a:r>
            <a:r>
              <a:rPr lang="en-US" sz="1400" b="0" i="0" u="none" strike="noStrike" dirty="0" err="1">
                <a:solidFill>
                  <a:srgbClr val="222222"/>
                </a:solidFill>
                <a:effectLst/>
                <a:latin typeface="Arial" panose="020B0604020202020204" pitchFamily="34" charset="0"/>
              </a:rPr>
              <a:t>spaCy</a:t>
            </a:r>
            <a:r>
              <a:rPr lang="en-US" sz="1400" b="0" i="0" u="none" strike="noStrike" dirty="0">
                <a:solidFill>
                  <a:srgbClr val="222222"/>
                </a:solidFill>
                <a:effectLst/>
                <a:latin typeface="Arial" panose="020B0604020202020204" pitchFamily="34" charset="0"/>
              </a:rPr>
              <a:t> model and then only use those code samples to retrain the custom classifier where the predictions of both the classifiers have been </a:t>
            </a:r>
            <a:r>
              <a:rPr lang="en-US" sz="1400" i="1" u="sng" strike="noStrike" dirty="0">
                <a:solidFill>
                  <a:srgbClr val="222222"/>
                </a:solidFill>
                <a:effectLst/>
                <a:latin typeface="Arial" panose="020B0604020202020204" pitchFamily="34" charset="0"/>
              </a:rPr>
              <a:t>contradictory</a:t>
            </a:r>
          </a:p>
          <a:p>
            <a:endParaRPr lang="en-US" sz="1400" b="0" dirty="0"/>
          </a:p>
        </p:txBody>
      </p:sp>
      <p:sp>
        <p:nvSpPr>
          <p:cNvPr id="4" name="Title 3">
            <a:extLst>
              <a:ext uri="{FF2B5EF4-FFF2-40B4-BE49-F238E27FC236}">
                <a16:creationId xmlns:a16="http://schemas.microsoft.com/office/drawing/2014/main" id="{8C00D170-310B-B2B7-5989-C7F41C8F1273}"/>
              </a:ext>
            </a:extLst>
          </p:cNvPr>
          <p:cNvSpPr>
            <a:spLocks noGrp="1"/>
          </p:cNvSpPr>
          <p:nvPr>
            <p:ph type="title"/>
          </p:nvPr>
        </p:nvSpPr>
        <p:spPr/>
        <p:txBody>
          <a:bodyPr/>
          <a:lstStyle/>
          <a:p>
            <a:r>
              <a:rPr lang="en-US" dirty="0"/>
              <a:t>Problem Statement – Large Disagreement Modelling</a:t>
            </a:r>
          </a:p>
        </p:txBody>
      </p:sp>
      <p:graphicFrame>
        <p:nvGraphicFramePr>
          <p:cNvPr id="7" name="Table 6">
            <a:extLst>
              <a:ext uri="{FF2B5EF4-FFF2-40B4-BE49-F238E27FC236}">
                <a16:creationId xmlns:a16="http://schemas.microsoft.com/office/drawing/2014/main" id="{1278CFA2-9DAE-7921-4154-AE985B87AE5C}"/>
              </a:ext>
            </a:extLst>
          </p:cNvPr>
          <p:cNvGraphicFramePr>
            <a:graphicFrameLocks noGrp="1"/>
          </p:cNvGraphicFramePr>
          <p:nvPr>
            <p:extLst>
              <p:ext uri="{D42A27DB-BD31-4B8C-83A1-F6EECF244321}">
                <p14:modId xmlns:p14="http://schemas.microsoft.com/office/powerpoint/2010/main" val="635019110"/>
              </p:ext>
            </p:extLst>
          </p:nvPr>
        </p:nvGraphicFramePr>
        <p:xfrm>
          <a:off x="2032000" y="4012777"/>
          <a:ext cx="8128000" cy="21996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929623867"/>
                    </a:ext>
                  </a:extLst>
                </a:gridCol>
                <a:gridCol w="2032000">
                  <a:extLst>
                    <a:ext uri="{9D8B030D-6E8A-4147-A177-3AD203B41FA5}">
                      <a16:colId xmlns:a16="http://schemas.microsoft.com/office/drawing/2014/main" val="3278674556"/>
                    </a:ext>
                  </a:extLst>
                </a:gridCol>
                <a:gridCol w="2032000">
                  <a:extLst>
                    <a:ext uri="{9D8B030D-6E8A-4147-A177-3AD203B41FA5}">
                      <a16:colId xmlns:a16="http://schemas.microsoft.com/office/drawing/2014/main" val="1951280468"/>
                    </a:ext>
                  </a:extLst>
                </a:gridCol>
                <a:gridCol w="2032000">
                  <a:extLst>
                    <a:ext uri="{9D8B030D-6E8A-4147-A177-3AD203B41FA5}">
                      <a16:colId xmlns:a16="http://schemas.microsoft.com/office/drawing/2014/main" val="1919638891"/>
                    </a:ext>
                  </a:extLst>
                </a:gridCol>
              </a:tblGrid>
              <a:tr h="370840">
                <a:tc>
                  <a:txBody>
                    <a:bodyPr/>
                    <a:lstStyle/>
                    <a:p>
                      <a:pPr algn="ctr"/>
                      <a:r>
                        <a:rPr lang="en-US" sz="1400" dirty="0"/>
                        <a:t>GPT-4.0 Pred</a:t>
                      </a:r>
                    </a:p>
                  </a:txBody>
                  <a:tcPr/>
                </a:tc>
                <a:tc>
                  <a:txBody>
                    <a:bodyPr/>
                    <a:lstStyle/>
                    <a:p>
                      <a:pPr algn="ctr"/>
                      <a:r>
                        <a:rPr lang="en-US" sz="1400" dirty="0" err="1"/>
                        <a:t>spaCy</a:t>
                      </a:r>
                      <a:r>
                        <a:rPr lang="en-US" sz="1400" dirty="0"/>
                        <a:t> Pred</a:t>
                      </a:r>
                    </a:p>
                  </a:txBody>
                  <a:tcPr/>
                </a:tc>
                <a:tc>
                  <a:txBody>
                    <a:bodyPr/>
                    <a:lstStyle/>
                    <a:p>
                      <a:pPr algn="ctr"/>
                      <a:r>
                        <a:rPr lang="en-US" sz="1400" dirty="0"/>
                        <a:t>Actual Label</a:t>
                      </a:r>
                    </a:p>
                  </a:txBody>
                  <a:tcPr/>
                </a:tc>
                <a:tc>
                  <a:txBody>
                    <a:bodyPr/>
                    <a:lstStyle/>
                    <a:p>
                      <a:pPr algn="ctr"/>
                      <a:r>
                        <a:rPr lang="en-US" sz="1400" dirty="0"/>
                        <a:t>Annotate</a:t>
                      </a:r>
                    </a:p>
                  </a:txBody>
                  <a:tcPr/>
                </a:tc>
                <a:extLst>
                  <a:ext uri="{0D108BD9-81ED-4DB2-BD59-A6C34878D82A}">
                    <a16:rowId xmlns:a16="http://schemas.microsoft.com/office/drawing/2014/main" val="3639210245"/>
                  </a:ext>
                </a:extLst>
              </a:tr>
              <a:tr h="370840">
                <a:tc>
                  <a:txBody>
                    <a:bodyPr/>
                    <a:lstStyle/>
                    <a:p>
                      <a:pPr algn="ctr"/>
                      <a:r>
                        <a:rPr lang="en-US" sz="1400" dirty="0"/>
                        <a:t>Yes</a:t>
                      </a:r>
                    </a:p>
                  </a:txBody>
                  <a:tcPr/>
                </a:tc>
                <a:tc>
                  <a:txBody>
                    <a:bodyPr/>
                    <a:lstStyle/>
                    <a:p>
                      <a:pPr algn="ctr"/>
                      <a:r>
                        <a:rPr lang="en-US" sz="1400" dirty="0"/>
                        <a:t>No</a:t>
                      </a:r>
                    </a:p>
                  </a:txBody>
                  <a:tcPr/>
                </a:tc>
                <a:tc>
                  <a:txBody>
                    <a:bodyPr/>
                    <a:lstStyle/>
                    <a:p>
                      <a:pPr algn="ctr"/>
                      <a:r>
                        <a:rPr lang="en-US" sz="1400" dirty="0"/>
                        <a:t>Yes</a:t>
                      </a:r>
                    </a:p>
                  </a:txBody>
                  <a:tcPr/>
                </a:tc>
                <a:tc>
                  <a:txBody>
                    <a:bodyPr/>
                    <a:lstStyle/>
                    <a:p>
                      <a:pPr algn="ctr"/>
                      <a:endParaRPr lang="en-US" dirty="0"/>
                    </a:p>
                  </a:txBody>
                  <a:tcPr/>
                </a:tc>
                <a:extLst>
                  <a:ext uri="{0D108BD9-81ED-4DB2-BD59-A6C34878D82A}">
                    <a16:rowId xmlns:a16="http://schemas.microsoft.com/office/drawing/2014/main" val="4185615654"/>
                  </a:ext>
                </a:extLst>
              </a:tr>
              <a:tr h="370840">
                <a:tc>
                  <a:txBody>
                    <a:bodyPr/>
                    <a:lstStyle/>
                    <a:p>
                      <a:pPr algn="ctr"/>
                      <a:r>
                        <a:rPr lang="en-US" sz="1400" dirty="0"/>
                        <a:t>No</a:t>
                      </a:r>
                    </a:p>
                  </a:txBody>
                  <a:tcPr/>
                </a:tc>
                <a:tc>
                  <a:txBody>
                    <a:bodyPr/>
                    <a:lstStyle/>
                    <a:p>
                      <a:pPr algn="ctr"/>
                      <a:r>
                        <a:rPr lang="en-US" sz="1400" dirty="0"/>
                        <a:t>Yes</a:t>
                      </a:r>
                    </a:p>
                  </a:txBody>
                  <a:tcPr/>
                </a:tc>
                <a:tc>
                  <a:txBody>
                    <a:bodyPr/>
                    <a:lstStyle/>
                    <a:p>
                      <a:pPr algn="ctr"/>
                      <a:r>
                        <a:rPr lang="en-US" sz="1400" dirty="0"/>
                        <a:t>Yes</a:t>
                      </a:r>
                    </a:p>
                  </a:txBody>
                  <a:tcPr/>
                </a:tc>
                <a:tc>
                  <a:txBody>
                    <a:bodyPr/>
                    <a:lstStyle/>
                    <a:p>
                      <a:pPr algn="ctr"/>
                      <a:endParaRPr lang="en-US" dirty="0"/>
                    </a:p>
                  </a:txBody>
                  <a:tcPr/>
                </a:tc>
                <a:extLst>
                  <a:ext uri="{0D108BD9-81ED-4DB2-BD59-A6C34878D82A}">
                    <a16:rowId xmlns:a16="http://schemas.microsoft.com/office/drawing/2014/main" val="3421929314"/>
                  </a:ext>
                </a:extLst>
              </a:tr>
              <a:tr h="370840">
                <a:tc>
                  <a:txBody>
                    <a:bodyPr/>
                    <a:lstStyle/>
                    <a:p>
                      <a:pPr algn="ctr"/>
                      <a:r>
                        <a:rPr lang="en-US" sz="1400" dirty="0"/>
                        <a:t>Yes</a:t>
                      </a:r>
                    </a:p>
                  </a:txBody>
                  <a:tcPr/>
                </a:tc>
                <a:tc>
                  <a:txBody>
                    <a:bodyPr/>
                    <a:lstStyle/>
                    <a:p>
                      <a:pPr algn="ctr"/>
                      <a:r>
                        <a:rPr lang="en-US" sz="1400" dirty="0"/>
                        <a:t>No</a:t>
                      </a:r>
                    </a:p>
                  </a:txBody>
                  <a:tcPr/>
                </a:tc>
                <a:tc>
                  <a:txBody>
                    <a:bodyPr/>
                    <a:lstStyle/>
                    <a:p>
                      <a:pPr algn="ctr"/>
                      <a:r>
                        <a:rPr lang="en-US" sz="1400" dirty="0"/>
                        <a:t>No</a:t>
                      </a:r>
                    </a:p>
                  </a:txBody>
                  <a:tcPr/>
                </a:tc>
                <a:tc>
                  <a:txBody>
                    <a:bodyPr/>
                    <a:lstStyle/>
                    <a:p>
                      <a:pPr algn="ctr"/>
                      <a:endParaRPr lang="en-US" dirty="0"/>
                    </a:p>
                  </a:txBody>
                  <a:tcPr/>
                </a:tc>
                <a:extLst>
                  <a:ext uri="{0D108BD9-81ED-4DB2-BD59-A6C34878D82A}">
                    <a16:rowId xmlns:a16="http://schemas.microsoft.com/office/drawing/2014/main" val="3962223574"/>
                  </a:ext>
                </a:extLst>
              </a:tr>
              <a:tr h="370840">
                <a:tc>
                  <a:txBody>
                    <a:bodyPr/>
                    <a:lstStyle/>
                    <a:p>
                      <a:pPr algn="ctr"/>
                      <a:r>
                        <a:rPr lang="en-US" sz="1400" dirty="0"/>
                        <a:t>No</a:t>
                      </a:r>
                    </a:p>
                  </a:txBody>
                  <a:tcPr/>
                </a:tc>
                <a:tc>
                  <a:txBody>
                    <a:bodyPr/>
                    <a:lstStyle/>
                    <a:p>
                      <a:pPr algn="ctr"/>
                      <a:r>
                        <a:rPr lang="en-US" sz="1400" dirty="0"/>
                        <a:t>Yes</a:t>
                      </a:r>
                    </a:p>
                  </a:txBody>
                  <a:tcPr/>
                </a:tc>
                <a:tc>
                  <a:txBody>
                    <a:bodyPr/>
                    <a:lstStyle/>
                    <a:p>
                      <a:pPr algn="ctr"/>
                      <a:r>
                        <a:rPr lang="en-US" sz="1400" dirty="0"/>
                        <a:t>No</a:t>
                      </a:r>
                    </a:p>
                  </a:txBody>
                  <a:tcPr/>
                </a:tc>
                <a:tc>
                  <a:txBody>
                    <a:bodyPr/>
                    <a:lstStyle/>
                    <a:p>
                      <a:pPr algn="ctr"/>
                      <a:endParaRPr lang="en-US" dirty="0"/>
                    </a:p>
                  </a:txBody>
                  <a:tcPr/>
                </a:tc>
                <a:extLst>
                  <a:ext uri="{0D108BD9-81ED-4DB2-BD59-A6C34878D82A}">
                    <a16:rowId xmlns:a16="http://schemas.microsoft.com/office/drawing/2014/main" val="1616472199"/>
                  </a:ext>
                </a:extLst>
              </a:tr>
            </a:tbl>
          </a:graphicData>
        </a:graphic>
      </p:graphicFrame>
      <p:pic>
        <p:nvPicPr>
          <p:cNvPr id="9" name="Picture 8" descr="A black background with a black square&#10;&#10;Description automatically generated with medium confidence">
            <a:extLst>
              <a:ext uri="{FF2B5EF4-FFF2-40B4-BE49-F238E27FC236}">
                <a16:creationId xmlns:a16="http://schemas.microsoft.com/office/drawing/2014/main" id="{07A930C0-514C-97FF-700D-2904B9CFD07E}"/>
              </a:ext>
            </a:extLst>
          </p:cNvPr>
          <p:cNvPicPr>
            <a:picLocks noChangeAspect="1"/>
          </p:cNvPicPr>
          <p:nvPr/>
        </p:nvPicPr>
        <p:blipFill>
          <a:blip r:embed="rId2"/>
          <a:stretch>
            <a:fillRect/>
          </a:stretch>
        </p:blipFill>
        <p:spPr>
          <a:xfrm>
            <a:off x="8931238" y="5351591"/>
            <a:ext cx="358093" cy="358093"/>
          </a:xfrm>
          <a:prstGeom prst="rect">
            <a:avLst/>
          </a:prstGeom>
        </p:spPr>
      </p:pic>
      <p:pic>
        <p:nvPicPr>
          <p:cNvPr id="10" name="Picture 9" descr="A black background with a black square&#10;&#10;Description automatically generated with medium confidence">
            <a:extLst>
              <a:ext uri="{FF2B5EF4-FFF2-40B4-BE49-F238E27FC236}">
                <a16:creationId xmlns:a16="http://schemas.microsoft.com/office/drawing/2014/main" id="{DAAC3273-06B3-D9DA-7BEC-DD6D4867439E}"/>
              </a:ext>
            </a:extLst>
          </p:cNvPr>
          <p:cNvPicPr>
            <a:picLocks noChangeAspect="1"/>
          </p:cNvPicPr>
          <p:nvPr/>
        </p:nvPicPr>
        <p:blipFill>
          <a:blip r:embed="rId2"/>
          <a:stretch>
            <a:fillRect/>
          </a:stretch>
        </p:blipFill>
        <p:spPr>
          <a:xfrm>
            <a:off x="9017634" y="5818515"/>
            <a:ext cx="393902" cy="393902"/>
          </a:xfrm>
          <a:prstGeom prst="rect">
            <a:avLst/>
          </a:prstGeom>
        </p:spPr>
      </p:pic>
      <p:pic>
        <p:nvPicPr>
          <p:cNvPr id="11" name="Picture 10" descr="A black background with a black square&#10;&#10;Description automatically generated with medium confidence">
            <a:extLst>
              <a:ext uri="{FF2B5EF4-FFF2-40B4-BE49-F238E27FC236}">
                <a16:creationId xmlns:a16="http://schemas.microsoft.com/office/drawing/2014/main" id="{4A9D9BF2-04FE-FF36-848D-9FB9C1E643BB}"/>
              </a:ext>
            </a:extLst>
          </p:cNvPr>
          <p:cNvPicPr>
            <a:picLocks noChangeAspect="1"/>
          </p:cNvPicPr>
          <p:nvPr/>
        </p:nvPicPr>
        <p:blipFill>
          <a:blip r:embed="rId2"/>
          <a:stretch>
            <a:fillRect/>
          </a:stretch>
        </p:blipFill>
        <p:spPr>
          <a:xfrm>
            <a:off x="8882554" y="4417282"/>
            <a:ext cx="393902" cy="393902"/>
          </a:xfrm>
          <a:prstGeom prst="rect">
            <a:avLst/>
          </a:prstGeom>
        </p:spPr>
      </p:pic>
      <p:pic>
        <p:nvPicPr>
          <p:cNvPr id="12" name="Picture 11" descr="A black background with a black square&#10;&#10;Description automatically generated with medium confidence">
            <a:extLst>
              <a:ext uri="{FF2B5EF4-FFF2-40B4-BE49-F238E27FC236}">
                <a16:creationId xmlns:a16="http://schemas.microsoft.com/office/drawing/2014/main" id="{2F2D226A-6BC4-65F8-9F71-363C288B85D4}"/>
              </a:ext>
            </a:extLst>
          </p:cNvPr>
          <p:cNvPicPr>
            <a:picLocks noChangeAspect="1"/>
          </p:cNvPicPr>
          <p:nvPr/>
        </p:nvPicPr>
        <p:blipFill>
          <a:blip r:embed="rId2"/>
          <a:stretch>
            <a:fillRect/>
          </a:stretch>
        </p:blipFill>
        <p:spPr>
          <a:xfrm>
            <a:off x="8882554" y="4848858"/>
            <a:ext cx="393902" cy="393902"/>
          </a:xfrm>
          <a:prstGeom prst="rect">
            <a:avLst/>
          </a:prstGeom>
        </p:spPr>
      </p:pic>
      <p:sp>
        <p:nvSpPr>
          <p:cNvPr id="13" name="TextBox 12">
            <a:extLst>
              <a:ext uri="{FF2B5EF4-FFF2-40B4-BE49-F238E27FC236}">
                <a16:creationId xmlns:a16="http://schemas.microsoft.com/office/drawing/2014/main" id="{EDBA7973-AA3E-C90D-960D-78AE32B549D6}"/>
              </a:ext>
            </a:extLst>
          </p:cNvPr>
          <p:cNvSpPr txBox="1"/>
          <p:nvPr/>
        </p:nvSpPr>
        <p:spPr>
          <a:xfrm>
            <a:off x="4303643" y="6370983"/>
            <a:ext cx="3866322" cy="246221"/>
          </a:xfrm>
          <a:prstGeom prst="rect">
            <a:avLst/>
          </a:prstGeom>
          <a:noFill/>
        </p:spPr>
        <p:txBody>
          <a:bodyPr wrap="square" rtlCol="0">
            <a:spAutoFit/>
          </a:bodyPr>
          <a:lstStyle/>
          <a:p>
            <a:pPr algn="ctr"/>
            <a:r>
              <a:rPr lang="en-US" sz="1000" i="1" dirty="0"/>
              <a:t>Table 1: Disagreed Labels for Binary Classification</a:t>
            </a:r>
          </a:p>
        </p:txBody>
      </p:sp>
    </p:spTree>
    <p:extLst>
      <p:ext uri="{BB962C8B-B14F-4D97-AF65-F5344CB8AC3E}">
        <p14:creationId xmlns:p14="http://schemas.microsoft.com/office/powerpoint/2010/main" val="4287476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DCE5A62-29E2-032D-6E84-7EB6304B4FAC}"/>
              </a:ext>
            </a:extLst>
          </p:cNvPr>
          <p:cNvSpPr>
            <a:spLocks noGrp="1"/>
          </p:cNvSpPr>
          <p:nvPr>
            <p:ph type="body" sz="quarter" idx="15"/>
          </p:nvPr>
        </p:nvSpPr>
        <p:spPr/>
        <p:txBody>
          <a:bodyPr/>
          <a:lstStyle/>
          <a:p>
            <a:endParaRPr lang="en-US" sz="2000" b="0" dirty="0"/>
          </a:p>
          <a:p>
            <a:endParaRPr lang="en-US" sz="2000" b="0" dirty="0"/>
          </a:p>
          <a:p>
            <a:endParaRPr lang="en-US" sz="2000" b="0" dirty="0"/>
          </a:p>
        </p:txBody>
      </p:sp>
      <p:sp>
        <p:nvSpPr>
          <p:cNvPr id="4" name="Title 3">
            <a:extLst>
              <a:ext uri="{FF2B5EF4-FFF2-40B4-BE49-F238E27FC236}">
                <a16:creationId xmlns:a16="http://schemas.microsoft.com/office/drawing/2014/main" id="{7265F9A2-BD73-5C76-E5B4-787BFFF42BFE}"/>
              </a:ext>
            </a:extLst>
          </p:cNvPr>
          <p:cNvSpPr>
            <a:spLocks noGrp="1"/>
          </p:cNvSpPr>
          <p:nvPr>
            <p:ph type="title"/>
          </p:nvPr>
        </p:nvSpPr>
        <p:spPr/>
        <p:txBody>
          <a:bodyPr/>
          <a:lstStyle/>
          <a:p>
            <a:r>
              <a:rPr lang="en-US" dirty="0"/>
              <a:t>Solution Design</a:t>
            </a:r>
          </a:p>
        </p:txBody>
      </p:sp>
      <p:pic>
        <p:nvPicPr>
          <p:cNvPr id="10" name="Picture 9" descr="A diagram of a process&#10;&#10;Description automatically generated">
            <a:extLst>
              <a:ext uri="{FF2B5EF4-FFF2-40B4-BE49-F238E27FC236}">
                <a16:creationId xmlns:a16="http://schemas.microsoft.com/office/drawing/2014/main" id="{9422B485-E1B9-177A-A640-5243BC98B5D9}"/>
              </a:ext>
            </a:extLst>
          </p:cNvPr>
          <p:cNvPicPr>
            <a:picLocks noChangeAspect="1"/>
          </p:cNvPicPr>
          <p:nvPr/>
        </p:nvPicPr>
        <p:blipFill>
          <a:blip r:embed="rId2"/>
          <a:stretch>
            <a:fillRect/>
          </a:stretch>
        </p:blipFill>
        <p:spPr>
          <a:xfrm>
            <a:off x="2337238" y="1865300"/>
            <a:ext cx="7174624" cy="3127400"/>
          </a:xfrm>
          <a:prstGeom prst="rect">
            <a:avLst/>
          </a:prstGeom>
        </p:spPr>
      </p:pic>
      <p:sp>
        <p:nvSpPr>
          <p:cNvPr id="6" name="TextBox 5">
            <a:extLst>
              <a:ext uri="{FF2B5EF4-FFF2-40B4-BE49-F238E27FC236}">
                <a16:creationId xmlns:a16="http://schemas.microsoft.com/office/drawing/2014/main" id="{6899B2D5-5D58-0153-4B89-BF85D1E91A26}"/>
              </a:ext>
            </a:extLst>
          </p:cNvPr>
          <p:cNvSpPr txBox="1"/>
          <p:nvPr/>
        </p:nvSpPr>
        <p:spPr>
          <a:xfrm>
            <a:off x="3995530" y="5511800"/>
            <a:ext cx="4641574" cy="246221"/>
          </a:xfrm>
          <a:prstGeom prst="rect">
            <a:avLst/>
          </a:prstGeom>
          <a:noFill/>
        </p:spPr>
        <p:txBody>
          <a:bodyPr wrap="square" rtlCol="0">
            <a:spAutoFit/>
          </a:bodyPr>
          <a:lstStyle/>
          <a:p>
            <a:pPr algn="ctr"/>
            <a:r>
              <a:rPr lang="en-US" sz="1000" i="1" dirty="0"/>
              <a:t>Fig 3: Large Disagreement Modelling pipeline</a:t>
            </a:r>
          </a:p>
        </p:txBody>
      </p:sp>
    </p:spTree>
    <p:extLst>
      <p:ext uri="{BB962C8B-B14F-4D97-AF65-F5344CB8AC3E}">
        <p14:creationId xmlns:p14="http://schemas.microsoft.com/office/powerpoint/2010/main" val="3734088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04BEA15-2C6C-6D4B-3625-8BD8F8E3977F}"/>
              </a:ext>
            </a:extLst>
          </p:cNvPr>
          <p:cNvSpPr>
            <a:spLocks noGrp="1"/>
          </p:cNvSpPr>
          <p:nvPr>
            <p:ph type="body" sz="quarter" idx="15"/>
          </p:nvPr>
        </p:nvSpPr>
        <p:spPr>
          <a:xfrm>
            <a:off x="272084" y="1744225"/>
            <a:ext cx="11525663" cy="3767575"/>
          </a:xfrm>
        </p:spPr>
        <p:txBody>
          <a:bodyPr/>
          <a:lstStyle/>
          <a:p>
            <a:r>
              <a:rPr lang="en-US" sz="1400" b="0" dirty="0"/>
              <a:t>Initially, the class imbalance ratio present in the ~200 annotated datapoints with a class imbalance as shown aside.</a:t>
            </a:r>
          </a:p>
          <a:p>
            <a:r>
              <a:rPr lang="en-US" sz="1400" b="0" dirty="0"/>
              <a:t>Text normalization was performed by:</a:t>
            </a:r>
          </a:p>
          <a:p>
            <a:pPr lvl="1"/>
            <a:r>
              <a:rPr lang="en-US" sz="1200" b="0" dirty="0"/>
              <a:t>Removing </a:t>
            </a:r>
            <a:r>
              <a:rPr lang="en-US" sz="1200" b="0" dirty="0" err="1"/>
              <a:t>Stopwords</a:t>
            </a:r>
            <a:endParaRPr lang="en-US" sz="1200" b="0" dirty="0"/>
          </a:p>
          <a:p>
            <a:pPr lvl="1"/>
            <a:r>
              <a:rPr lang="en-US" sz="1200" dirty="0"/>
              <a:t>Removing Punctuation</a:t>
            </a:r>
          </a:p>
          <a:p>
            <a:pPr lvl="1"/>
            <a:r>
              <a:rPr lang="en-US" sz="1200" b="0" dirty="0"/>
              <a:t>Converting </a:t>
            </a:r>
            <a:r>
              <a:rPr lang="en-US" sz="1200" dirty="0"/>
              <a:t>all words to lower case</a:t>
            </a:r>
          </a:p>
          <a:p>
            <a:r>
              <a:rPr lang="en-US" sz="1400" b="0" dirty="0"/>
              <a:t>Next we trained a text classifier using the </a:t>
            </a:r>
            <a:r>
              <a:rPr lang="en-US" sz="1400" b="0" dirty="0" err="1"/>
              <a:t>spaCy</a:t>
            </a:r>
            <a:r>
              <a:rPr lang="en-US" sz="1400" b="0" dirty="0"/>
              <a:t> framework in Python, which under the hood uses a deep learning library called </a:t>
            </a:r>
            <a:r>
              <a:rPr lang="en-US" sz="1400" b="0" i="1" dirty="0" err="1"/>
              <a:t>thinc</a:t>
            </a:r>
            <a:r>
              <a:rPr lang="en-US" sz="1400" b="0" i="1" dirty="0"/>
              <a:t>.</a:t>
            </a:r>
          </a:p>
          <a:p>
            <a:r>
              <a:rPr lang="en-US" sz="1400" b="0" dirty="0"/>
              <a:t>The model was trained for 50 epochs with a batch size of 8 and 50% dropout having the losses/epoch as shown below.</a:t>
            </a:r>
          </a:p>
          <a:p>
            <a:endParaRPr lang="en-US" sz="1400" b="0" dirty="0"/>
          </a:p>
          <a:p>
            <a:endParaRPr lang="en-US" sz="1400" b="0" dirty="0"/>
          </a:p>
          <a:p>
            <a:endParaRPr lang="en-US" sz="1400" b="0" dirty="0"/>
          </a:p>
          <a:p>
            <a:endParaRPr lang="en-US" sz="1400" b="0" dirty="0"/>
          </a:p>
          <a:p>
            <a:endParaRPr lang="en-US" sz="1400" b="0" dirty="0"/>
          </a:p>
        </p:txBody>
      </p:sp>
      <p:sp>
        <p:nvSpPr>
          <p:cNvPr id="4" name="Title 3">
            <a:extLst>
              <a:ext uri="{FF2B5EF4-FFF2-40B4-BE49-F238E27FC236}">
                <a16:creationId xmlns:a16="http://schemas.microsoft.com/office/drawing/2014/main" id="{860C5DA8-458D-BF51-D3C1-1C6B38695408}"/>
              </a:ext>
            </a:extLst>
          </p:cNvPr>
          <p:cNvSpPr>
            <a:spLocks noGrp="1"/>
          </p:cNvSpPr>
          <p:nvPr>
            <p:ph type="title"/>
          </p:nvPr>
        </p:nvSpPr>
        <p:spPr/>
        <p:txBody>
          <a:bodyPr/>
          <a:lstStyle/>
          <a:p>
            <a:r>
              <a:rPr lang="en-US" dirty="0"/>
              <a:t>Experiments – Training Custom Model</a:t>
            </a:r>
          </a:p>
        </p:txBody>
      </p:sp>
      <p:sp>
        <p:nvSpPr>
          <p:cNvPr id="6" name="Rectangle 1">
            <a:extLst>
              <a:ext uri="{FF2B5EF4-FFF2-40B4-BE49-F238E27FC236}">
                <a16:creationId xmlns:a16="http://schemas.microsoft.com/office/drawing/2014/main" id="{D8E566A7-9F07-CE38-4335-C50B8DEEDDD6}"/>
              </a:ext>
            </a:extLst>
          </p:cNvPr>
          <p:cNvSpPr>
            <a:spLocks noChangeArrowheads="1"/>
          </p:cNvSpPr>
          <p:nvPr/>
        </p:nvSpPr>
        <p:spPr bwMode="auto">
          <a:xfrm>
            <a:off x="1919288" y="32527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 name="Picture 9" descr="A graph of a number of blue squares&#10;&#10;Description automatically generated with medium confidence">
            <a:extLst>
              <a:ext uri="{FF2B5EF4-FFF2-40B4-BE49-F238E27FC236}">
                <a16:creationId xmlns:a16="http://schemas.microsoft.com/office/drawing/2014/main" id="{1D7F39BD-D4D4-8F4F-4CB5-B50E143766AF}"/>
              </a:ext>
            </a:extLst>
          </p:cNvPr>
          <p:cNvPicPr>
            <a:picLocks noChangeAspect="1"/>
          </p:cNvPicPr>
          <p:nvPr/>
        </p:nvPicPr>
        <p:blipFill>
          <a:blip r:embed="rId2"/>
          <a:stretch>
            <a:fillRect/>
          </a:stretch>
        </p:blipFill>
        <p:spPr>
          <a:xfrm>
            <a:off x="394253" y="3546386"/>
            <a:ext cx="3144549" cy="2770331"/>
          </a:xfrm>
          <a:prstGeom prst="rect">
            <a:avLst/>
          </a:prstGeom>
        </p:spPr>
      </p:pic>
      <p:pic>
        <p:nvPicPr>
          <p:cNvPr id="14" name="Picture 13" descr="A graph showing a line&#10;&#10;Description automatically generated with medium confidence">
            <a:extLst>
              <a:ext uri="{FF2B5EF4-FFF2-40B4-BE49-F238E27FC236}">
                <a16:creationId xmlns:a16="http://schemas.microsoft.com/office/drawing/2014/main" id="{51060764-0E6C-228E-E602-F679FE3DEB06}"/>
              </a:ext>
            </a:extLst>
          </p:cNvPr>
          <p:cNvPicPr>
            <a:picLocks noChangeAspect="1"/>
          </p:cNvPicPr>
          <p:nvPr/>
        </p:nvPicPr>
        <p:blipFill>
          <a:blip r:embed="rId3"/>
          <a:stretch>
            <a:fillRect/>
          </a:stretch>
        </p:blipFill>
        <p:spPr>
          <a:xfrm>
            <a:off x="4291460" y="3709636"/>
            <a:ext cx="3307520" cy="2616565"/>
          </a:xfrm>
          <a:prstGeom prst="rect">
            <a:avLst/>
          </a:prstGeom>
        </p:spPr>
      </p:pic>
      <p:pic>
        <p:nvPicPr>
          <p:cNvPr id="16" name="Picture 15" descr="A graph with a line&#10;&#10;Description automatically generated">
            <a:extLst>
              <a:ext uri="{FF2B5EF4-FFF2-40B4-BE49-F238E27FC236}">
                <a16:creationId xmlns:a16="http://schemas.microsoft.com/office/drawing/2014/main" id="{9B05B654-BF2B-9E8D-D0A5-60B732F5B6C2}"/>
              </a:ext>
            </a:extLst>
          </p:cNvPr>
          <p:cNvPicPr>
            <a:picLocks noChangeAspect="1"/>
          </p:cNvPicPr>
          <p:nvPr/>
        </p:nvPicPr>
        <p:blipFill>
          <a:blip r:embed="rId4"/>
          <a:stretch>
            <a:fillRect/>
          </a:stretch>
        </p:blipFill>
        <p:spPr>
          <a:xfrm>
            <a:off x="8044602" y="3709637"/>
            <a:ext cx="3457401" cy="2764736"/>
          </a:xfrm>
          <a:prstGeom prst="rect">
            <a:avLst/>
          </a:prstGeom>
        </p:spPr>
      </p:pic>
      <p:sp>
        <p:nvSpPr>
          <p:cNvPr id="17" name="TextBox 16">
            <a:extLst>
              <a:ext uri="{FF2B5EF4-FFF2-40B4-BE49-F238E27FC236}">
                <a16:creationId xmlns:a16="http://schemas.microsoft.com/office/drawing/2014/main" id="{80423A1F-415B-C2E2-44AA-BB01150AEEB0}"/>
              </a:ext>
            </a:extLst>
          </p:cNvPr>
          <p:cNvSpPr txBox="1"/>
          <p:nvPr/>
        </p:nvSpPr>
        <p:spPr>
          <a:xfrm>
            <a:off x="599090" y="6474373"/>
            <a:ext cx="2785241" cy="246221"/>
          </a:xfrm>
          <a:prstGeom prst="rect">
            <a:avLst/>
          </a:prstGeom>
          <a:noFill/>
        </p:spPr>
        <p:txBody>
          <a:bodyPr wrap="square" rtlCol="0">
            <a:spAutoFit/>
          </a:bodyPr>
          <a:lstStyle/>
          <a:p>
            <a:pPr algn="ctr"/>
            <a:r>
              <a:rPr lang="en-US" sz="1000" i="1" dirty="0"/>
              <a:t>Fig 4: Class imbalance of original data</a:t>
            </a:r>
          </a:p>
        </p:txBody>
      </p:sp>
      <p:sp>
        <p:nvSpPr>
          <p:cNvPr id="18" name="TextBox 17">
            <a:extLst>
              <a:ext uri="{FF2B5EF4-FFF2-40B4-BE49-F238E27FC236}">
                <a16:creationId xmlns:a16="http://schemas.microsoft.com/office/drawing/2014/main" id="{9A6B46A2-20FF-3062-B0E3-0A70590EBFD3}"/>
              </a:ext>
            </a:extLst>
          </p:cNvPr>
          <p:cNvSpPr txBox="1"/>
          <p:nvPr/>
        </p:nvSpPr>
        <p:spPr>
          <a:xfrm>
            <a:off x="4572000" y="6474373"/>
            <a:ext cx="2879834" cy="246221"/>
          </a:xfrm>
          <a:prstGeom prst="rect">
            <a:avLst/>
          </a:prstGeom>
          <a:noFill/>
        </p:spPr>
        <p:txBody>
          <a:bodyPr wrap="square" rtlCol="0">
            <a:spAutoFit/>
          </a:bodyPr>
          <a:lstStyle/>
          <a:p>
            <a:pPr algn="ctr"/>
            <a:r>
              <a:rPr lang="en-US" sz="1000" i="1" dirty="0"/>
              <a:t>Fig 5: Model loss on 200 data points</a:t>
            </a:r>
          </a:p>
        </p:txBody>
      </p:sp>
      <p:sp>
        <p:nvSpPr>
          <p:cNvPr id="19" name="TextBox 18">
            <a:extLst>
              <a:ext uri="{FF2B5EF4-FFF2-40B4-BE49-F238E27FC236}">
                <a16:creationId xmlns:a16="http://schemas.microsoft.com/office/drawing/2014/main" id="{6D65EA93-180C-39FB-9C68-8505CD2FAE46}"/>
              </a:ext>
            </a:extLst>
          </p:cNvPr>
          <p:cNvSpPr txBox="1"/>
          <p:nvPr/>
        </p:nvSpPr>
        <p:spPr>
          <a:xfrm>
            <a:off x="8586952" y="6474373"/>
            <a:ext cx="2701158" cy="400110"/>
          </a:xfrm>
          <a:prstGeom prst="rect">
            <a:avLst/>
          </a:prstGeom>
          <a:noFill/>
        </p:spPr>
        <p:txBody>
          <a:bodyPr wrap="square" rtlCol="0">
            <a:spAutoFit/>
          </a:bodyPr>
          <a:lstStyle/>
          <a:p>
            <a:pPr algn="ctr"/>
            <a:r>
              <a:rPr lang="en-US" sz="1000" i="1" dirty="0"/>
              <a:t>Fig 6: Model loss on 13326 points after Active Learning</a:t>
            </a:r>
          </a:p>
        </p:txBody>
      </p:sp>
    </p:spTree>
    <p:extLst>
      <p:ext uri="{BB962C8B-B14F-4D97-AF65-F5344CB8AC3E}">
        <p14:creationId xmlns:p14="http://schemas.microsoft.com/office/powerpoint/2010/main" val="4135254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912F148-4077-3601-89A3-6F043D305386}"/>
              </a:ext>
            </a:extLst>
          </p:cNvPr>
          <p:cNvSpPr>
            <a:spLocks noGrp="1"/>
          </p:cNvSpPr>
          <p:nvPr>
            <p:ph type="body" sz="quarter" idx="15"/>
          </p:nvPr>
        </p:nvSpPr>
        <p:spPr/>
        <p:txBody>
          <a:bodyPr/>
          <a:lstStyle/>
          <a:p>
            <a:r>
              <a:rPr lang="en-US" sz="1400" b="0" dirty="0"/>
              <a:t>Due to economical reasons, we calculated the results for the binary text classification using the GPT-4.0 API for only 13326 datapoints.</a:t>
            </a:r>
          </a:p>
          <a:p>
            <a:r>
              <a:rPr lang="en-US" sz="1400" b="0" dirty="0"/>
              <a:t>In order to make sure that this experiment is scientifically sound, we need to make sure that the classification report scores for the cases where both the model predictions agree, are high enough.</a:t>
            </a:r>
          </a:p>
          <a:p>
            <a:endParaRPr lang="en-US" sz="1400" b="0" dirty="0"/>
          </a:p>
          <a:p>
            <a:endParaRPr lang="en-US" sz="1400" b="0" dirty="0"/>
          </a:p>
        </p:txBody>
      </p:sp>
      <p:sp>
        <p:nvSpPr>
          <p:cNvPr id="4" name="Title 3">
            <a:extLst>
              <a:ext uri="{FF2B5EF4-FFF2-40B4-BE49-F238E27FC236}">
                <a16:creationId xmlns:a16="http://schemas.microsoft.com/office/drawing/2014/main" id="{226FB579-09A8-7335-E7F3-DECD0D2D90D3}"/>
              </a:ext>
            </a:extLst>
          </p:cNvPr>
          <p:cNvSpPr>
            <a:spLocks noGrp="1"/>
          </p:cNvSpPr>
          <p:nvPr>
            <p:ph type="title"/>
          </p:nvPr>
        </p:nvSpPr>
        <p:spPr>
          <a:xfrm>
            <a:off x="272084" y="958452"/>
            <a:ext cx="11336819" cy="696384"/>
          </a:xfrm>
        </p:spPr>
        <p:txBody>
          <a:bodyPr/>
          <a:lstStyle/>
          <a:p>
            <a:r>
              <a:rPr lang="en-US" dirty="0"/>
              <a:t>Experiments – Zero Shot GPT-4.0 Classification</a:t>
            </a:r>
          </a:p>
        </p:txBody>
      </p:sp>
      <p:graphicFrame>
        <p:nvGraphicFramePr>
          <p:cNvPr id="5" name="Table 4">
            <a:extLst>
              <a:ext uri="{FF2B5EF4-FFF2-40B4-BE49-F238E27FC236}">
                <a16:creationId xmlns:a16="http://schemas.microsoft.com/office/drawing/2014/main" id="{2F1380F7-DE00-8A2A-2B2E-526B4A60FB58}"/>
              </a:ext>
            </a:extLst>
          </p:cNvPr>
          <p:cNvGraphicFramePr>
            <a:graphicFrameLocks noGrp="1"/>
          </p:cNvGraphicFramePr>
          <p:nvPr>
            <p:extLst>
              <p:ext uri="{D42A27DB-BD31-4B8C-83A1-F6EECF244321}">
                <p14:modId xmlns:p14="http://schemas.microsoft.com/office/powerpoint/2010/main" val="4084382158"/>
              </p:ext>
            </p:extLst>
          </p:nvPr>
        </p:nvGraphicFramePr>
        <p:xfrm>
          <a:off x="1919287" y="3252629"/>
          <a:ext cx="8353425" cy="1497330"/>
        </p:xfrm>
        <a:graphic>
          <a:graphicData uri="http://schemas.openxmlformats.org/drawingml/2006/table">
            <a:tbl>
              <a:tblPr/>
              <a:tblGrid>
                <a:gridCol w="847725">
                  <a:extLst>
                    <a:ext uri="{9D8B030D-6E8A-4147-A177-3AD203B41FA5}">
                      <a16:colId xmlns:a16="http://schemas.microsoft.com/office/drawing/2014/main" val="2918539603"/>
                    </a:ext>
                  </a:extLst>
                </a:gridCol>
                <a:gridCol w="847725">
                  <a:extLst>
                    <a:ext uri="{9D8B030D-6E8A-4147-A177-3AD203B41FA5}">
                      <a16:colId xmlns:a16="http://schemas.microsoft.com/office/drawing/2014/main" val="3001290964"/>
                    </a:ext>
                  </a:extLst>
                </a:gridCol>
                <a:gridCol w="847725">
                  <a:extLst>
                    <a:ext uri="{9D8B030D-6E8A-4147-A177-3AD203B41FA5}">
                      <a16:colId xmlns:a16="http://schemas.microsoft.com/office/drawing/2014/main" val="2569650954"/>
                    </a:ext>
                  </a:extLst>
                </a:gridCol>
                <a:gridCol w="914400">
                  <a:extLst>
                    <a:ext uri="{9D8B030D-6E8A-4147-A177-3AD203B41FA5}">
                      <a16:colId xmlns:a16="http://schemas.microsoft.com/office/drawing/2014/main" val="2378812635"/>
                    </a:ext>
                  </a:extLst>
                </a:gridCol>
                <a:gridCol w="962025">
                  <a:extLst>
                    <a:ext uri="{9D8B030D-6E8A-4147-A177-3AD203B41FA5}">
                      <a16:colId xmlns:a16="http://schemas.microsoft.com/office/drawing/2014/main" val="523555659"/>
                    </a:ext>
                  </a:extLst>
                </a:gridCol>
                <a:gridCol w="809625">
                  <a:extLst>
                    <a:ext uri="{9D8B030D-6E8A-4147-A177-3AD203B41FA5}">
                      <a16:colId xmlns:a16="http://schemas.microsoft.com/office/drawing/2014/main" val="3562233405"/>
                    </a:ext>
                  </a:extLst>
                </a:gridCol>
                <a:gridCol w="752475">
                  <a:extLst>
                    <a:ext uri="{9D8B030D-6E8A-4147-A177-3AD203B41FA5}">
                      <a16:colId xmlns:a16="http://schemas.microsoft.com/office/drawing/2014/main" val="2754011818"/>
                    </a:ext>
                  </a:extLst>
                </a:gridCol>
                <a:gridCol w="790575">
                  <a:extLst>
                    <a:ext uri="{9D8B030D-6E8A-4147-A177-3AD203B41FA5}">
                      <a16:colId xmlns:a16="http://schemas.microsoft.com/office/drawing/2014/main" val="2119533253"/>
                    </a:ext>
                  </a:extLst>
                </a:gridCol>
                <a:gridCol w="790575">
                  <a:extLst>
                    <a:ext uri="{9D8B030D-6E8A-4147-A177-3AD203B41FA5}">
                      <a16:colId xmlns:a16="http://schemas.microsoft.com/office/drawing/2014/main" val="1911765502"/>
                    </a:ext>
                  </a:extLst>
                </a:gridCol>
                <a:gridCol w="790575">
                  <a:extLst>
                    <a:ext uri="{9D8B030D-6E8A-4147-A177-3AD203B41FA5}">
                      <a16:colId xmlns:a16="http://schemas.microsoft.com/office/drawing/2014/main" val="655585928"/>
                    </a:ext>
                  </a:extLst>
                </a:gridCol>
              </a:tblGrid>
              <a:tr h="381000">
                <a:tc>
                  <a:txBody>
                    <a:bodyPr/>
                    <a:lstStyle/>
                    <a:p>
                      <a:pPr algn="ctr" rtl="0" fontAlgn="t">
                        <a:spcBef>
                          <a:spcPts val="0"/>
                        </a:spcBef>
                        <a:spcAft>
                          <a:spcPts val="0"/>
                        </a:spcAft>
                      </a:pPr>
                      <a:r>
                        <a:rPr lang="en-US" sz="1050" b="1" i="0" u="none" strike="noStrike" dirty="0">
                          <a:solidFill>
                            <a:srgbClr val="FFFFFF"/>
                          </a:solidFill>
                          <a:effectLst/>
                          <a:latin typeface="Arial" panose="020B0604020202020204" pitchFamily="34" charset="0"/>
                        </a:rPr>
                        <a:t>GPT – 4.0 Pred</a:t>
                      </a:r>
                      <a:endParaRPr lang="en-US" dirty="0">
                        <a:effectLst/>
                      </a:endParaRPr>
                    </a:p>
                  </a:txBody>
                  <a:tcPr marL="95250" marR="95250" marT="47625" marB="4762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66900"/>
                    </a:solidFill>
                  </a:tcPr>
                </a:tc>
                <a:tc>
                  <a:txBody>
                    <a:bodyPr/>
                    <a:lstStyle/>
                    <a:p>
                      <a:pPr algn="ctr" rtl="0" fontAlgn="t">
                        <a:spcBef>
                          <a:spcPts val="0"/>
                        </a:spcBef>
                        <a:spcAft>
                          <a:spcPts val="0"/>
                        </a:spcAft>
                      </a:pPr>
                      <a:r>
                        <a:rPr lang="en-US" sz="1050" b="1" i="0" u="none" strike="noStrike">
                          <a:solidFill>
                            <a:srgbClr val="FFFFFF"/>
                          </a:solidFill>
                          <a:effectLst/>
                          <a:latin typeface="Arial" panose="020B0604020202020204" pitchFamily="34" charset="0"/>
                        </a:rPr>
                        <a:t>Custom model Pred</a:t>
                      </a:r>
                      <a:endParaRPr lang="en-US">
                        <a:effectLst/>
                      </a:endParaRPr>
                    </a:p>
                  </a:txBody>
                  <a:tcPr marL="95250" marR="95250" marT="47625" marB="4762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66900"/>
                    </a:solidFill>
                  </a:tcPr>
                </a:tc>
                <a:tc>
                  <a:txBody>
                    <a:bodyPr/>
                    <a:lstStyle/>
                    <a:p>
                      <a:pPr algn="ctr" rtl="0" fontAlgn="t">
                        <a:spcBef>
                          <a:spcPts val="0"/>
                        </a:spcBef>
                        <a:spcAft>
                          <a:spcPts val="0"/>
                        </a:spcAft>
                      </a:pPr>
                      <a:r>
                        <a:rPr lang="en-US" sz="1050" b="1" i="0" u="none" strike="noStrike">
                          <a:solidFill>
                            <a:srgbClr val="FFFFFF"/>
                          </a:solidFill>
                          <a:effectLst/>
                          <a:latin typeface="Arial" panose="020B0604020202020204" pitchFamily="34" charset="0"/>
                        </a:rPr>
                        <a:t>Actual Label</a:t>
                      </a:r>
                      <a:endParaRPr lang="en-US">
                        <a:effectLst/>
                      </a:endParaRPr>
                    </a:p>
                  </a:txBody>
                  <a:tcPr marL="95250" marR="95250" marT="47625" marB="4762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66900"/>
                    </a:solidFill>
                  </a:tcPr>
                </a:tc>
                <a:tc>
                  <a:txBody>
                    <a:bodyPr/>
                    <a:lstStyle/>
                    <a:p>
                      <a:pPr algn="ctr" rtl="0" fontAlgn="t">
                        <a:spcBef>
                          <a:spcPts val="0"/>
                        </a:spcBef>
                        <a:spcAft>
                          <a:spcPts val="0"/>
                        </a:spcAft>
                      </a:pPr>
                      <a:r>
                        <a:rPr lang="en-US" sz="1050" b="1" i="0" u="none" strike="noStrike">
                          <a:solidFill>
                            <a:srgbClr val="FFFFFF"/>
                          </a:solidFill>
                          <a:effectLst/>
                          <a:latin typeface="Arial" panose="020B0604020202020204" pitchFamily="34" charset="0"/>
                        </a:rPr>
                        <a:t>GPT-4.0 Precision</a:t>
                      </a:r>
                      <a:endParaRPr lang="en-US">
                        <a:effectLst/>
                      </a:endParaRPr>
                    </a:p>
                  </a:txBody>
                  <a:tcPr marL="95250" marR="95250" marT="47625" marB="4762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66900"/>
                    </a:solidFill>
                  </a:tcPr>
                </a:tc>
                <a:tc>
                  <a:txBody>
                    <a:bodyPr/>
                    <a:lstStyle/>
                    <a:p>
                      <a:pPr algn="ctr" rtl="0" fontAlgn="t">
                        <a:spcBef>
                          <a:spcPts val="0"/>
                        </a:spcBef>
                        <a:spcAft>
                          <a:spcPts val="0"/>
                        </a:spcAft>
                      </a:pPr>
                      <a:r>
                        <a:rPr lang="en-US" sz="1050" b="1" i="0" u="none" strike="noStrike">
                          <a:solidFill>
                            <a:srgbClr val="FFFFFF"/>
                          </a:solidFill>
                          <a:effectLst/>
                          <a:latin typeface="Arial" panose="020B0604020202020204" pitchFamily="34" charset="0"/>
                        </a:rPr>
                        <a:t>spaCy Precision</a:t>
                      </a:r>
                      <a:endParaRPr lang="en-US">
                        <a:effectLst/>
                      </a:endParaRPr>
                    </a:p>
                  </a:txBody>
                  <a:tcPr marL="95250" marR="95250" marT="47625" marB="4762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66900"/>
                    </a:solidFill>
                  </a:tcPr>
                </a:tc>
                <a:tc>
                  <a:txBody>
                    <a:bodyPr/>
                    <a:lstStyle/>
                    <a:p>
                      <a:pPr algn="ctr" rtl="0" fontAlgn="t">
                        <a:spcBef>
                          <a:spcPts val="0"/>
                        </a:spcBef>
                        <a:spcAft>
                          <a:spcPts val="0"/>
                        </a:spcAft>
                      </a:pPr>
                      <a:r>
                        <a:rPr lang="en-US" sz="1050" b="1" i="0" u="none" strike="noStrike">
                          <a:solidFill>
                            <a:srgbClr val="FFFFFF"/>
                          </a:solidFill>
                          <a:effectLst/>
                          <a:latin typeface="Arial" panose="020B0604020202020204" pitchFamily="34" charset="0"/>
                        </a:rPr>
                        <a:t>GPT-4.0 Recall</a:t>
                      </a:r>
                      <a:endParaRPr lang="en-US">
                        <a:effectLst/>
                      </a:endParaRPr>
                    </a:p>
                  </a:txBody>
                  <a:tcPr marL="95250" marR="95250" marT="47625" marB="4762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66900"/>
                    </a:solidFill>
                  </a:tcPr>
                </a:tc>
                <a:tc>
                  <a:txBody>
                    <a:bodyPr/>
                    <a:lstStyle/>
                    <a:p>
                      <a:pPr algn="ctr" rtl="0" fontAlgn="t">
                        <a:spcBef>
                          <a:spcPts val="0"/>
                        </a:spcBef>
                        <a:spcAft>
                          <a:spcPts val="0"/>
                        </a:spcAft>
                      </a:pPr>
                      <a:r>
                        <a:rPr lang="en-US" sz="1050" b="1" i="0" u="none" strike="noStrike">
                          <a:solidFill>
                            <a:srgbClr val="FFFFFF"/>
                          </a:solidFill>
                          <a:effectLst/>
                          <a:latin typeface="Arial" panose="020B0604020202020204" pitchFamily="34" charset="0"/>
                        </a:rPr>
                        <a:t>spaCy Recall</a:t>
                      </a:r>
                      <a:endParaRPr lang="en-US">
                        <a:effectLst/>
                      </a:endParaRPr>
                    </a:p>
                  </a:txBody>
                  <a:tcPr marL="95250" marR="95250" marT="47625" marB="4762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66900"/>
                    </a:solidFill>
                  </a:tcPr>
                </a:tc>
                <a:tc>
                  <a:txBody>
                    <a:bodyPr/>
                    <a:lstStyle/>
                    <a:p>
                      <a:pPr algn="ctr" rtl="0" fontAlgn="t">
                        <a:spcBef>
                          <a:spcPts val="0"/>
                        </a:spcBef>
                        <a:spcAft>
                          <a:spcPts val="0"/>
                        </a:spcAft>
                      </a:pPr>
                      <a:r>
                        <a:rPr lang="en-US" sz="1050" b="1" i="0" u="none" strike="noStrike">
                          <a:solidFill>
                            <a:srgbClr val="FFFFFF"/>
                          </a:solidFill>
                          <a:effectLst/>
                          <a:latin typeface="Arial" panose="020B0604020202020204" pitchFamily="34" charset="0"/>
                        </a:rPr>
                        <a:t>GPT-4.0</a:t>
                      </a:r>
                      <a:endParaRPr lang="en-US">
                        <a:effectLst/>
                      </a:endParaRPr>
                    </a:p>
                    <a:p>
                      <a:pPr algn="ctr" rtl="0" fontAlgn="t">
                        <a:spcBef>
                          <a:spcPts val="0"/>
                        </a:spcBef>
                        <a:spcAft>
                          <a:spcPts val="0"/>
                        </a:spcAft>
                      </a:pPr>
                      <a:r>
                        <a:rPr lang="en-US" sz="1050" b="1" i="0" u="none" strike="noStrike">
                          <a:solidFill>
                            <a:srgbClr val="FFFFFF"/>
                          </a:solidFill>
                          <a:effectLst/>
                          <a:latin typeface="Arial" panose="020B0604020202020204" pitchFamily="34" charset="0"/>
                        </a:rPr>
                        <a:t>F1-score</a:t>
                      </a:r>
                      <a:endParaRPr lang="en-US">
                        <a:effectLst/>
                      </a:endParaRPr>
                    </a:p>
                  </a:txBody>
                  <a:tcPr marL="95250" marR="95250" marT="47625" marB="4762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66900"/>
                    </a:solidFill>
                  </a:tcPr>
                </a:tc>
                <a:tc>
                  <a:txBody>
                    <a:bodyPr/>
                    <a:lstStyle/>
                    <a:p>
                      <a:pPr algn="ctr" rtl="0" fontAlgn="t">
                        <a:spcBef>
                          <a:spcPts val="0"/>
                        </a:spcBef>
                        <a:spcAft>
                          <a:spcPts val="0"/>
                        </a:spcAft>
                      </a:pPr>
                      <a:r>
                        <a:rPr lang="en-US" sz="1050" b="1" i="0" u="none" strike="noStrike">
                          <a:solidFill>
                            <a:srgbClr val="FFFFFF"/>
                          </a:solidFill>
                          <a:effectLst/>
                          <a:latin typeface="Arial" panose="020B0604020202020204" pitchFamily="34" charset="0"/>
                        </a:rPr>
                        <a:t>spaCy</a:t>
                      </a:r>
                      <a:endParaRPr lang="en-US">
                        <a:effectLst/>
                      </a:endParaRPr>
                    </a:p>
                    <a:p>
                      <a:pPr algn="ctr" rtl="0" fontAlgn="t">
                        <a:spcBef>
                          <a:spcPts val="0"/>
                        </a:spcBef>
                        <a:spcAft>
                          <a:spcPts val="0"/>
                        </a:spcAft>
                      </a:pPr>
                      <a:r>
                        <a:rPr lang="en-US" sz="1050" b="1" i="0" u="none" strike="noStrike">
                          <a:solidFill>
                            <a:srgbClr val="FFFFFF"/>
                          </a:solidFill>
                          <a:effectLst/>
                          <a:latin typeface="Arial" panose="020B0604020202020204" pitchFamily="34" charset="0"/>
                        </a:rPr>
                        <a:t>F1-score</a:t>
                      </a:r>
                      <a:endParaRPr lang="en-US">
                        <a:effectLst/>
                      </a:endParaRPr>
                    </a:p>
                  </a:txBody>
                  <a:tcPr marL="95250" marR="95250" marT="47625" marB="4762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66900"/>
                    </a:solidFill>
                  </a:tcPr>
                </a:tc>
                <a:tc>
                  <a:txBody>
                    <a:bodyPr/>
                    <a:lstStyle/>
                    <a:p>
                      <a:pPr algn="ctr" rtl="0" fontAlgn="t">
                        <a:spcBef>
                          <a:spcPts val="0"/>
                        </a:spcBef>
                        <a:spcAft>
                          <a:spcPts val="0"/>
                        </a:spcAft>
                      </a:pPr>
                      <a:r>
                        <a:rPr lang="en-US" sz="1050" b="1" i="0" u="none" strike="noStrike">
                          <a:solidFill>
                            <a:srgbClr val="FFFFFF"/>
                          </a:solidFill>
                          <a:effectLst/>
                          <a:latin typeface="Arial" panose="020B0604020202020204" pitchFamily="34" charset="0"/>
                        </a:rPr>
                        <a:t>Support</a:t>
                      </a:r>
                      <a:br>
                        <a:rPr lang="en-US" sz="1050" b="1" i="0" u="none" strike="noStrike">
                          <a:solidFill>
                            <a:srgbClr val="FFFFFF"/>
                          </a:solidFill>
                          <a:effectLst/>
                          <a:latin typeface="Arial" panose="020B0604020202020204" pitchFamily="34" charset="0"/>
                        </a:rPr>
                      </a:br>
                      <a:r>
                        <a:rPr lang="en-US" sz="1050" b="1" i="0" u="none" strike="noStrike">
                          <a:solidFill>
                            <a:srgbClr val="FFFFFF"/>
                          </a:solidFill>
                          <a:effectLst/>
                          <a:latin typeface="Arial" panose="020B0604020202020204" pitchFamily="34" charset="0"/>
                        </a:rPr>
                        <a:t># of examples</a:t>
                      </a:r>
                      <a:endParaRPr lang="en-US">
                        <a:effectLst/>
                      </a:endParaRPr>
                    </a:p>
                  </a:txBody>
                  <a:tcPr marL="95250" marR="95250" marT="47625" marB="4762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66900"/>
                    </a:solidFill>
                  </a:tcPr>
                </a:tc>
                <a:extLst>
                  <a:ext uri="{0D108BD9-81ED-4DB2-BD59-A6C34878D82A}">
                    <a16:rowId xmlns:a16="http://schemas.microsoft.com/office/drawing/2014/main" val="489014180"/>
                  </a:ext>
                </a:extLst>
              </a:tr>
              <a:tr h="381000">
                <a:tc>
                  <a:txBody>
                    <a:bodyPr/>
                    <a:lstStyle/>
                    <a:p>
                      <a:pPr algn="ctr" rtl="0" fontAlgn="t">
                        <a:spcBef>
                          <a:spcPts val="0"/>
                        </a:spcBef>
                        <a:spcAft>
                          <a:spcPts val="0"/>
                        </a:spcAft>
                      </a:pPr>
                      <a:r>
                        <a:rPr lang="en-US" sz="1050" b="0" i="0" u="none" strike="noStrike" dirty="0">
                          <a:solidFill>
                            <a:srgbClr val="000000"/>
                          </a:solidFill>
                          <a:effectLst/>
                          <a:latin typeface="Arial" panose="020B0604020202020204" pitchFamily="34" charset="0"/>
                        </a:rPr>
                        <a:t>Yes</a:t>
                      </a:r>
                      <a:endParaRPr lang="en-US" dirty="0">
                        <a:effectLst/>
                      </a:endParaRPr>
                    </a:p>
                  </a:txBody>
                  <a:tcPr marL="95250" marR="95250" marT="47625" marB="4762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BD4CB"/>
                    </a:solidFill>
                  </a:tcPr>
                </a:tc>
                <a:tc>
                  <a:txBody>
                    <a:bodyPr/>
                    <a:lstStyle/>
                    <a:p>
                      <a:pPr algn="ctr" rtl="0" fontAlgn="t">
                        <a:spcBef>
                          <a:spcPts val="0"/>
                        </a:spcBef>
                        <a:spcAft>
                          <a:spcPts val="0"/>
                        </a:spcAft>
                      </a:pPr>
                      <a:r>
                        <a:rPr lang="en-US" sz="1050" b="0" i="0" u="none" strike="noStrike">
                          <a:solidFill>
                            <a:srgbClr val="000000"/>
                          </a:solidFill>
                          <a:effectLst/>
                          <a:latin typeface="Arial" panose="020B0604020202020204" pitchFamily="34" charset="0"/>
                        </a:rPr>
                        <a:t>Yes</a:t>
                      </a:r>
                      <a:endParaRPr lang="en-US">
                        <a:effectLst/>
                      </a:endParaRPr>
                    </a:p>
                  </a:txBody>
                  <a:tcPr marL="95250" marR="95250" marT="47625" marB="4762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BD4CB"/>
                    </a:solidFill>
                  </a:tcPr>
                </a:tc>
                <a:tc>
                  <a:txBody>
                    <a:bodyPr/>
                    <a:lstStyle/>
                    <a:p>
                      <a:pPr algn="ctr" rtl="0" fontAlgn="t">
                        <a:spcBef>
                          <a:spcPts val="0"/>
                        </a:spcBef>
                        <a:spcAft>
                          <a:spcPts val="0"/>
                        </a:spcAft>
                      </a:pPr>
                      <a:r>
                        <a:rPr lang="en-US" sz="1050" b="0" i="0" u="none" strike="noStrike">
                          <a:solidFill>
                            <a:srgbClr val="000000"/>
                          </a:solidFill>
                          <a:effectLst/>
                          <a:latin typeface="Arial" panose="020B0604020202020204" pitchFamily="34" charset="0"/>
                        </a:rPr>
                        <a:t>Yes</a:t>
                      </a:r>
                      <a:endParaRPr lang="en-US">
                        <a:effectLst/>
                      </a:endParaRPr>
                    </a:p>
                  </a:txBody>
                  <a:tcPr marL="95250" marR="95250" marT="47625" marB="4762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BD4CB"/>
                    </a:solidFill>
                  </a:tcPr>
                </a:tc>
                <a:tc>
                  <a:txBody>
                    <a:bodyPr/>
                    <a:lstStyle/>
                    <a:p>
                      <a:pPr algn="ctr" rtl="0" fontAlgn="t">
                        <a:spcBef>
                          <a:spcPts val="0"/>
                        </a:spcBef>
                        <a:spcAft>
                          <a:spcPts val="0"/>
                        </a:spcAft>
                      </a:pPr>
                      <a:r>
                        <a:rPr lang="en-US" sz="1050" b="0" i="0" u="none" strike="noStrike">
                          <a:solidFill>
                            <a:srgbClr val="000000"/>
                          </a:solidFill>
                          <a:effectLst/>
                          <a:latin typeface="Arial" panose="020B0604020202020204" pitchFamily="34" charset="0"/>
                        </a:rPr>
                        <a:t>0.95</a:t>
                      </a:r>
                      <a:endParaRPr lang="en-US">
                        <a:effectLst/>
                      </a:endParaRPr>
                    </a:p>
                  </a:txBody>
                  <a:tcPr marL="95250" marR="95250" marT="47625" marB="4762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BD4CB"/>
                    </a:solidFill>
                  </a:tcPr>
                </a:tc>
                <a:tc>
                  <a:txBody>
                    <a:bodyPr/>
                    <a:lstStyle/>
                    <a:p>
                      <a:pPr algn="ctr" rtl="0" fontAlgn="t">
                        <a:spcBef>
                          <a:spcPts val="0"/>
                        </a:spcBef>
                        <a:spcAft>
                          <a:spcPts val="0"/>
                        </a:spcAft>
                      </a:pPr>
                      <a:r>
                        <a:rPr lang="en-US" sz="1050" b="0" i="0" u="none" strike="noStrike">
                          <a:solidFill>
                            <a:srgbClr val="000000"/>
                          </a:solidFill>
                          <a:effectLst/>
                          <a:latin typeface="Arial" panose="020B0604020202020204" pitchFamily="34" charset="0"/>
                        </a:rPr>
                        <a:t>0.95</a:t>
                      </a:r>
                      <a:endParaRPr lang="en-US">
                        <a:effectLst/>
                      </a:endParaRPr>
                    </a:p>
                  </a:txBody>
                  <a:tcPr marL="95250" marR="95250" marT="47625" marB="4762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BD4CB"/>
                    </a:solidFill>
                  </a:tcPr>
                </a:tc>
                <a:tc>
                  <a:txBody>
                    <a:bodyPr/>
                    <a:lstStyle/>
                    <a:p>
                      <a:pPr algn="ctr" rtl="0" fontAlgn="t">
                        <a:spcBef>
                          <a:spcPts val="0"/>
                        </a:spcBef>
                        <a:spcAft>
                          <a:spcPts val="0"/>
                        </a:spcAft>
                      </a:pPr>
                      <a:r>
                        <a:rPr lang="en-US" sz="1050" b="0" i="0" u="none" strike="noStrike">
                          <a:solidFill>
                            <a:srgbClr val="000000"/>
                          </a:solidFill>
                          <a:effectLst/>
                          <a:latin typeface="Arial" panose="020B0604020202020204" pitchFamily="34" charset="0"/>
                        </a:rPr>
                        <a:t>1.0</a:t>
                      </a:r>
                      <a:endParaRPr lang="en-US">
                        <a:effectLst/>
                      </a:endParaRPr>
                    </a:p>
                  </a:txBody>
                  <a:tcPr marL="95250" marR="95250" marT="47625" marB="4762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BD4CB"/>
                    </a:solidFill>
                  </a:tcPr>
                </a:tc>
                <a:tc>
                  <a:txBody>
                    <a:bodyPr/>
                    <a:lstStyle/>
                    <a:p>
                      <a:pPr algn="ctr" rtl="0" fontAlgn="t">
                        <a:spcBef>
                          <a:spcPts val="0"/>
                        </a:spcBef>
                        <a:spcAft>
                          <a:spcPts val="0"/>
                        </a:spcAft>
                      </a:pPr>
                      <a:r>
                        <a:rPr lang="en-US" sz="1050" b="0" i="0" u="none" strike="noStrike">
                          <a:solidFill>
                            <a:srgbClr val="000000"/>
                          </a:solidFill>
                          <a:effectLst/>
                          <a:latin typeface="Arial" panose="020B0604020202020204" pitchFamily="34" charset="0"/>
                        </a:rPr>
                        <a:t>1.0</a:t>
                      </a:r>
                      <a:endParaRPr lang="en-US">
                        <a:effectLst/>
                      </a:endParaRPr>
                    </a:p>
                  </a:txBody>
                  <a:tcPr marL="95250" marR="95250" marT="47625" marB="4762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BD4CB"/>
                    </a:solidFill>
                  </a:tcPr>
                </a:tc>
                <a:tc>
                  <a:txBody>
                    <a:bodyPr/>
                    <a:lstStyle/>
                    <a:p>
                      <a:pPr algn="ctr" rtl="0" fontAlgn="t">
                        <a:spcBef>
                          <a:spcPts val="0"/>
                        </a:spcBef>
                        <a:spcAft>
                          <a:spcPts val="0"/>
                        </a:spcAft>
                      </a:pPr>
                      <a:r>
                        <a:rPr lang="en-US" sz="1050" b="0" i="0" u="none" strike="noStrike">
                          <a:solidFill>
                            <a:srgbClr val="000000"/>
                          </a:solidFill>
                          <a:effectLst/>
                          <a:latin typeface="Arial" panose="020B0604020202020204" pitchFamily="34" charset="0"/>
                        </a:rPr>
                        <a:t>0.97</a:t>
                      </a:r>
                      <a:endParaRPr lang="en-US">
                        <a:effectLst/>
                      </a:endParaRPr>
                    </a:p>
                  </a:txBody>
                  <a:tcPr marL="95250" marR="95250" marT="47625" marB="4762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BD4CB"/>
                    </a:solidFill>
                  </a:tcPr>
                </a:tc>
                <a:tc>
                  <a:txBody>
                    <a:bodyPr/>
                    <a:lstStyle/>
                    <a:p>
                      <a:pPr algn="ctr" rtl="0" fontAlgn="t">
                        <a:spcBef>
                          <a:spcPts val="0"/>
                        </a:spcBef>
                        <a:spcAft>
                          <a:spcPts val="0"/>
                        </a:spcAft>
                      </a:pPr>
                      <a:r>
                        <a:rPr lang="en-US" sz="1050" b="0" i="0" u="none" strike="noStrike">
                          <a:solidFill>
                            <a:srgbClr val="000000"/>
                          </a:solidFill>
                          <a:effectLst/>
                          <a:latin typeface="Arial" panose="020B0604020202020204" pitchFamily="34" charset="0"/>
                        </a:rPr>
                        <a:t>0.97</a:t>
                      </a:r>
                      <a:endParaRPr lang="en-US">
                        <a:effectLst/>
                      </a:endParaRPr>
                    </a:p>
                  </a:txBody>
                  <a:tcPr marL="95250" marR="95250" marT="47625" marB="4762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BD4CB"/>
                    </a:solidFill>
                  </a:tcPr>
                </a:tc>
                <a:tc>
                  <a:txBody>
                    <a:bodyPr/>
                    <a:lstStyle/>
                    <a:p>
                      <a:pPr algn="ctr" rtl="0" fontAlgn="t">
                        <a:spcBef>
                          <a:spcPts val="0"/>
                        </a:spcBef>
                        <a:spcAft>
                          <a:spcPts val="0"/>
                        </a:spcAft>
                      </a:pPr>
                      <a:r>
                        <a:rPr lang="en-US" sz="1050" b="0" i="0" u="none" strike="noStrike" dirty="0">
                          <a:solidFill>
                            <a:srgbClr val="000000"/>
                          </a:solidFill>
                          <a:effectLst/>
                          <a:latin typeface="Arial" panose="020B0604020202020204" pitchFamily="34" charset="0"/>
                        </a:rPr>
                        <a:t>5906</a:t>
                      </a:r>
                      <a:endParaRPr lang="en-US" dirty="0">
                        <a:effectLst/>
                      </a:endParaRPr>
                    </a:p>
                  </a:txBody>
                  <a:tcPr marL="95250" marR="95250" marT="47625" marB="4762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BD4CB"/>
                    </a:solidFill>
                  </a:tcPr>
                </a:tc>
                <a:extLst>
                  <a:ext uri="{0D108BD9-81ED-4DB2-BD59-A6C34878D82A}">
                    <a16:rowId xmlns:a16="http://schemas.microsoft.com/office/drawing/2014/main" val="630651568"/>
                  </a:ext>
                </a:extLst>
              </a:tr>
              <a:tr h="381000">
                <a:tc>
                  <a:txBody>
                    <a:bodyPr/>
                    <a:lstStyle/>
                    <a:p>
                      <a:pPr algn="ctr" rtl="0" fontAlgn="t">
                        <a:spcBef>
                          <a:spcPts val="0"/>
                        </a:spcBef>
                        <a:spcAft>
                          <a:spcPts val="0"/>
                        </a:spcAft>
                      </a:pPr>
                      <a:r>
                        <a:rPr lang="en-US" sz="1050" b="0" i="0" u="none" strike="noStrike" dirty="0">
                          <a:solidFill>
                            <a:srgbClr val="000000"/>
                          </a:solidFill>
                          <a:effectLst/>
                          <a:latin typeface="Arial" panose="020B0604020202020204" pitchFamily="34" charset="0"/>
                        </a:rPr>
                        <a:t>No</a:t>
                      </a:r>
                      <a:endParaRPr lang="en-US" dirty="0">
                        <a:effectLst/>
                      </a:endParaRPr>
                    </a:p>
                  </a:txBody>
                  <a:tcPr marL="95250" marR="95250" marT="47625" marB="4762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DEBE7"/>
                    </a:solidFill>
                  </a:tcPr>
                </a:tc>
                <a:tc>
                  <a:txBody>
                    <a:bodyPr/>
                    <a:lstStyle/>
                    <a:p>
                      <a:pPr algn="ctr" rtl="0" fontAlgn="t">
                        <a:spcBef>
                          <a:spcPts val="0"/>
                        </a:spcBef>
                        <a:spcAft>
                          <a:spcPts val="0"/>
                        </a:spcAft>
                      </a:pPr>
                      <a:r>
                        <a:rPr lang="en-US" sz="1050" b="0" i="0" u="none" strike="noStrike" dirty="0">
                          <a:solidFill>
                            <a:srgbClr val="000000"/>
                          </a:solidFill>
                          <a:effectLst/>
                          <a:latin typeface="Arial" panose="020B0604020202020204" pitchFamily="34" charset="0"/>
                        </a:rPr>
                        <a:t>No</a:t>
                      </a:r>
                      <a:endParaRPr lang="en-US" dirty="0">
                        <a:effectLst/>
                      </a:endParaRPr>
                    </a:p>
                  </a:txBody>
                  <a:tcPr marL="95250" marR="95250" marT="47625" marB="4762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DEBE7"/>
                    </a:solidFill>
                  </a:tcPr>
                </a:tc>
                <a:tc>
                  <a:txBody>
                    <a:bodyPr/>
                    <a:lstStyle/>
                    <a:p>
                      <a:pPr algn="ctr" rtl="0" fontAlgn="t">
                        <a:spcBef>
                          <a:spcPts val="0"/>
                        </a:spcBef>
                        <a:spcAft>
                          <a:spcPts val="0"/>
                        </a:spcAft>
                      </a:pPr>
                      <a:r>
                        <a:rPr lang="en-US" sz="1050" b="0" i="0" u="none" strike="noStrike" dirty="0">
                          <a:solidFill>
                            <a:srgbClr val="000000"/>
                          </a:solidFill>
                          <a:effectLst/>
                          <a:latin typeface="Arial" panose="020B0604020202020204" pitchFamily="34" charset="0"/>
                        </a:rPr>
                        <a:t>No</a:t>
                      </a:r>
                      <a:endParaRPr lang="en-US" dirty="0">
                        <a:effectLst/>
                      </a:endParaRPr>
                    </a:p>
                  </a:txBody>
                  <a:tcPr marL="95250" marR="95250" marT="47625" marB="4762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DEBE7"/>
                    </a:solidFill>
                  </a:tcPr>
                </a:tc>
                <a:tc>
                  <a:txBody>
                    <a:bodyPr/>
                    <a:lstStyle/>
                    <a:p>
                      <a:pPr algn="ctr" rtl="0" fontAlgn="t">
                        <a:spcBef>
                          <a:spcPts val="0"/>
                        </a:spcBef>
                        <a:spcAft>
                          <a:spcPts val="0"/>
                        </a:spcAft>
                      </a:pPr>
                      <a:r>
                        <a:rPr lang="en-US" sz="1050" b="0" i="0" u="none" strike="noStrike" dirty="0">
                          <a:solidFill>
                            <a:srgbClr val="000000"/>
                          </a:solidFill>
                          <a:effectLst/>
                          <a:latin typeface="Arial" panose="020B0604020202020204" pitchFamily="34" charset="0"/>
                        </a:rPr>
                        <a:t>0.94</a:t>
                      </a:r>
                      <a:endParaRPr lang="en-US" dirty="0">
                        <a:effectLst/>
                      </a:endParaRPr>
                    </a:p>
                  </a:txBody>
                  <a:tcPr marL="95250" marR="95250" marT="47625" marB="4762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DEBE7"/>
                    </a:solidFill>
                  </a:tcPr>
                </a:tc>
                <a:tc>
                  <a:txBody>
                    <a:bodyPr/>
                    <a:lstStyle/>
                    <a:p>
                      <a:pPr algn="ctr" rtl="0" fontAlgn="t">
                        <a:spcBef>
                          <a:spcPts val="0"/>
                        </a:spcBef>
                        <a:spcAft>
                          <a:spcPts val="0"/>
                        </a:spcAft>
                      </a:pPr>
                      <a:r>
                        <a:rPr lang="en-US" sz="1050" b="0" i="0" u="none" strike="noStrike" dirty="0">
                          <a:solidFill>
                            <a:srgbClr val="000000"/>
                          </a:solidFill>
                          <a:effectLst/>
                          <a:latin typeface="Arial" panose="020B0604020202020204" pitchFamily="34" charset="0"/>
                        </a:rPr>
                        <a:t>0.94</a:t>
                      </a:r>
                      <a:endParaRPr lang="en-US" dirty="0">
                        <a:effectLst/>
                      </a:endParaRPr>
                    </a:p>
                  </a:txBody>
                  <a:tcPr marL="95250" marR="95250" marT="47625" marB="4762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DEBE7"/>
                    </a:solidFill>
                  </a:tcPr>
                </a:tc>
                <a:tc>
                  <a:txBody>
                    <a:bodyPr/>
                    <a:lstStyle/>
                    <a:p>
                      <a:pPr algn="ctr" rtl="0" fontAlgn="t">
                        <a:spcBef>
                          <a:spcPts val="0"/>
                        </a:spcBef>
                        <a:spcAft>
                          <a:spcPts val="0"/>
                        </a:spcAft>
                      </a:pPr>
                      <a:r>
                        <a:rPr lang="en-US" sz="1050" b="0" i="0" u="none" strike="noStrike" dirty="0">
                          <a:solidFill>
                            <a:srgbClr val="000000"/>
                          </a:solidFill>
                          <a:effectLst/>
                          <a:latin typeface="Arial" panose="020B0604020202020204" pitchFamily="34" charset="0"/>
                        </a:rPr>
                        <a:t>1.0</a:t>
                      </a:r>
                      <a:endParaRPr lang="en-US" dirty="0">
                        <a:effectLst/>
                      </a:endParaRPr>
                    </a:p>
                  </a:txBody>
                  <a:tcPr marL="95250" marR="95250" marT="47625" marB="4762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DEBE7"/>
                    </a:solidFill>
                  </a:tcPr>
                </a:tc>
                <a:tc>
                  <a:txBody>
                    <a:bodyPr/>
                    <a:lstStyle/>
                    <a:p>
                      <a:pPr algn="ctr" rtl="0" fontAlgn="t">
                        <a:spcBef>
                          <a:spcPts val="0"/>
                        </a:spcBef>
                        <a:spcAft>
                          <a:spcPts val="0"/>
                        </a:spcAft>
                      </a:pPr>
                      <a:r>
                        <a:rPr lang="en-US" sz="1050" b="0" i="0" u="none" strike="noStrike" dirty="0">
                          <a:solidFill>
                            <a:srgbClr val="000000"/>
                          </a:solidFill>
                          <a:effectLst/>
                          <a:latin typeface="Arial" panose="020B0604020202020204" pitchFamily="34" charset="0"/>
                        </a:rPr>
                        <a:t>1.0</a:t>
                      </a:r>
                      <a:endParaRPr lang="en-US" dirty="0">
                        <a:effectLst/>
                      </a:endParaRPr>
                    </a:p>
                  </a:txBody>
                  <a:tcPr marL="95250" marR="95250" marT="47625" marB="4762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DEBE7"/>
                    </a:solidFill>
                  </a:tcPr>
                </a:tc>
                <a:tc>
                  <a:txBody>
                    <a:bodyPr/>
                    <a:lstStyle/>
                    <a:p>
                      <a:pPr algn="ctr" rtl="0" fontAlgn="t">
                        <a:spcBef>
                          <a:spcPts val="0"/>
                        </a:spcBef>
                        <a:spcAft>
                          <a:spcPts val="0"/>
                        </a:spcAft>
                      </a:pPr>
                      <a:r>
                        <a:rPr lang="en-US" sz="1050" b="0" i="0" u="none" strike="noStrike" dirty="0">
                          <a:solidFill>
                            <a:srgbClr val="000000"/>
                          </a:solidFill>
                          <a:effectLst/>
                          <a:latin typeface="Arial" panose="020B0604020202020204" pitchFamily="34" charset="0"/>
                        </a:rPr>
                        <a:t>0.97</a:t>
                      </a:r>
                      <a:endParaRPr lang="en-US" dirty="0">
                        <a:effectLst/>
                      </a:endParaRPr>
                    </a:p>
                  </a:txBody>
                  <a:tcPr marL="95250" marR="95250" marT="47625" marB="4762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DEBE7"/>
                    </a:solidFill>
                  </a:tcPr>
                </a:tc>
                <a:tc>
                  <a:txBody>
                    <a:bodyPr/>
                    <a:lstStyle/>
                    <a:p>
                      <a:pPr algn="ctr" rtl="0" fontAlgn="t">
                        <a:spcBef>
                          <a:spcPts val="0"/>
                        </a:spcBef>
                        <a:spcAft>
                          <a:spcPts val="0"/>
                        </a:spcAft>
                      </a:pPr>
                      <a:r>
                        <a:rPr lang="en-US" sz="1050" b="0" i="0" u="none" strike="noStrike" dirty="0">
                          <a:solidFill>
                            <a:srgbClr val="000000"/>
                          </a:solidFill>
                          <a:effectLst/>
                          <a:latin typeface="Arial" panose="020B0604020202020204" pitchFamily="34" charset="0"/>
                        </a:rPr>
                        <a:t>0.97</a:t>
                      </a:r>
                      <a:endParaRPr lang="en-US" dirty="0">
                        <a:effectLst/>
                      </a:endParaRPr>
                    </a:p>
                  </a:txBody>
                  <a:tcPr marL="95250" marR="95250" marT="47625" marB="4762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DEBE7"/>
                    </a:solidFill>
                  </a:tcPr>
                </a:tc>
                <a:tc>
                  <a:txBody>
                    <a:bodyPr/>
                    <a:lstStyle/>
                    <a:p>
                      <a:pPr algn="ctr" rtl="0" fontAlgn="t">
                        <a:spcBef>
                          <a:spcPts val="0"/>
                        </a:spcBef>
                        <a:spcAft>
                          <a:spcPts val="0"/>
                        </a:spcAft>
                      </a:pPr>
                      <a:r>
                        <a:rPr lang="en-US" sz="1050" b="0" i="0" u="none" strike="noStrike" dirty="0">
                          <a:solidFill>
                            <a:srgbClr val="000000"/>
                          </a:solidFill>
                          <a:effectLst/>
                          <a:latin typeface="Arial" panose="020B0604020202020204" pitchFamily="34" charset="0"/>
                        </a:rPr>
                        <a:t>1334</a:t>
                      </a:r>
                      <a:endParaRPr lang="en-US" dirty="0">
                        <a:effectLst/>
                      </a:endParaRPr>
                    </a:p>
                  </a:txBody>
                  <a:tcPr marL="95250" marR="95250" marT="47625" marB="4762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DEBE7"/>
                    </a:solidFill>
                  </a:tcPr>
                </a:tc>
                <a:extLst>
                  <a:ext uri="{0D108BD9-81ED-4DB2-BD59-A6C34878D82A}">
                    <a16:rowId xmlns:a16="http://schemas.microsoft.com/office/drawing/2014/main" val="1568409813"/>
                  </a:ext>
                </a:extLst>
              </a:tr>
            </a:tbl>
          </a:graphicData>
        </a:graphic>
      </p:graphicFrame>
      <p:sp>
        <p:nvSpPr>
          <p:cNvPr id="7" name="TextBox 6">
            <a:extLst>
              <a:ext uri="{FF2B5EF4-FFF2-40B4-BE49-F238E27FC236}">
                <a16:creationId xmlns:a16="http://schemas.microsoft.com/office/drawing/2014/main" id="{7DA694F8-4172-3535-86FF-0E9E9727FC29}"/>
              </a:ext>
            </a:extLst>
          </p:cNvPr>
          <p:cNvSpPr txBox="1"/>
          <p:nvPr/>
        </p:nvSpPr>
        <p:spPr>
          <a:xfrm>
            <a:off x="3935896" y="5009322"/>
            <a:ext cx="4512365" cy="246221"/>
          </a:xfrm>
          <a:prstGeom prst="rect">
            <a:avLst/>
          </a:prstGeom>
          <a:noFill/>
        </p:spPr>
        <p:txBody>
          <a:bodyPr wrap="square" rtlCol="0">
            <a:spAutoFit/>
          </a:bodyPr>
          <a:lstStyle/>
          <a:p>
            <a:pPr algn="ctr"/>
            <a:r>
              <a:rPr lang="en-US" sz="1000" i="1" dirty="0"/>
              <a:t>Table 2: Model confidence on Agreement </a:t>
            </a:r>
          </a:p>
        </p:txBody>
      </p:sp>
    </p:spTree>
    <p:extLst>
      <p:ext uri="{BB962C8B-B14F-4D97-AF65-F5344CB8AC3E}">
        <p14:creationId xmlns:p14="http://schemas.microsoft.com/office/powerpoint/2010/main" val="3639200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F1BE69E-88EA-8EC2-01AA-D7CB3BFDA324}"/>
              </a:ext>
            </a:extLst>
          </p:cNvPr>
          <p:cNvSpPr>
            <a:spLocks noGrp="1"/>
          </p:cNvSpPr>
          <p:nvPr>
            <p:ph type="body" sz="quarter" idx="15"/>
          </p:nvPr>
        </p:nvSpPr>
        <p:spPr>
          <a:xfrm>
            <a:off x="1564173" y="2466030"/>
            <a:ext cx="3534602" cy="876366"/>
          </a:xfrm>
        </p:spPr>
        <p:txBody>
          <a:bodyPr/>
          <a:lstStyle/>
          <a:p>
            <a:pPr marL="0" indent="0" algn="ctr">
              <a:buNone/>
            </a:pPr>
            <a:r>
              <a:rPr lang="en-US" sz="1400" i="1" u="sng" dirty="0"/>
              <a:t>Before Active Learning</a:t>
            </a:r>
          </a:p>
        </p:txBody>
      </p:sp>
      <p:sp>
        <p:nvSpPr>
          <p:cNvPr id="4" name="Title 3">
            <a:extLst>
              <a:ext uri="{FF2B5EF4-FFF2-40B4-BE49-F238E27FC236}">
                <a16:creationId xmlns:a16="http://schemas.microsoft.com/office/drawing/2014/main" id="{1E75014C-AC4C-8870-08F6-3939B36DCA84}"/>
              </a:ext>
            </a:extLst>
          </p:cNvPr>
          <p:cNvSpPr>
            <a:spLocks noGrp="1"/>
          </p:cNvSpPr>
          <p:nvPr>
            <p:ph type="title"/>
          </p:nvPr>
        </p:nvSpPr>
        <p:spPr>
          <a:xfrm>
            <a:off x="272084" y="958452"/>
            <a:ext cx="11704567" cy="696384"/>
          </a:xfrm>
        </p:spPr>
        <p:txBody>
          <a:bodyPr/>
          <a:lstStyle/>
          <a:p>
            <a:r>
              <a:rPr lang="en-US" dirty="0"/>
              <a:t>Experiments – Results.</a:t>
            </a:r>
          </a:p>
        </p:txBody>
      </p:sp>
      <p:graphicFrame>
        <p:nvGraphicFramePr>
          <p:cNvPr id="7" name="Table 6">
            <a:extLst>
              <a:ext uri="{FF2B5EF4-FFF2-40B4-BE49-F238E27FC236}">
                <a16:creationId xmlns:a16="http://schemas.microsoft.com/office/drawing/2014/main" id="{A96F13F4-34BD-E3CB-F396-CDF7DCF594F2}"/>
              </a:ext>
            </a:extLst>
          </p:cNvPr>
          <p:cNvGraphicFramePr>
            <a:graphicFrameLocks noGrp="1"/>
          </p:cNvGraphicFramePr>
          <p:nvPr>
            <p:extLst>
              <p:ext uri="{D42A27DB-BD31-4B8C-83A1-F6EECF244321}">
                <p14:modId xmlns:p14="http://schemas.microsoft.com/office/powerpoint/2010/main" val="4031743073"/>
              </p:ext>
            </p:extLst>
          </p:nvPr>
        </p:nvGraphicFramePr>
        <p:xfrm>
          <a:off x="272084" y="3144812"/>
          <a:ext cx="5611190" cy="1401234"/>
        </p:xfrm>
        <a:graphic>
          <a:graphicData uri="http://schemas.openxmlformats.org/drawingml/2006/table">
            <a:tbl>
              <a:tblPr firstRow="1" bandRow="1">
                <a:tableStyleId>{5C22544A-7EE6-4342-B048-85BDC9FD1C3A}</a:tableStyleId>
              </a:tblPr>
              <a:tblGrid>
                <a:gridCol w="1122238">
                  <a:extLst>
                    <a:ext uri="{9D8B030D-6E8A-4147-A177-3AD203B41FA5}">
                      <a16:colId xmlns:a16="http://schemas.microsoft.com/office/drawing/2014/main" val="1388889135"/>
                    </a:ext>
                  </a:extLst>
                </a:gridCol>
                <a:gridCol w="1122238">
                  <a:extLst>
                    <a:ext uri="{9D8B030D-6E8A-4147-A177-3AD203B41FA5}">
                      <a16:colId xmlns:a16="http://schemas.microsoft.com/office/drawing/2014/main" val="3869225710"/>
                    </a:ext>
                  </a:extLst>
                </a:gridCol>
                <a:gridCol w="1122238">
                  <a:extLst>
                    <a:ext uri="{9D8B030D-6E8A-4147-A177-3AD203B41FA5}">
                      <a16:colId xmlns:a16="http://schemas.microsoft.com/office/drawing/2014/main" val="1271907065"/>
                    </a:ext>
                  </a:extLst>
                </a:gridCol>
                <a:gridCol w="1122238">
                  <a:extLst>
                    <a:ext uri="{9D8B030D-6E8A-4147-A177-3AD203B41FA5}">
                      <a16:colId xmlns:a16="http://schemas.microsoft.com/office/drawing/2014/main" val="2100147232"/>
                    </a:ext>
                  </a:extLst>
                </a:gridCol>
                <a:gridCol w="1122238">
                  <a:extLst>
                    <a:ext uri="{9D8B030D-6E8A-4147-A177-3AD203B41FA5}">
                      <a16:colId xmlns:a16="http://schemas.microsoft.com/office/drawing/2014/main" val="4174324212"/>
                    </a:ext>
                  </a:extLst>
                </a:gridCol>
              </a:tblGrid>
              <a:tr h="467078">
                <a:tc>
                  <a:txBody>
                    <a:bodyPr/>
                    <a:lstStyle/>
                    <a:p>
                      <a:pPr algn="ctr"/>
                      <a:endParaRPr lang="en-US" sz="1400" dirty="0"/>
                    </a:p>
                  </a:txBody>
                  <a:tcPr/>
                </a:tc>
                <a:tc>
                  <a:txBody>
                    <a:bodyPr/>
                    <a:lstStyle/>
                    <a:p>
                      <a:pPr algn="ctr"/>
                      <a:r>
                        <a:rPr lang="en-US" sz="1400" dirty="0"/>
                        <a:t>Precision</a:t>
                      </a:r>
                    </a:p>
                  </a:txBody>
                  <a:tcPr/>
                </a:tc>
                <a:tc>
                  <a:txBody>
                    <a:bodyPr/>
                    <a:lstStyle/>
                    <a:p>
                      <a:pPr algn="ctr"/>
                      <a:r>
                        <a:rPr lang="en-US" sz="1400" dirty="0"/>
                        <a:t>Recall</a:t>
                      </a:r>
                    </a:p>
                  </a:txBody>
                  <a:tcPr/>
                </a:tc>
                <a:tc>
                  <a:txBody>
                    <a:bodyPr/>
                    <a:lstStyle/>
                    <a:p>
                      <a:pPr algn="ctr"/>
                      <a:r>
                        <a:rPr lang="en-US" sz="1400" dirty="0"/>
                        <a:t>F1-score </a:t>
                      </a:r>
                    </a:p>
                  </a:txBody>
                  <a:tcPr/>
                </a:tc>
                <a:tc>
                  <a:txBody>
                    <a:bodyPr/>
                    <a:lstStyle/>
                    <a:p>
                      <a:pPr algn="ctr"/>
                      <a:r>
                        <a:rPr lang="en-US" sz="1400" dirty="0"/>
                        <a:t>Support</a:t>
                      </a:r>
                    </a:p>
                  </a:txBody>
                  <a:tcPr/>
                </a:tc>
                <a:extLst>
                  <a:ext uri="{0D108BD9-81ED-4DB2-BD59-A6C34878D82A}">
                    <a16:rowId xmlns:a16="http://schemas.microsoft.com/office/drawing/2014/main" val="3709925673"/>
                  </a:ext>
                </a:extLst>
              </a:tr>
              <a:tr h="467078">
                <a:tc>
                  <a:txBody>
                    <a:bodyPr/>
                    <a:lstStyle/>
                    <a:p>
                      <a:pPr algn="ctr"/>
                      <a:r>
                        <a:rPr lang="en-US" sz="1400" dirty="0"/>
                        <a:t>No</a:t>
                      </a:r>
                    </a:p>
                  </a:txBody>
                  <a:tcPr/>
                </a:tc>
                <a:tc>
                  <a:txBody>
                    <a:bodyPr/>
                    <a:lstStyle/>
                    <a:p>
                      <a:pPr algn="ctr"/>
                      <a:r>
                        <a:rPr lang="en-US" sz="1400" dirty="0"/>
                        <a:t>0.4</a:t>
                      </a:r>
                    </a:p>
                  </a:txBody>
                  <a:tcPr/>
                </a:tc>
                <a:tc>
                  <a:txBody>
                    <a:bodyPr/>
                    <a:lstStyle/>
                    <a:p>
                      <a:pPr algn="ctr"/>
                      <a:r>
                        <a:rPr lang="en-US" sz="1400" dirty="0"/>
                        <a:t>0.17</a:t>
                      </a:r>
                    </a:p>
                  </a:txBody>
                  <a:tcPr/>
                </a:tc>
                <a:tc>
                  <a:txBody>
                    <a:bodyPr/>
                    <a:lstStyle/>
                    <a:p>
                      <a:pPr algn="ctr"/>
                      <a:r>
                        <a:rPr lang="en-US" sz="1400" dirty="0"/>
                        <a:t>0.24</a:t>
                      </a:r>
                    </a:p>
                  </a:txBody>
                  <a:tcPr/>
                </a:tc>
                <a:tc>
                  <a:txBody>
                    <a:bodyPr/>
                    <a:lstStyle/>
                    <a:p>
                      <a:pPr algn="ctr"/>
                      <a:r>
                        <a:rPr lang="en-US" sz="1400" dirty="0"/>
                        <a:t>12</a:t>
                      </a:r>
                    </a:p>
                  </a:txBody>
                  <a:tcPr/>
                </a:tc>
                <a:extLst>
                  <a:ext uri="{0D108BD9-81ED-4DB2-BD59-A6C34878D82A}">
                    <a16:rowId xmlns:a16="http://schemas.microsoft.com/office/drawing/2014/main" val="1794647693"/>
                  </a:ext>
                </a:extLst>
              </a:tr>
              <a:tr h="467078">
                <a:tc>
                  <a:txBody>
                    <a:bodyPr/>
                    <a:lstStyle/>
                    <a:p>
                      <a:pPr algn="ctr"/>
                      <a:r>
                        <a:rPr lang="en-US" sz="1400" dirty="0"/>
                        <a:t>Yes</a:t>
                      </a:r>
                    </a:p>
                  </a:txBody>
                  <a:tcPr/>
                </a:tc>
                <a:tc>
                  <a:txBody>
                    <a:bodyPr/>
                    <a:lstStyle/>
                    <a:p>
                      <a:pPr algn="ctr"/>
                      <a:r>
                        <a:rPr lang="en-US" sz="1400" dirty="0"/>
                        <a:t>0.89</a:t>
                      </a:r>
                    </a:p>
                  </a:txBody>
                  <a:tcPr/>
                </a:tc>
                <a:tc>
                  <a:txBody>
                    <a:bodyPr/>
                    <a:lstStyle/>
                    <a:p>
                      <a:pPr algn="ctr"/>
                      <a:r>
                        <a:rPr lang="en-US" sz="1400" dirty="0"/>
                        <a:t>0.97</a:t>
                      </a:r>
                    </a:p>
                  </a:txBody>
                  <a:tcPr/>
                </a:tc>
                <a:tc>
                  <a:txBody>
                    <a:bodyPr/>
                    <a:lstStyle/>
                    <a:p>
                      <a:pPr algn="ctr"/>
                      <a:r>
                        <a:rPr lang="en-US" sz="1400" dirty="0"/>
                        <a:t>0.93</a:t>
                      </a:r>
                    </a:p>
                  </a:txBody>
                  <a:tcPr/>
                </a:tc>
                <a:tc>
                  <a:txBody>
                    <a:bodyPr/>
                    <a:lstStyle/>
                    <a:p>
                      <a:pPr algn="ctr"/>
                      <a:r>
                        <a:rPr lang="en-US" sz="1400" dirty="0"/>
                        <a:t>88</a:t>
                      </a:r>
                    </a:p>
                  </a:txBody>
                  <a:tcPr/>
                </a:tc>
                <a:extLst>
                  <a:ext uri="{0D108BD9-81ED-4DB2-BD59-A6C34878D82A}">
                    <a16:rowId xmlns:a16="http://schemas.microsoft.com/office/drawing/2014/main" val="681238033"/>
                  </a:ext>
                </a:extLst>
              </a:tr>
            </a:tbl>
          </a:graphicData>
        </a:graphic>
      </p:graphicFrame>
      <p:graphicFrame>
        <p:nvGraphicFramePr>
          <p:cNvPr id="8" name="Table 7">
            <a:extLst>
              <a:ext uri="{FF2B5EF4-FFF2-40B4-BE49-F238E27FC236}">
                <a16:creationId xmlns:a16="http://schemas.microsoft.com/office/drawing/2014/main" id="{B1E8211A-B7FD-2324-7509-AA0D4C038935}"/>
              </a:ext>
            </a:extLst>
          </p:cNvPr>
          <p:cNvGraphicFramePr>
            <a:graphicFrameLocks noGrp="1"/>
          </p:cNvGraphicFramePr>
          <p:nvPr>
            <p:extLst>
              <p:ext uri="{D42A27DB-BD31-4B8C-83A1-F6EECF244321}">
                <p14:modId xmlns:p14="http://schemas.microsoft.com/office/powerpoint/2010/main" val="40139210"/>
              </p:ext>
            </p:extLst>
          </p:nvPr>
        </p:nvGraphicFramePr>
        <p:xfrm>
          <a:off x="6096000" y="3144815"/>
          <a:ext cx="5864780" cy="1401231"/>
        </p:xfrm>
        <a:graphic>
          <a:graphicData uri="http://schemas.openxmlformats.org/drawingml/2006/table">
            <a:tbl>
              <a:tblPr firstRow="1" bandRow="1">
                <a:tableStyleId>{5C22544A-7EE6-4342-B048-85BDC9FD1C3A}</a:tableStyleId>
              </a:tblPr>
              <a:tblGrid>
                <a:gridCol w="1172956">
                  <a:extLst>
                    <a:ext uri="{9D8B030D-6E8A-4147-A177-3AD203B41FA5}">
                      <a16:colId xmlns:a16="http://schemas.microsoft.com/office/drawing/2014/main" val="888728592"/>
                    </a:ext>
                  </a:extLst>
                </a:gridCol>
                <a:gridCol w="1172956">
                  <a:extLst>
                    <a:ext uri="{9D8B030D-6E8A-4147-A177-3AD203B41FA5}">
                      <a16:colId xmlns:a16="http://schemas.microsoft.com/office/drawing/2014/main" val="127895986"/>
                    </a:ext>
                  </a:extLst>
                </a:gridCol>
                <a:gridCol w="1172956">
                  <a:extLst>
                    <a:ext uri="{9D8B030D-6E8A-4147-A177-3AD203B41FA5}">
                      <a16:colId xmlns:a16="http://schemas.microsoft.com/office/drawing/2014/main" val="2617865739"/>
                    </a:ext>
                  </a:extLst>
                </a:gridCol>
                <a:gridCol w="1172956">
                  <a:extLst>
                    <a:ext uri="{9D8B030D-6E8A-4147-A177-3AD203B41FA5}">
                      <a16:colId xmlns:a16="http://schemas.microsoft.com/office/drawing/2014/main" val="423404007"/>
                    </a:ext>
                  </a:extLst>
                </a:gridCol>
                <a:gridCol w="1172956">
                  <a:extLst>
                    <a:ext uri="{9D8B030D-6E8A-4147-A177-3AD203B41FA5}">
                      <a16:colId xmlns:a16="http://schemas.microsoft.com/office/drawing/2014/main" val="3073579962"/>
                    </a:ext>
                  </a:extLst>
                </a:gridCol>
              </a:tblGrid>
              <a:tr h="467077">
                <a:tc>
                  <a:txBody>
                    <a:bodyPr/>
                    <a:lstStyle/>
                    <a:p>
                      <a:pPr algn="ctr"/>
                      <a:endParaRPr lang="en-US" sz="1400" dirty="0"/>
                    </a:p>
                  </a:txBody>
                  <a:tcPr/>
                </a:tc>
                <a:tc>
                  <a:txBody>
                    <a:bodyPr/>
                    <a:lstStyle/>
                    <a:p>
                      <a:pPr algn="ctr"/>
                      <a:r>
                        <a:rPr lang="en-US" sz="1400" dirty="0"/>
                        <a:t>Precision</a:t>
                      </a:r>
                    </a:p>
                  </a:txBody>
                  <a:tcPr/>
                </a:tc>
                <a:tc>
                  <a:txBody>
                    <a:bodyPr/>
                    <a:lstStyle/>
                    <a:p>
                      <a:pPr algn="ctr"/>
                      <a:r>
                        <a:rPr lang="en-US" sz="1400" dirty="0"/>
                        <a:t>Recall</a:t>
                      </a:r>
                    </a:p>
                  </a:txBody>
                  <a:tcPr/>
                </a:tc>
                <a:tc>
                  <a:txBody>
                    <a:bodyPr/>
                    <a:lstStyle/>
                    <a:p>
                      <a:pPr algn="ctr"/>
                      <a:r>
                        <a:rPr lang="en-US" sz="1400" dirty="0"/>
                        <a:t>F1-score</a:t>
                      </a:r>
                    </a:p>
                  </a:txBody>
                  <a:tcPr/>
                </a:tc>
                <a:tc>
                  <a:txBody>
                    <a:bodyPr/>
                    <a:lstStyle/>
                    <a:p>
                      <a:pPr algn="ctr"/>
                      <a:r>
                        <a:rPr lang="en-US" sz="1400" dirty="0"/>
                        <a:t>Support</a:t>
                      </a:r>
                    </a:p>
                  </a:txBody>
                  <a:tcPr/>
                </a:tc>
                <a:extLst>
                  <a:ext uri="{0D108BD9-81ED-4DB2-BD59-A6C34878D82A}">
                    <a16:rowId xmlns:a16="http://schemas.microsoft.com/office/drawing/2014/main" val="1664615707"/>
                  </a:ext>
                </a:extLst>
              </a:tr>
              <a:tr h="467077">
                <a:tc>
                  <a:txBody>
                    <a:bodyPr/>
                    <a:lstStyle/>
                    <a:p>
                      <a:pPr algn="ctr"/>
                      <a:r>
                        <a:rPr lang="en-US" sz="1400" dirty="0"/>
                        <a:t>No</a:t>
                      </a:r>
                    </a:p>
                  </a:txBody>
                  <a:tcPr/>
                </a:tc>
                <a:tc>
                  <a:txBody>
                    <a:bodyPr/>
                    <a:lstStyle/>
                    <a:p>
                      <a:pPr algn="ctr"/>
                      <a:r>
                        <a:rPr lang="en-US" sz="1400" dirty="0"/>
                        <a:t>0.29</a:t>
                      </a:r>
                    </a:p>
                  </a:txBody>
                  <a:tcPr/>
                </a:tc>
                <a:tc>
                  <a:txBody>
                    <a:bodyPr/>
                    <a:lstStyle/>
                    <a:p>
                      <a:pPr algn="ctr"/>
                      <a:r>
                        <a:rPr lang="en-US" sz="1400" dirty="0"/>
                        <a:t>0.17</a:t>
                      </a:r>
                    </a:p>
                  </a:txBody>
                  <a:tcPr/>
                </a:tc>
                <a:tc>
                  <a:txBody>
                    <a:bodyPr/>
                    <a:lstStyle/>
                    <a:p>
                      <a:pPr algn="ctr"/>
                      <a:r>
                        <a:rPr lang="en-US" sz="1400" dirty="0"/>
                        <a:t>0.21</a:t>
                      </a:r>
                    </a:p>
                  </a:txBody>
                  <a:tcPr/>
                </a:tc>
                <a:tc>
                  <a:txBody>
                    <a:bodyPr/>
                    <a:lstStyle/>
                    <a:p>
                      <a:pPr algn="ctr"/>
                      <a:r>
                        <a:rPr lang="en-US" sz="1400" dirty="0"/>
                        <a:t>12</a:t>
                      </a:r>
                    </a:p>
                  </a:txBody>
                  <a:tcPr/>
                </a:tc>
                <a:extLst>
                  <a:ext uri="{0D108BD9-81ED-4DB2-BD59-A6C34878D82A}">
                    <a16:rowId xmlns:a16="http://schemas.microsoft.com/office/drawing/2014/main" val="3575912106"/>
                  </a:ext>
                </a:extLst>
              </a:tr>
              <a:tr h="467077">
                <a:tc>
                  <a:txBody>
                    <a:bodyPr/>
                    <a:lstStyle/>
                    <a:p>
                      <a:pPr algn="ctr"/>
                      <a:r>
                        <a:rPr lang="en-US" sz="1400" dirty="0"/>
                        <a:t>Yes</a:t>
                      </a:r>
                    </a:p>
                  </a:txBody>
                  <a:tcPr/>
                </a:tc>
                <a:tc>
                  <a:txBody>
                    <a:bodyPr/>
                    <a:lstStyle/>
                    <a:p>
                      <a:pPr algn="ctr"/>
                      <a:r>
                        <a:rPr lang="en-US" sz="1400" dirty="0"/>
                        <a:t>0.89</a:t>
                      </a:r>
                    </a:p>
                  </a:txBody>
                  <a:tcPr/>
                </a:tc>
                <a:tc>
                  <a:txBody>
                    <a:bodyPr/>
                    <a:lstStyle/>
                    <a:p>
                      <a:pPr algn="ctr"/>
                      <a:r>
                        <a:rPr lang="en-US" sz="1400" dirty="0"/>
                        <a:t>0.94</a:t>
                      </a:r>
                    </a:p>
                  </a:txBody>
                  <a:tcPr/>
                </a:tc>
                <a:tc>
                  <a:txBody>
                    <a:bodyPr/>
                    <a:lstStyle/>
                    <a:p>
                      <a:pPr algn="ctr"/>
                      <a:r>
                        <a:rPr lang="en-US" sz="1400" dirty="0"/>
                        <a:t>0.92</a:t>
                      </a:r>
                    </a:p>
                  </a:txBody>
                  <a:tcPr/>
                </a:tc>
                <a:tc>
                  <a:txBody>
                    <a:bodyPr/>
                    <a:lstStyle/>
                    <a:p>
                      <a:pPr algn="ctr"/>
                      <a:r>
                        <a:rPr lang="en-US" sz="1400" dirty="0"/>
                        <a:t>88</a:t>
                      </a:r>
                    </a:p>
                  </a:txBody>
                  <a:tcPr/>
                </a:tc>
                <a:extLst>
                  <a:ext uri="{0D108BD9-81ED-4DB2-BD59-A6C34878D82A}">
                    <a16:rowId xmlns:a16="http://schemas.microsoft.com/office/drawing/2014/main" val="4266292178"/>
                  </a:ext>
                </a:extLst>
              </a:tr>
            </a:tbl>
          </a:graphicData>
        </a:graphic>
      </p:graphicFrame>
      <p:sp>
        <p:nvSpPr>
          <p:cNvPr id="10" name="TextBox 9">
            <a:extLst>
              <a:ext uri="{FF2B5EF4-FFF2-40B4-BE49-F238E27FC236}">
                <a16:creationId xmlns:a16="http://schemas.microsoft.com/office/drawing/2014/main" id="{316D1F98-4008-EFC5-1C62-85A614C0CEDA}"/>
              </a:ext>
            </a:extLst>
          </p:cNvPr>
          <p:cNvSpPr txBox="1"/>
          <p:nvPr/>
        </p:nvSpPr>
        <p:spPr>
          <a:xfrm>
            <a:off x="3896139" y="2604052"/>
            <a:ext cx="184731" cy="461665"/>
          </a:xfrm>
          <a:prstGeom prst="rect">
            <a:avLst/>
          </a:prstGeom>
          <a:noFill/>
        </p:spPr>
        <p:txBody>
          <a:bodyPr wrap="none" rtlCol="0">
            <a:spAutoFit/>
          </a:bodyPr>
          <a:lstStyle/>
          <a:p>
            <a:endParaRPr lang="en-US" dirty="0"/>
          </a:p>
        </p:txBody>
      </p:sp>
      <p:sp>
        <p:nvSpPr>
          <p:cNvPr id="13" name="TextBox 12">
            <a:extLst>
              <a:ext uri="{FF2B5EF4-FFF2-40B4-BE49-F238E27FC236}">
                <a16:creationId xmlns:a16="http://schemas.microsoft.com/office/drawing/2014/main" id="{22F5BB7B-0809-AAC4-182A-3FC862A4BFA8}"/>
              </a:ext>
            </a:extLst>
          </p:cNvPr>
          <p:cNvSpPr txBox="1"/>
          <p:nvPr/>
        </p:nvSpPr>
        <p:spPr>
          <a:xfrm>
            <a:off x="7195930" y="2325757"/>
            <a:ext cx="3727174" cy="523220"/>
          </a:xfrm>
          <a:prstGeom prst="rect">
            <a:avLst/>
          </a:prstGeom>
          <a:noFill/>
        </p:spPr>
        <p:txBody>
          <a:bodyPr wrap="square" rtlCol="0">
            <a:spAutoFit/>
          </a:bodyPr>
          <a:lstStyle/>
          <a:p>
            <a:pPr algn="ctr"/>
            <a:r>
              <a:rPr lang="en-US" sz="1400" b="1" i="1" u="sng" dirty="0"/>
              <a:t>After Performing Active Learning on data points annotated using LDM</a:t>
            </a:r>
          </a:p>
        </p:txBody>
      </p:sp>
      <p:sp>
        <p:nvSpPr>
          <p:cNvPr id="15" name="TextBox 14">
            <a:extLst>
              <a:ext uri="{FF2B5EF4-FFF2-40B4-BE49-F238E27FC236}">
                <a16:creationId xmlns:a16="http://schemas.microsoft.com/office/drawing/2014/main" id="{567661F0-997B-7240-5CB5-1B95254DBDF2}"/>
              </a:ext>
            </a:extLst>
          </p:cNvPr>
          <p:cNvSpPr txBox="1"/>
          <p:nvPr/>
        </p:nvSpPr>
        <p:spPr>
          <a:xfrm>
            <a:off x="2186609" y="4661452"/>
            <a:ext cx="2643808" cy="400110"/>
          </a:xfrm>
          <a:prstGeom prst="rect">
            <a:avLst/>
          </a:prstGeom>
          <a:noFill/>
        </p:spPr>
        <p:txBody>
          <a:bodyPr wrap="square" rtlCol="0">
            <a:spAutoFit/>
          </a:bodyPr>
          <a:lstStyle/>
          <a:p>
            <a:pPr algn="ctr"/>
            <a:r>
              <a:rPr lang="en-US" sz="1000" i="1" dirty="0"/>
              <a:t>Table 3: Classification Report prior to Active Learning</a:t>
            </a:r>
          </a:p>
        </p:txBody>
      </p:sp>
      <p:sp>
        <p:nvSpPr>
          <p:cNvPr id="16" name="TextBox 15">
            <a:extLst>
              <a:ext uri="{FF2B5EF4-FFF2-40B4-BE49-F238E27FC236}">
                <a16:creationId xmlns:a16="http://schemas.microsoft.com/office/drawing/2014/main" id="{5027431C-0F56-E0B0-79FB-3A5F1006B77F}"/>
              </a:ext>
            </a:extLst>
          </p:cNvPr>
          <p:cNvSpPr txBox="1"/>
          <p:nvPr/>
        </p:nvSpPr>
        <p:spPr>
          <a:xfrm>
            <a:off x="7325139" y="4661452"/>
            <a:ext cx="3498574" cy="246221"/>
          </a:xfrm>
          <a:prstGeom prst="rect">
            <a:avLst/>
          </a:prstGeom>
          <a:noFill/>
        </p:spPr>
        <p:txBody>
          <a:bodyPr wrap="square" rtlCol="0">
            <a:spAutoFit/>
          </a:bodyPr>
          <a:lstStyle/>
          <a:p>
            <a:pPr algn="ctr"/>
            <a:r>
              <a:rPr lang="en-US" sz="1000" i="1" dirty="0"/>
              <a:t>Table 4: Classification Report post Active Learning</a:t>
            </a:r>
          </a:p>
        </p:txBody>
      </p:sp>
    </p:spTree>
    <p:extLst>
      <p:ext uri="{BB962C8B-B14F-4D97-AF65-F5344CB8AC3E}">
        <p14:creationId xmlns:p14="http://schemas.microsoft.com/office/powerpoint/2010/main" val="4065092499"/>
      </p:ext>
    </p:extLst>
  </p:cSld>
  <p:clrMapOvr>
    <a:masterClrMapping/>
  </p:clrMapOvr>
</p:sld>
</file>

<file path=ppt/theme/theme1.xml><?xml version="1.0" encoding="utf-8"?>
<a:theme xmlns:a="http://schemas.openxmlformats.org/drawingml/2006/main" name="RIT">
  <a:themeElements>
    <a:clrScheme name="RIT">
      <a:dk1>
        <a:srgbClr val="000000"/>
      </a:dk1>
      <a:lt1>
        <a:srgbClr val="FFFFFF"/>
      </a:lt1>
      <a:dk2>
        <a:srgbClr val="6F706F"/>
      </a:dk2>
      <a:lt2>
        <a:srgbClr val="E7E6E6"/>
      </a:lt2>
      <a:accent1>
        <a:srgbClr val="F66900"/>
      </a:accent1>
      <a:accent2>
        <a:srgbClr val="F6BD00"/>
      </a:accent2>
      <a:accent3>
        <a:srgbClr val="C4D500"/>
      </a:accent3>
      <a:accent4>
        <a:srgbClr val="009CBD"/>
      </a:accent4>
      <a:accent5>
        <a:srgbClr val="7D54C7"/>
      </a:accent5>
      <a:accent6>
        <a:srgbClr val="70AD47"/>
      </a:accent6>
      <a:hlink>
        <a:srgbClr val="D64900"/>
      </a:hlink>
      <a:folHlink>
        <a:srgbClr val="717479"/>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6update2" id="{F20E58EF-FB97-5148-A8FD-B4FB6FCF6B8D}" vid="{10353D8B-A61E-094B-B01C-9091FA03EF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RIT</Template>
  <TotalTime>5834</TotalTime>
  <Words>1148</Words>
  <Application>Microsoft Macintosh PowerPoint</Application>
  <PresentationFormat>Widescreen</PresentationFormat>
  <Paragraphs>159</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MS Gothic</vt:lpstr>
      <vt:lpstr>Arial</vt:lpstr>
      <vt:lpstr>Calibri</vt:lpstr>
      <vt:lpstr>Chalkboard</vt:lpstr>
      <vt:lpstr>Georgia</vt:lpstr>
      <vt:lpstr>System Font Regular</vt:lpstr>
      <vt:lpstr>Wingdings</vt:lpstr>
      <vt:lpstr>RIT</vt:lpstr>
      <vt:lpstr>Annotating MLTDs using Large Disagreement Modelling</vt:lpstr>
      <vt:lpstr>Introduction – What are Technical Debts?</vt:lpstr>
      <vt:lpstr>Introduction – What is Active Learning?</vt:lpstr>
      <vt:lpstr>Introduction – What is Zero-Shot Classification?</vt:lpstr>
      <vt:lpstr>Problem Statement – Large Disagreement Modelling</vt:lpstr>
      <vt:lpstr>Solution Design</vt:lpstr>
      <vt:lpstr>Experiments – Training Custom Model</vt:lpstr>
      <vt:lpstr>Experiments – Zero Shot GPT-4.0 Classification</vt:lpstr>
      <vt:lpstr>Experiments – Results.</vt:lpstr>
      <vt:lpstr>Experiments</vt:lpstr>
      <vt:lpstr>References</vt:lpstr>
      <vt:lpstr>   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Self-Admitted Technical Debt (SATD) Detection using Machine Learning</dc:title>
  <dc:creator>Pranav Nair</dc:creator>
  <cp:lastModifiedBy>Pranav Nair</cp:lastModifiedBy>
  <cp:revision>95</cp:revision>
  <cp:lastPrinted>2018-04-25T02:50:23Z</cp:lastPrinted>
  <dcterms:created xsi:type="dcterms:W3CDTF">2023-09-05T01:40:22Z</dcterms:created>
  <dcterms:modified xsi:type="dcterms:W3CDTF">2023-12-13T18:52:39Z</dcterms:modified>
</cp:coreProperties>
</file>