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7b6d07e36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7b6d07e36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7b6d07e36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7b6d07e36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7b6d07e36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7b6d07e36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7b6d07e36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7b6d07e36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7b6d07e3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7b6d07e3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7b6d07e36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7b6d07e36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7b6d07e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17b6d07e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7b6d07e3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7b6d07e3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7b6d07e3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7b6d07e3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7b6d07e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7b6d07e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7b6d07e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7b6d07e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7b6d07e3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7b6d07e3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7b6d07e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7b6d07e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7b6d07e3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7b6d07e3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sz="3000"/>
              <a:t>Dynamic Convolutional Neural Network for</a:t>
            </a:r>
            <a:endParaRPr sz="3000"/>
          </a:p>
          <a:p>
            <a:pPr indent="0" lvl="0" marL="0" rtl="0" algn="ctr">
              <a:spcBef>
                <a:spcPts val="0"/>
              </a:spcBef>
              <a:spcAft>
                <a:spcPts val="0"/>
              </a:spcAft>
              <a:buNone/>
            </a:pPr>
            <a:r>
              <a:rPr lang="en-GB" sz="3000"/>
              <a:t>Hyperparameter Optimization in Object Detection</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IT416 Computer Vision </a:t>
            </a:r>
            <a:endParaRPr/>
          </a:p>
        </p:txBody>
      </p:sp>
      <p:sp>
        <p:nvSpPr>
          <p:cNvPr id="56" name="Google Shape;56;p13"/>
          <p:cNvSpPr txBox="1"/>
          <p:nvPr/>
        </p:nvSpPr>
        <p:spPr>
          <a:xfrm>
            <a:off x="1849800" y="3724300"/>
            <a:ext cx="1677300" cy="66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595959"/>
                </a:solidFill>
              </a:rPr>
              <a:t>Sanket Babar</a:t>
            </a:r>
            <a:br>
              <a:rPr lang="en-GB" sz="1800">
                <a:solidFill>
                  <a:srgbClr val="595959"/>
                </a:solidFill>
              </a:rPr>
            </a:br>
            <a:r>
              <a:rPr lang="en-GB" sz="1800">
                <a:solidFill>
                  <a:srgbClr val="595959"/>
                </a:solidFill>
              </a:rPr>
              <a:t>211IT015</a:t>
            </a:r>
            <a:endParaRPr sz="1800">
              <a:solidFill>
                <a:srgbClr val="595959"/>
              </a:solidFill>
            </a:endParaRPr>
          </a:p>
        </p:txBody>
      </p:sp>
      <p:sp>
        <p:nvSpPr>
          <p:cNvPr id="57" name="Google Shape;57;p13"/>
          <p:cNvSpPr txBox="1"/>
          <p:nvPr/>
        </p:nvSpPr>
        <p:spPr>
          <a:xfrm>
            <a:off x="3527100" y="3724300"/>
            <a:ext cx="1677300" cy="66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595959"/>
                </a:solidFill>
              </a:rPr>
              <a:t>Garvit Goyal</a:t>
            </a:r>
            <a:br>
              <a:rPr lang="en-GB" sz="1800">
                <a:solidFill>
                  <a:srgbClr val="595959"/>
                </a:solidFill>
              </a:rPr>
            </a:br>
            <a:r>
              <a:rPr lang="en-GB" sz="1800">
                <a:solidFill>
                  <a:srgbClr val="595959"/>
                </a:solidFill>
              </a:rPr>
              <a:t>211IT021</a:t>
            </a:r>
            <a:endParaRPr sz="1800">
              <a:solidFill>
                <a:srgbClr val="595959"/>
              </a:solidFill>
            </a:endParaRPr>
          </a:p>
        </p:txBody>
      </p:sp>
      <p:sp>
        <p:nvSpPr>
          <p:cNvPr id="58" name="Google Shape;58;p13"/>
          <p:cNvSpPr txBox="1"/>
          <p:nvPr/>
        </p:nvSpPr>
        <p:spPr>
          <a:xfrm>
            <a:off x="5204400" y="3724300"/>
            <a:ext cx="2089800" cy="66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595959"/>
                </a:solidFill>
              </a:rPr>
              <a:t>Pranav Salunkhe</a:t>
            </a:r>
            <a:br>
              <a:rPr lang="en-GB" sz="1800">
                <a:solidFill>
                  <a:srgbClr val="595959"/>
                </a:solidFill>
              </a:rPr>
            </a:br>
            <a:r>
              <a:rPr lang="en-GB" sz="1800">
                <a:solidFill>
                  <a:srgbClr val="595959"/>
                </a:solidFill>
              </a:rPr>
              <a:t>211IT059</a:t>
            </a:r>
            <a:endParaRPr sz="1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13" name="Google Shape;113;p22"/>
          <p:cNvPicPr preferRelativeResize="0"/>
          <p:nvPr/>
        </p:nvPicPr>
        <p:blipFill>
          <a:blip r:embed="rId3">
            <a:alphaModFix/>
          </a:blip>
          <a:stretch>
            <a:fillRect/>
          </a:stretch>
        </p:blipFill>
        <p:spPr>
          <a:xfrm>
            <a:off x="1075838" y="1135725"/>
            <a:ext cx="6992315"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19" name="Google Shape;119;p23"/>
          <p:cNvPicPr preferRelativeResize="0"/>
          <p:nvPr/>
        </p:nvPicPr>
        <p:blipFill>
          <a:blip r:embed="rId3">
            <a:alphaModFix/>
          </a:blip>
          <a:stretch>
            <a:fillRect/>
          </a:stretch>
        </p:blipFill>
        <p:spPr>
          <a:xfrm>
            <a:off x="311700" y="1017725"/>
            <a:ext cx="6482706" cy="3820976"/>
          </a:xfrm>
          <a:prstGeom prst="rect">
            <a:avLst/>
          </a:prstGeom>
          <a:noFill/>
          <a:ln>
            <a:noFill/>
          </a:ln>
        </p:spPr>
      </p:pic>
      <p:sp>
        <p:nvSpPr>
          <p:cNvPr id="120" name="Google Shape;120;p23"/>
          <p:cNvSpPr txBox="1"/>
          <p:nvPr/>
        </p:nvSpPr>
        <p:spPr>
          <a:xfrm>
            <a:off x="6794400" y="1017725"/>
            <a:ext cx="2349600" cy="3901200"/>
          </a:xfrm>
          <a:prstGeom prst="rect">
            <a:avLst/>
          </a:prstGeom>
          <a:noFill/>
          <a:ln>
            <a:noFill/>
          </a:ln>
        </p:spPr>
        <p:txBody>
          <a:bodyPr anchorCtr="0" anchor="t" bIns="91425" lIns="91425" spcFirstLastPara="1" rIns="91425" wrap="square" tIns="91425">
            <a:noAutofit/>
          </a:bodyPr>
          <a:lstStyle/>
          <a:p>
            <a:pPr indent="-288925" lvl="0" marL="457200" rtl="0" algn="l">
              <a:spcBef>
                <a:spcPts val="0"/>
              </a:spcBef>
              <a:spcAft>
                <a:spcPts val="0"/>
              </a:spcAft>
              <a:buClr>
                <a:schemeClr val="dk2"/>
              </a:buClr>
              <a:buSzPts val="950"/>
              <a:buAutoNum type="arabicPeriod"/>
            </a:pPr>
            <a:r>
              <a:rPr lang="en-GB" sz="950">
                <a:solidFill>
                  <a:schemeClr val="dk2"/>
                </a:solidFill>
              </a:rPr>
              <a:t>Accuracy: 0.9800</a:t>
            </a:r>
            <a:endParaRPr sz="950">
              <a:solidFill>
                <a:schemeClr val="dk2"/>
              </a:solidFill>
            </a:endParaRPr>
          </a:p>
          <a:p>
            <a:pPr indent="0" lvl="0" marL="457200" rtl="0" algn="l">
              <a:spcBef>
                <a:spcPts val="0"/>
              </a:spcBef>
              <a:spcAft>
                <a:spcPts val="0"/>
              </a:spcAft>
              <a:buNone/>
            </a:pPr>
            <a:r>
              <a:rPr lang="en-GB" sz="950">
                <a:solidFill>
                  <a:schemeClr val="dk2"/>
                </a:solidFill>
              </a:rPr>
              <a:t>Params: {'kernel_size': 5, 'stride': 1, 'padding': 1} | {'size': 2, 'stride': 1, 'type': 'max'}</a:t>
            </a:r>
            <a:endParaRPr sz="950">
              <a:solidFill>
                <a:schemeClr val="dk2"/>
              </a:solidFill>
            </a:endParaRPr>
          </a:p>
          <a:p>
            <a:pPr indent="0" lvl="0" marL="457200" rtl="0" algn="l">
              <a:spcBef>
                <a:spcPts val="0"/>
              </a:spcBef>
              <a:spcAft>
                <a:spcPts val="0"/>
              </a:spcAft>
              <a:buNone/>
            </a:pPr>
            <a:r>
              <a:t/>
            </a:r>
            <a:endParaRPr sz="950">
              <a:solidFill>
                <a:schemeClr val="dk2"/>
              </a:solidFill>
            </a:endParaRPr>
          </a:p>
          <a:p>
            <a:pPr indent="-288925" lvl="0" marL="457200" rtl="0" algn="l">
              <a:spcBef>
                <a:spcPts val="0"/>
              </a:spcBef>
              <a:spcAft>
                <a:spcPts val="0"/>
              </a:spcAft>
              <a:buClr>
                <a:schemeClr val="dk2"/>
              </a:buClr>
              <a:buSzPts val="950"/>
              <a:buAutoNum type="arabicPeriod"/>
            </a:pPr>
            <a:r>
              <a:rPr lang="en-GB" sz="950">
                <a:solidFill>
                  <a:schemeClr val="dk2"/>
                </a:solidFill>
              </a:rPr>
              <a:t>Accuracy: 0.9800</a:t>
            </a:r>
            <a:endParaRPr sz="950">
              <a:solidFill>
                <a:schemeClr val="dk2"/>
              </a:solidFill>
            </a:endParaRPr>
          </a:p>
          <a:p>
            <a:pPr indent="0" lvl="0" marL="457200" rtl="0" algn="l">
              <a:spcBef>
                <a:spcPts val="0"/>
              </a:spcBef>
              <a:spcAft>
                <a:spcPts val="0"/>
              </a:spcAft>
              <a:buNone/>
            </a:pPr>
            <a:r>
              <a:rPr lang="en-GB" sz="950">
                <a:solidFill>
                  <a:schemeClr val="dk2"/>
                </a:solidFill>
              </a:rPr>
              <a:t>Params: {'kernel_size': 3, 'stride': 1, 'padding': 0} | {'size': 2, 'stride': 1, 'type': 'avg'}</a:t>
            </a:r>
            <a:endParaRPr sz="950">
              <a:solidFill>
                <a:schemeClr val="dk2"/>
              </a:solidFill>
            </a:endParaRPr>
          </a:p>
          <a:p>
            <a:pPr indent="0" lvl="0" marL="457200" rtl="0" algn="l">
              <a:spcBef>
                <a:spcPts val="0"/>
              </a:spcBef>
              <a:spcAft>
                <a:spcPts val="0"/>
              </a:spcAft>
              <a:buNone/>
            </a:pPr>
            <a:r>
              <a:t/>
            </a:r>
            <a:endParaRPr sz="950">
              <a:solidFill>
                <a:schemeClr val="dk2"/>
              </a:solidFill>
            </a:endParaRPr>
          </a:p>
          <a:p>
            <a:pPr indent="-288925" lvl="0" marL="457200" rtl="0" algn="l">
              <a:spcBef>
                <a:spcPts val="0"/>
              </a:spcBef>
              <a:spcAft>
                <a:spcPts val="0"/>
              </a:spcAft>
              <a:buClr>
                <a:schemeClr val="dk2"/>
              </a:buClr>
              <a:buSzPts val="950"/>
              <a:buAutoNum type="arabicPeriod"/>
            </a:pPr>
            <a:r>
              <a:rPr lang="en-GB" sz="950">
                <a:solidFill>
                  <a:schemeClr val="dk2"/>
                </a:solidFill>
              </a:rPr>
              <a:t>Accuracy: 0.9800</a:t>
            </a:r>
            <a:endParaRPr sz="950">
              <a:solidFill>
                <a:schemeClr val="dk2"/>
              </a:solidFill>
            </a:endParaRPr>
          </a:p>
          <a:p>
            <a:pPr indent="0" lvl="0" marL="457200" rtl="0" algn="l">
              <a:spcBef>
                <a:spcPts val="0"/>
              </a:spcBef>
              <a:spcAft>
                <a:spcPts val="0"/>
              </a:spcAft>
              <a:buNone/>
            </a:pPr>
            <a:r>
              <a:rPr lang="en-GB" sz="950">
                <a:solidFill>
                  <a:schemeClr val="dk2"/>
                </a:solidFill>
              </a:rPr>
              <a:t>Params: {'kernel_size': 5, 'stride': 1, 'padding': 0} | {'size': 3, 'stride': 1, 'type': 'max'}</a:t>
            </a:r>
            <a:endParaRPr sz="950">
              <a:solidFill>
                <a:schemeClr val="dk2"/>
              </a:solidFill>
            </a:endParaRPr>
          </a:p>
          <a:p>
            <a:pPr indent="0" lvl="0" marL="457200" rtl="0" algn="l">
              <a:spcBef>
                <a:spcPts val="0"/>
              </a:spcBef>
              <a:spcAft>
                <a:spcPts val="0"/>
              </a:spcAft>
              <a:buNone/>
            </a:pPr>
            <a:r>
              <a:t/>
            </a:r>
            <a:endParaRPr sz="950">
              <a:solidFill>
                <a:schemeClr val="dk2"/>
              </a:solidFill>
            </a:endParaRPr>
          </a:p>
          <a:p>
            <a:pPr indent="-288925" lvl="0" marL="457200" rtl="0" algn="l">
              <a:spcBef>
                <a:spcPts val="0"/>
              </a:spcBef>
              <a:spcAft>
                <a:spcPts val="0"/>
              </a:spcAft>
              <a:buClr>
                <a:schemeClr val="dk2"/>
              </a:buClr>
              <a:buSzPts val="950"/>
              <a:buAutoNum type="arabicPeriod"/>
            </a:pPr>
            <a:r>
              <a:rPr lang="en-GB" sz="950">
                <a:solidFill>
                  <a:schemeClr val="dk2"/>
                </a:solidFill>
              </a:rPr>
              <a:t>Accuracy: 0.9600</a:t>
            </a:r>
            <a:endParaRPr sz="950">
              <a:solidFill>
                <a:schemeClr val="dk2"/>
              </a:solidFill>
            </a:endParaRPr>
          </a:p>
          <a:p>
            <a:pPr indent="0" lvl="0" marL="457200" rtl="0" algn="l">
              <a:spcBef>
                <a:spcPts val="0"/>
              </a:spcBef>
              <a:spcAft>
                <a:spcPts val="0"/>
              </a:spcAft>
              <a:buNone/>
            </a:pPr>
            <a:r>
              <a:rPr lang="en-GB" sz="950">
                <a:solidFill>
                  <a:schemeClr val="dk2"/>
                </a:solidFill>
              </a:rPr>
              <a:t>Params: {'kernel_size':</a:t>
            </a:r>
            <a:r>
              <a:rPr lang="en-GB" sz="950">
                <a:solidFill>
                  <a:schemeClr val="dk2"/>
                </a:solidFill>
              </a:rPr>
              <a:t> </a:t>
            </a:r>
            <a:r>
              <a:rPr lang="en-GB" sz="950">
                <a:solidFill>
                  <a:schemeClr val="dk2"/>
                </a:solidFill>
              </a:rPr>
              <a:t>5, 'stride': 1, 'padding': 1} | {'size': 3, 'stride': 1, 'type': 'avg'}</a:t>
            </a:r>
            <a:endParaRPr sz="950">
              <a:solidFill>
                <a:schemeClr val="dk2"/>
              </a:solidFill>
            </a:endParaRPr>
          </a:p>
          <a:p>
            <a:pPr indent="0" lvl="0" marL="457200" rtl="0" algn="l">
              <a:spcBef>
                <a:spcPts val="0"/>
              </a:spcBef>
              <a:spcAft>
                <a:spcPts val="0"/>
              </a:spcAft>
              <a:buNone/>
            </a:pPr>
            <a:r>
              <a:t/>
            </a:r>
            <a:endParaRPr sz="950">
              <a:solidFill>
                <a:schemeClr val="dk2"/>
              </a:solidFill>
            </a:endParaRPr>
          </a:p>
          <a:p>
            <a:pPr indent="-288925" lvl="0" marL="457200" rtl="0" algn="l">
              <a:spcBef>
                <a:spcPts val="0"/>
              </a:spcBef>
              <a:spcAft>
                <a:spcPts val="0"/>
              </a:spcAft>
              <a:buClr>
                <a:schemeClr val="dk2"/>
              </a:buClr>
              <a:buSzPts val="950"/>
              <a:buAutoNum type="arabicPeriod"/>
            </a:pPr>
            <a:r>
              <a:rPr lang="en-GB" sz="950">
                <a:solidFill>
                  <a:schemeClr val="dk2"/>
                </a:solidFill>
              </a:rPr>
              <a:t>Accuracy: 0.9500</a:t>
            </a:r>
            <a:endParaRPr sz="950">
              <a:solidFill>
                <a:schemeClr val="dk2"/>
              </a:solidFill>
            </a:endParaRPr>
          </a:p>
          <a:p>
            <a:pPr indent="0" lvl="0" marL="457200" rtl="0" algn="l">
              <a:spcBef>
                <a:spcPts val="0"/>
              </a:spcBef>
              <a:spcAft>
                <a:spcPts val="0"/>
              </a:spcAft>
              <a:buNone/>
            </a:pPr>
            <a:r>
              <a:rPr lang="en-GB" sz="950">
                <a:solidFill>
                  <a:schemeClr val="dk2"/>
                </a:solidFill>
              </a:rPr>
              <a:t>Params: {'kernel_size': 3, 'stride': 1, 'padding': 1} | {'size': 2, 'stride': 1, 'type': 'avg'}</a:t>
            </a:r>
            <a:endParaRPr sz="95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26" name="Google Shape;126;p24"/>
          <p:cNvPicPr preferRelativeResize="0"/>
          <p:nvPr/>
        </p:nvPicPr>
        <p:blipFill>
          <a:blip r:embed="rId3">
            <a:alphaModFix/>
          </a:blip>
          <a:stretch>
            <a:fillRect/>
          </a:stretch>
        </p:blipFill>
        <p:spPr>
          <a:xfrm>
            <a:off x="841713" y="1017725"/>
            <a:ext cx="3654082" cy="3820975"/>
          </a:xfrm>
          <a:prstGeom prst="rect">
            <a:avLst/>
          </a:prstGeom>
          <a:noFill/>
          <a:ln>
            <a:noFill/>
          </a:ln>
        </p:spPr>
      </p:pic>
      <p:pic>
        <p:nvPicPr>
          <p:cNvPr id="127" name="Google Shape;127;p24"/>
          <p:cNvPicPr preferRelativeResize="0"/>
          <p:nvPr/>
        </p:nvPicPr>
        <p:blipFill>
          <a:blip r:embed="rId4">
            <a:alphaModFix/>
          </a:blip>
          <a:stretch>
            <a:fillRect/>
          </a:stretch>
        </p:blipFill>
        <p:spPr>
          <a:xfrm>
            <a:off x="4648194" y="1017725"/>
            <a:ext cx="3654082" cy="3820975"/>
          </a:xfrm>
          <a:prstGeom prst="rect">
            <a:avLst/>
          </a:prstGeom>
          <a:noFill/>
          <a:ln>
            <a:noFill/>
          </a:ln>
        </p:spPr>
      </p:pic>
      <p:sp>
        <p:nvSpPr>
          <p:cNvPr id="128" name="Google Shape;128;p24"/>
          <p:cNvSpPr txBox="1"/>
          <p:nvPr/>
        </p:nvSpPr>
        <p:spPr>
          <a:xfrm>
            <a:off x="4059750" y="4747800"/>
            <a:ext cx="1565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rPr>
              <a:t>4: Deer, 7: Horse</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34" name="Google Shape;134;p25"/>
          <p:cNvPicPr preferRelativeResize="0"/>
          <p:nvPr/>
        </p:nvPicPr>
        <p:blipFill>
          <a:blip r:embed="rId3">
            <a:alphaModFix/>
          </a:blip>
          <a:stretch>
            <a:fillRect/>
          </a:stretch>
        </p:blipFill>
        <p:spPr>
          <a:xfrm>
            <a:off x="311688" y="1017725"/>
            <a:ext cx="4581367" cy="3820974"/>
          </a:xfrm>
          <a:prstGeom prst="rect">
            <a:avLst/>
          </a:prstGeom>
          <a:noFill/>
          <a:ln>
            <a:noFill/>
          </a:ln>
        </p:spPr>
      </p:pic>
      <p:sp>
        <p:nvSpPr>
          <p:cNvPr id="135" name="Google Shape;135;p25"/>
          <p:cNvSpPr txBox="1"/>
          <p:nvPr/>
        </p:nvSpPr>
        <p:spPr>
          <a:xfrm>
            <a:off x="4971475" y="1173150"/>
            <a:ext cx="2657700" cy="57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chemeClr val="dk2"/>
                </a:solidFill>
              </a:rPr>
              <a:t>Summary of model accuracies with different kernel and pooling parameters.</a:t>
            </a:r>
            <a:endParaRPr>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just">
              <a:spcBef>
                <a:spcPts val="0"/>
              </a:spcBef>
              <a:spcAft>
                <a:spcPts val="0"/>
              </a:spcAft>
              <a:buNone/>
            </a:pPr>
            <a:r>
              <a:rPr lang="en-GB">
                <a:solidFill>
                  <a:schemeClr val="dk2"/>
                </a:solidFill>
              </a:rPr>
              <a:t>Best ones are bold.</a:t>
            </a:r>
            <a:endParaRPr>
              <a:solidFill>
                <a:schemeClr val="dk2"/>
              </a:solidFill>
            </a:endParaRPr>
          </a:p>
        </p:txBody>
      </p:sp>
      <p:pic>
        <p:nvPicPr>
          <p:cNvPr id="136" name="Google Shape;136;p25"/>
          <p:cNvPicPr preferRelativeResize="0"/>
          <p:nvPr/>
        </p:nvPicPr>
        <p:blipFill rotWithShape="1">
          <a:blip r:embed="rId4">
            <a:alphaModFix/>
          </a:blip>
          <a:srcRect b="8483" l="0" r="0" t="0"/>
          <a:stretch/>
        </p:blipFill>
        <p:spPr>
          <a:xfrm>
            <a:off x="4938475" y="3279850"/>
            <a:ext cx="3695700" cy="435850"/>
          </a:xfrm>
          <a:prstGeom prst="rect">
            <a:avLst/>
          </a:prstGeom>
          <a:noFill/>
          <a:ln>
            <a:noFill/>
          </a:ln>
        </p:spPr>
      </p:pic>
      <p:sp>
        <p:nvSpPr>
          <p:cNvPr id="137" name="Google Shape;137;p25"/>
          <p:cNvSpPr txBox="1"/>
          <p:nvPr/>
        </p:nvSpPr>
        <p:spPr>
          <a:xfrm>
            <a:off x="4971475" y="2802600"/>
            <a:ext cx="3629700" cy="57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chemeClr val="dk2"/>
                </a:solidFill>
              </a:rPr>
              <a:t>Comparison with other state-of-the-art models:</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Metric</a:t>
            </a:r>
            <a:endParaRPr/>
          </a:p>
        </p:txBody>
      </p:sp>
      <p:sp>
        <p:nvSpPr>
          <p:cNvPr id="143" name="Google Shape;143;p26"/>
          <p:cNvSpPr txBox="1"/>
          <p:nvPr/>
        </p:nvSpPr>
        <p:spPr>
          <a:xfrm>
            <a:off x="464850" y="1209475"/>
            <a:ext cx="7833600" cy="3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Final Evaluation Metrics for the Best Model</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GB" sz="1800">
                <a:solidFill>
                  <a:schemeClr val="dk2"/>
                </a:solidFill>
              </a:rPr>
              <a:t>Accuracy: 0.9500</a:t>
            </a:r>
            <a:endParaRPr sz="1800">
              <a:solidFill>
                <a:schemeClr val="dk2"/>
              </a:solidFill>
            </a:endParaRPr>
          </a:p>
          <a:p>
            <a:pPr indent="0" lvl="0" marL="0" rtl="0" algn="l">
              <a:spcBef>
                <a:spcPts val="0"/>
              </a:spcBef>
              <a:spcAft>
                <a:spcPts val="0"/>
              </a:spcAft>
              <a:buNone/>
            </a:pPr>
            <a:r>
              <a:rPr lang="en-GB" sz="1800">
                <a:solidFill>
                  <a:schemeClr val="dk2"/>
                </a:solidFill>
              </a:rPr>
              <a:t>Precision (Macro): 0.9547</a:t>
            </a:r>
            <a:endParaRPr sz="1800">
              <a:solidFill>
                <a:schemeClr val="dk2"/>
              </a:solidFill>
            </a:endParaRPr>
          </a:p>
          <a:p>
            <a:pPr indent="0" lvl="0" marL="0" rtl="0" algn="l">
              <a:spcBef>
                <a:spcPts val="0"/>
              </a:spcBef>
              <a:spcAft>
                <a:spcPts val="0"/>
              </a:spcAft>
              <a:buNone/>
            </a:pPr>
            <a:r>
              <a:rPr lang="en-GB" sz="1800">
                <a:solidFill>
                  <a:schemeClr val="dk2"/>
                </a:solidFill>
              </a:rPr>
              <a:t>Recall (Macro): 0.9378</a:t>
            </a:r>
            <a:endParaRPr sz="1800">
              <a:solidFill>
                <a:schemeClr val="dk2"/>
              </a:solidFill>
            </a:endParaRPr>
          </a:p>
          <a:p>
            <a:pPr indent="0" lvl="0" marL="0" rtl="0" algn="l">
              <a:spcBef>
                <a:spcPts val="0"/>
              </a:spcBef>
              <a:spcAft>
                <a:spcPts val="0"/>
              </a:spcAft>
              <a:buNone/>
            </a:pPr>
            <a:r>
              <a:rPr lang="en-GB" sz="1800">
                <a:solidFill>
                  <a:schemeClr val="dk2"/>
                </a:solidFill>
              </a:rPr>
              <a:t>F1 Score (Macro): 0.9408</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44" name="Google Shape;144;p26"/>
          <p:cNvPicPr preferRelativeResize="0"/>
          <p:nvPr/>
        </p:nvPicPr>
        <p:blipFill rotWithShape="1">
          <a:blip r:embed="rId3">
            <a:alphaModFix/>
          </a:blip>
          <a:srcRect b="-14972" l="-21953" r="-1381" t="-8362"/>
          <a:stretch/>
        </p:blipFill>
        <p:spPr>
          <a:xfrm>
            <a:off x="3090402" y="1419625"/>
            <a:ext cx="4788775" cy="3723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Future Work</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a:t>
            </a:r>
            <a:r>
              <a:rPr lang="en-GB"/>
              <a:t>xplored the impact of hyperparameter tuning on the performance of a Convolutional Neural Network (CNN) </a:t>
            </a:r>
            <a:endParaRPr/>
          </a:p>
          <a:p>
            <a:pPr indent="0" lvl="0" marL="0" rtl="0" algn="l">
              <a:spcBef>
                <a:spcPts val="1200"/>
              </a:spcBef>
              <a:spcAft>
                <a:spcPts val="0"/>
              </a:spcAft>
              <a:buNone/>
            </a:pPr>
            <a:r>
              <a:rPr lang="en-GB"/>
              <a:t>SE block is lightweight compared to the depth of the network and introduces only a small number of additional parameters. Its effectiveness-to-cost ratio is high. </a:t>
            </a:r>
            <a:endParaRPr/>
          </a:p>
          <a:p>
            <a:pPr indent="0" lvl="0" marL="0" rtl="0" algn="l">
              <a:spcBef>
                <a:spcPts val="1200"/>
              </a:spcBef>
              <a:spcAft>
                <a:spcPts val="0"/>
              </a:spcAft>
              <a:buNone/>
            </a:pPr>
            <a:r>
              <a:rPr lang="en-GB"/>
              <a:t>Demonstrated the on-par performance of our model with other state-of-the-art models.</a:t>
            </a:r>
            <a:endParaRPr/>
          </a:p>
          <a:p>
            <a:pPr indent="0" lvl="0" marL="0" rtl="0" algn="l">
              <a:spcBef>
                <a:spcPts val="1200"/>
              </a:spcBef>
              <a:spcAft>
                <a:spcPts val="1200"/>
              </a:spcAft>
              <a:buNone/>
            </a:pPr>
            <a:r>
              <a:rPr lang="en-GB"/>
              <a:t>As future work, application of transfer learning can be explored to view how the model adapts across different datasets.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Traditional CNN architectures rely on fixed hyperparameters—such as kernel size, stride, and padding—throughout the network's layers.</a:t>
            </a:r>
            <a:endParaRPr/>
          </a:p>
          <a:p>
            <a:pPr indent="0" lvl="0" marL="0" rtl="0" algn="l">
              <a:spcBef>
                <a:spcPts val="1200"/>
              </a:spcBef>
              <a:spcAft>
                <a:spcPts val="0"/>
              </a:spcAft>
              <a:buNone/>
            </a:pPr>
            <a:r>
              <a:rPr lang="en-GB"/>
              <a:t>Different types of images may benefit from different configurations in convolutional and pooling layers to better capture features, improve accuracy, and reduce unnecessary computations.</a:t>
            </a:r>
            <a:endParaRPr/>
          </a:p>
          <a:p>
            <a:pPr indent="0" lvl="0" marL="0" rtl="0" algn="l">
              <a:spcBef>
                <a:spcPts val="1200"/>
              </a:spcBef>
              <a:spcAft>
                <a:spcPts val="1200"/>
              </a:spcAft>
              <a:buNone/>
            </a:pPr>
            <a:r>
              <a:rPr lang="en-GB"/>
              <a:t>Squeeze-and-Excitation (SE) blocks for channel-wise attention, enhancing the network’s ability to capture important features by adaptively recalibrating channel weights.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 y="0"/>
            <a:ext cx="4524224" cy="5143499"/>
          </a:xfrm>
          <a:prstGeom prst="rect">
            <a:avLst/>
          </a:prstGeom>
          <a:noFill/>
          <a:ln>
            <a:noFill/>
          </a:ln>
        </p:spPr>
      </p:pic>
      <p:sp>
        <p:nvSpPr>
          <p:cNvPr id="70" name="Google Shape;70;p15"/>
          <p:cNvSpPr txBox="1"/>
          <p:nvPr>
            <p:ph type="title"/>
          </p:nvPr>
        </p:nvSpPr>
        <p:spPr>
          <a:xfrm>
            <a:off x="4524225" y="264125"/>
            <a:ext cx="4260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Architecture</a:t>
            </a:r>
            <a:endParaRPr/>
          </a:p>
        </p:txBody>
      </p:sp>
      <p:sp>
        <p:nvSpPr>
          <p:cNvPr id="71" name="Google Shape;71;p15"/>
          <p:cNvSpPr txBox="1"/>
          <p:nvPr>
            <p:ph type="title"/>
          </p:nvPr>
        </p:nvSpPr>
        <p:spPr>
          <a:xfrm>
            <a:off x="4679050" y="1757250"/>
            <a:ext cx="4260300" cy="1629000"/>
          </a:xfrm>
          <a:prstGeom prst="rect">
            <a:avLst/>
          </a:prstGeom>
        </p:spPr>
        <p:txBody>
          <a:bodyPr anchorCtr="0" anchor="t" bIns="91425" lIns="91425" spcFirstLastPara="1" rIns="91425" wrap="square" tIns="91425">
            <a:noAutofit/>
          </a:bodyPr>
          <a:lstStyle/>
          <a:p>
            <a:pPr indent="-331470" lvl="0" marL="457200" rtl="0" algn="l">
              <a:spcBef>
                <a:spcPts val="0"/>
              </a:spcBef>
              <a:spcAft>
                <a:spcPts val="0"/>
              </a:spcAft>
              <a:buSzPts val="1620"/>
              <a:buChar char="●"/>
            </a:pPr>
            <a:r>
              <a:rPr lang="en-GB" sz="1620"/>
              <a:t>2 Convolutional Layers </a:t>
            </a:r>
            <a:endParaRPr sz="1620"/>
          </a:p>
          <a:p>
            <a:pPr indent="-331470" lvl="0" marL="457200" rtl="0" algn="l">
              <a:spcBef>
                <a:spcPts val="0"/>
              </a:spcBef>
              <a:spcAft>
                <a:spcPts val="0"/>
              </a:spcAft>
              <a:buSzPts val="1620"/>
              <a:buChar char="●"/>
            </a:pPr>
            <a:r>
              <a:rPr lang="en-GB" sz="1620"/>
              <a:t>SE Block (Attention) </a:t>
            </a:r>
            <a:endParaRPr sz="1620"/>
          </a:p>
          <a:p>
            <a:pPr indent="-331470" lvl="0" marL="457200" rtl="0" algn="l">
              <a:spcBef>
                <a:spcPts val="0"/>
              </a:spcBef>
              <a:spcAft>
                <a:spcPts val="0"/>
              </a:spcAft>
              <a:buSzPts val="1620"/>
              <a:buChar char="●"/>
            </a:pPr>
            <a:r>
              <a:rPr lang="en-GB" sz="1620"/>
              <a:t>2 Pooling Layers </a:t>
            </a:r>
            <a:endParaRPr sz="1620"/>
          </a:p>
          <a:p>
            <a:pPr indent="-331470" lvl="0" marL="457200" rtl="0" algn="l">
              <a:spcBef>
                <a:spcPts val="0"/>
              </a:spcBef>
              <a:spcAft>
                <a:spcPts val="0"/>
              </a:spcAft>
              <a:buSzPts val="1620"/>
              <a:buChar char="●"/>
            </a:pPr>
            <a:r>
              <a:rPr lang="en-GB" sz="1620"/>
              <a:t>2 Fully Connected Layers</a:t>
            </a:r>
            <a:endParaRPr sz="1620"/>
          </a:p>
          <a:p>
            <a:pPr indent="-331470" lvl="0" marL="457200" rtl="0" algn="l">
              <a:spcBef>
                <a:spcPts val="0"/>
              </a:spcBef>
              <a:spcAft>
                <a:spcPts val="0"/>
              </a:spcAft>
              <a:buSzPts val="1620"/>
              <a:buChar char="●"/>
            </a:pPr>
            <a:r>
              <a:rPr lang="en-GB" sz="1620"/>
              <a:t>Dynamic Flattening Calculation</a:t>
            </a:r>
            <a:endParaRPr sz="16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Preparation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dataset used in this study is CIFAR-10, a widely recognized benchmark dataset for image classification tasks. CIFAR-10 consists of 60,000 color images, each sized 32x32 pixels with three color channels (RGB). </a:t>
            </a:r>
            <a:endParaRPr/>
          </a:p>
          <a:p>
            <a:pPr indent="0" lvl="0" marL="0" rtl="0" algn="l">
              <a:spcBef>
                <a:spcPts val="1200"/>
              </a:spcBef>
              <a:spcAft>
                <a:spcPts val="0"/>
              </a:spcAft>
              <a:buClr>
                <a:schemeClr val="dk1"/>
              </a:buClr>
              <a:buSzPts val="1100"/>
              <a:buFont typeface="Arial"/>
              <a:buNone/>
            </a:pPr>
            <a:r>
              <a:rPr lang="en-GB"/>
              <a:t>The dataset is divided into 10 mutually exclusive classes, including airplane, automobile, bird, cat, deer, dog, frog, horse, ship, and truck. Each class contains 6,000 images for a balanced distribution across categories.</a:t>
            </a:r>
            <a:endParaRPr/>
          </a:p>
          <a:p>
            <a:pPr indent="0" lvl="0" marL="0" rtl="0" algn="l">
              <a:spcBef>
                <a:spcPts val="1200"/>
              </a:spcBef>
              <a:spcAft>
                <a:spcPts val="0"/>
              </a:spcAft>
              <a:buClr>
                <a:schemeClr val="dk1"/>
              </a:buClr>
              <a:buSzPts val="1100"/>
              <a:buFont typeface="Arial"/>
              <a:buNone/>
            </a:pPr>
            <a:r>
              <a:rPr lang="en-GB"/>
              <a:t>The a subset of random 10,000 images is used for training, ensuring that model trained on CIFAR-10 can be evaluated objectively.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 </a:t>
            </a:r>
            <a:r>
              <a:rPr b="1" lang="en-GB" sz="1700"/>
              <a:t>Convolutional Layers</a:t>
            </a:r>
            <a:r>
              <a:rPr lang="en-GB" sz="1700"/>
              <a:t>: Two convolutional layers are de- fined: </a:t>
            </a:r>
            <a:br>
              <a:rPr lang="en-GB" sz="1700"/>
            </a:br>
            <a:r>
              <a:rPr lang="en-GB" sz="1700"/>
              <a:t>conv1: A dynamically configured layer based on the hyperparameters specified for kernel size, stride, and padding.</a:t>
            </a:r>
            <a:br>
              <a:rPr lang="en-GB" sz="1700"/>
            </a:br>
            <a:r>
              <a:rPr lang="en-GB" sz="1700"/>
              <a:t>conv2: A fixed layer with a kernel size of 3, stride of 1, and padding of 1.</a:t>
            </a:r>
            <a:endParaRPr sz="1700"/>
          </a:p>
          <a:p>
            <a:pPr indent="0" lvl="0" marL="0" rtl="0" algn="l">
              <a:spcBef>
                <a:spcPts val="1200"/>
              </a:spcBef>
              <a:spcAft>
                <a:spcPts val="0"/>
              </a:spcAft>
              <a:buNone/>
            </a:pPr>
            <a:r>
              <a:rPr lang="en-GB" sz="1700"/>
              <a:t>• </a:t>
            </a:r>
            <a:r>
              <a:rPr b="1" lang="en-GB" sz="1700"/>
              <a:t>SE Block (Attention):</a:t>
            </a:r>
            <a:r>
              <a:rPr lang="en-GB" sz="1700"/>
              <a:t> After conv1, an SE (Squeeze-and-Excitation) block is used for adaptive attention, designed to recalibrate feature maps by:</a:t>
            </a:r>
            <a:br>
              <a:rPr lang="en-GB" sz="1700"/>
            </a:br>
            <a:r>
              <a:rPr lang="en-GB" sz="1700"/>
              <a:t>Squeeze Phase: Applies global average pooling to produce a channel-wise descriptor.</a:t>
            </a:r>
            <a:br>
              <a:rPr lang="en-GB" sz="1700"/>
            </a:br>
            <a:r>
              <a:rPr lang="en-GB" sz="1700"/>
              <a:t>Excitation Phase: Uses two fully connected layers to generate a channel-wise scaling factor (sigmoid out- put) applied to the feature maps, enhancing important features.</a:t>
            </a:r>
            <a:endParaRPr sz="1700"/>
          </a:p>
          <a:p>
            <a:pPr indent="0" lvl="0" marL="0" rtl="0" algn="l">
              <a:spcBef>
                <a:spcPts val="1200"/>
              </a:spcBef>
              <a:spcAft>
                <a:spcPts val="0"/>
              </a:spcAft>
              <a:buNone/>
            </a:pPr>
            <a:r>
              <a:t/>
            </a:r>
            <a:endParaRPr sz="1700"/>
          </a:p>
          <a:p>
            <a:pPr indent="0" lvl="0" marL="0" rtl="0" algn="l">
              <a:spcBef>
                <a:spcPts val="1200"/>
              </a:spcBef>
              <a:spcAft>
                <a:spcPts val="0"/>
              </a:spcAft>
              <a:buClr>
                <a:schemeClr val="dk1"/>
              </a:buClr>
              <a:buSzPts val="1100"/>
              <a:buFont typeface="Arial"/>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a:t>Pooling Layers:</a:t>
            </a:r>
            <a:r>
              <a:rPr lang="en-GB"/>
              <a:t> Two pooling layers are applied to down-sample the feature maps:</a:t>
            </a:r>
            <a:br>
              <a:rPr lang="en-GB"/>
            </a:br>
            <a:r>
              <a:rPr lang="en-GB"/>
              <a:t>pool1: Configured based on user-defined parameters, such as type (max or average), kernel size, and stride.</a:t>
            </a:r>
            <a:br>
              <a:rPr lang="en-GB"/>
            </a:br>
            <a:r>
              <a:rPr lang="en-GB"/>
              <a:t>pool2: A fixed max-pooling layer with kernel size 2 and stride 2.</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 Fully Connected Layers: </a:t>
            </a:r>
            <a:r>
              <a:rPr lang="en-GB"/>
              <a:t>Two fully connected layers (FC1 and FC2) are used at the output:</a:t>
            </a:r>
            <a:br>
              <a:rPr lang="en-GB"/>
            </a:br>
            <a:r>
              <a:rPr lang="en-GB"/>
              <a:t>FC1: Connects the flattened convolutional output to a hidden layer with 128 neurons.</a:t>
            </a:r>
            <a:br>
              <a:rPr lang="en-GB"/>
            </a:br>
            <a:r>
              <a:rPr lang="en-GB"/>
              <a:t>FC2: Outputs a 10-dimensional vector corresponding to the CIFAR-10 classes.</a:t>
            </a:r>
            <a:endParaRPr/>
          </a:p>
          <a:p>
            <a:pPr indent="0" lvl="0" marL="0" rtl="0" algn="l">
              <a:spcBef>
                <a:spcPts val="1200"/>
              </a:spcBef>
              <a:spcAft>
                <a:spcPts val="0"/>
              </a:spcAft>
              <a:buNone/>
            </a:pPr>
            <a:r>
              <a:rPr b="1" lang="en-GB"/>
              <a:t>• Dynamic Flattening Calculation: </a:t>
            </a:r>
            <a:endParaRPr b="1"/>
          </a:p>
          <a:p>
            <a:pPr indent="0" lvl="0" marL="0" rtl="0" algn="l">
              <a:spcBef>
                <a:spcPts val="1200"/>
              </a:spcBef>
              <a:spcAft>
                <a:spcPts val="0"/>
              </a:spcAft>
              <a:buNone/>
            </a:pPr>
            <a:r>
              <a:rPr lang="en-GB"/>
              <a:t>A helper function, get flattened size(), computes the flattened feature map size dynamically by passing a dummy input through the model. This is essential to accommodate varying input dimensions resulting from different convolution and pooling configurations.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Hyperparameter search:</a:t>
            </a:r>
            <a:endParaRPr b="1"/>
          </a:p>
          <a:p>
            <a:pPr indent="0" lvl="0" marL="0" rtl="0" algn="l">
              <a:spcBef>
                <a:spcPts val="1200"/>
              </a:spcBef>
              <a:spcAft>
                <a:spcPts val="0"/>
              </a:spcAft>
              <a:buNone/>
            </a:pPr>
            <a:r>
              <a:rPr lang="en-GB"/>
              <a:t>A</a:t>
            </a:r>
            <a:r>
              <a:rPr lang="en-GB"/>
              <a:t> brute-force search over possible configurations for the CNN’s convolutional and pooling layers. This involves iterating through all combinations of kernel sizes, strides, padding, and pooling parameters. For each configuration, the evaluate configuration function is used to measure accuracy. The best configuration is then selected.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Evaluation Function:</a:t>
            </a:r>
            <a:endParaRPr b="1"/>
          </a:p>
          <a:p>
            <a:pPr indent="0" lvl="0" marL="0" rtl="0" algn="l">
              <a:spcBef>
                <a:spcPts val="1200"/>
              </a:spcBef>
              <a:spcAft>
                <a:spcPts val="0"/>
              </a:spcAft>
              <a:buNone/>
            </a:pPr>
            <a:r>
              <a:rPr lang="en-GB"/>
              <a:t>I</a:t>
            </a:r>
            <a:r>
              <a:rPr lang="en-GB"/>
              <a:t>nitialize the CNN model with the specified convolution and pooling parameters. </a:t>
            </a:r>
            <a:br>
              <a:rPr lang="en-GB"/>
            </a:br>
            <a:r>
              <a:rPr lang="en-GB"/>
              <a:t>• </a:t>
            </a:r>
            <a:r>
              <a:rPr lang="en-GB"/>
              <a:t>Train the model for 8 epochs using the Adam optimizer with a learning rate of 0.001 and cross-entropy loss. </a:t>
            </a:r>
            <a:br>
              <a:rPr lang="en-GB"/>
            </a:br>
            <a:r>
              <a:rPr lang="en-GB"/>
              <a:t>• Evaluation of the model’s performance on the training subset by calculating the prediction accuracy, which serves as the evaluation metric for each configuration.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