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57" r:id="rId7"/>
    <p:sldId id="269" r:id="rId8"/>
    <p:sldId id="267" r:id="rId9"/>
    <p:sldId id="268" r:id="rId10"/>
    <p:sldId id="271" r:id="rId11"/>
    <p:sldId id="258" r:id="rId12"/>
    <p:sldId id="262" r:id="rId13"/>
    <p:sldId id="263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28"/>
  </p:normalViewPr>
  <p:slideViewPr>
    <p:cSldViewPr snapToGrid="0" snapToObjects="1">
      <p:cViewPr varScale="1">
        <p:scale>
          <a:sx n="81" d="100"/>
          <a:sy n="81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Signoff accurate delays from basic circuit parameters using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Pranav Srinivas</a:t>
            </a:r>
          </a:p>
          <a:p>
            <a:r>
              <a:rPr lang="en-US" dirty="0" smtClean="0"/>
              <a:t>College of engineering, University of Illinois at Urbana-</a:t>
            </a:r>
            <a:r>
              <a:rPr lang="en-US" dirty="0" err="1" smtClean="0"/>
              <a:t>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021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Neural network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67562"/>
            <a:ext cx="9905999" cy="4258472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 performed to reduce errors between predicted and actual data (Back-Propagation Algorithm)</a:t>
            </a:r>
            <a:endParaRPr lang="en-US" dirty="0"/>
          </a:p>
          <a:p>
            <a:r>
              <a:rPr lang="en-US" dirty="0" smtClean="0"/>
              <a:t>Variety of Gradient-Descent optimizers are available in </a:t>
            </a:r>
            <a:r>
              <a:rPr lang="en-US" dirty="0" err="1" smtClean="0"/>
              <a:t>TensorFlow</a:t>
            </a:r>
            <a:r>
              <a:rPr lang="en-US" dirty="0" smtClean="0"/>
              <a:t> for optimizing a user-defined Cost Function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GradientDescentOptimizer</a:t>
            </a:r>
            <a:r>
              <a:rPr lang="en-US" dirty="0" smtClean="0"/>
              <a:t>, </a:t>
            </a:r>
            <a:r>
              <a:rPr lang="en-US" dirty="0" err="1" smtClean="0"/>
              <a:t>AdamOptimizer</a:t>
            </a:r>
            <a:endParaRPr lang="en-US" dirty="0" smtClean="0"/>
          </a:p>
          <a:p>
            <a:r>
              <a:rPr lang="en-US" dirty="0" smtClean="0"/>
              <a:t>3 major forms of Gradient-Descent optimization: </a:t>
            </a:r>
          </a:p>
          <a:p>
            <a:pPr lvl="1"/>
            <a:r>
              <a:rPr lang="en-US" b="1" dirty="0" smtClean="0"/>
              <a:t>Batch Gradient Descent</a:t>
            </a:r>
            <a:r>
              <a:rPr lang="en-US" dirty="0" smtClean="0"/>
              <a:t>: all training data fed in one shot for learning</a:t>
            </a:r>
          </a:p>
          <a:p>
            <a:pPr lvl="1"/>
            <a:r>
              <a:rPr lang="en-US" b="1" dirty="0" smtClean="0"/>
              <a:t>Stochastic Gradient Descent (SGD</a:t>
            </a:r>
            <a:r>
              <a:rPr lang="en-US" dirty="0" smtClean="0"/>
              <a:t>): data fed one at time for learning</a:t>
            </a:r>
          </a:p>
          <a:p>
            <a:pPr lvl="1"/>
            <a:r>
              <a:rPr lang="en-US" b="1" dirty="0" err="1" smtClean="0"/>
              <a:t>miniBatch</a:t>
            </a:r>
            <a:r>
              <a:rPr lang="en-US" b="1" dirty="0" smtClean="0"/>
              <a:t> Gradient Descent</a:t>
            </a:r>
            <a:r>
              <a:rPr lang="en-US" dirty="0" smtClean="0"/>
              <a:t>: data fed in small bunches for learning</a:t>
            </a:r>
          </a:p>
        </p:txBody>
      </p:sp>
    </p:spTree>
    <p:extLst>
      <p:ext uri="{BB962C8B-B14F-4D97-AF65-F5344CB8AC3E}">
        <p14:creationId xmlns:p14="http://schemas.microsoft.com/office/powerpoint/2010/main" val="186213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257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MNIST (“Hello world” for deep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25844"/>
            <a:ext cx="9905999" cy="3822916"/>
          </a:xfrm>
        </p:spPr>
        <p:txBody>
          <a:bodyPr/>
          <a:lstStyle/>
          <a:p>
            <a:r>
              <a:rPr lang="en-US" dirty="0" smtClean="0"/>
              <a:t>Simple handwritten character recognition task to identify digits 0-9</a:t>
            </a:r>
          </a:p>
        </p:txBody>
      </p:sp>
    </p:spTree>
    <p:extLst>
      <p:ext uri="{BB962C8B-B14F-4D97-AF65-F5344CB8AC3E}">
        <p14:creationId xmlns:p14="http://schemas.microsoft.com/office/powerpoint/2010/main" val="116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471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Delay prediction from basic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36566"/>
            <a:ext cx="9905999" cy="38845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Predict cell arc delay without using any library data</a:t>
            </a:r>
          </a:p>
          <a:p>
            <a:r>
              <a:rPr lang="en-US" dirty="0" smtClean="0"/>
              <a:t>Build an intelligent system to directly calculate cell arc delay from basic circuit parameters such as </a:t>
            </a:r>
            <a:r>
              <a:rPr lang="en-US" dirty="0" err="1" smtClean="0"/>
              <a:t>InputSlew</a:t>
            </a:r>
            <a:r>
              <a:rPr lang="en-US" dirty="0" smtClean="0"/>
              <a:t> and </a:t>
            </a:r>
            <a:r>
              <a:rPr lang="en-US" dirty="0" err="1" smtClean="0"/>
              <a:t>OutputLoad</a:t>
            </a:r>
            <a:endParaRPr lang="en-US" dirty="0" smtClean="0"/>
          </a:p>
          <a:p>
            <a:r>
              <a:rPr lang="en-US" dirty="0" smtClean="0"/>
              <a:t>Want one system for predicting both rise and fall delays for all library cells and arcs</a:t>
            </a:r>
          </a:p>
          <a:p>
            <a:r>
              <a:rPr lang="en-US" dirty="0" smtClean="0"/>
              <a:t>Predict signoff accurate delays during design implementation without doing expensive delay calculation tasks involving C-Effective Calculations, CCS Pin-Capacitance Iterations, Lookup-Table Evaluations</a:t>
            </a:r>
          </a:p>
          <a:p>
            <a:r>
              <a:rPr lang="en-US" dirty="0" smtClean="0"/>
              <a:t>Can be naturally extended for predicting slews</a:t>
            </a:r>
          </a:p>
        </p:txBody>
      </p:sp>
    </p:spTree>
    <p:extLst>
      <p:ext uri="{BB962C8B-B14F-4D97-AF65-F5344CB8AC3E}">
        <p14:creationId xmlns:p14="http://schemas.microsoft.com/office/powerpoint/2010/main" val="3307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5969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Parameters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539"/>
            <a:ext cx="9905999" cy="42296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Circuit parameters used: </a:t>
            </a:r>
            <a:r>
              <a:rPr lang="en-US" dirty="0" err="1" smtClean="0"/>
              <a:t>NumFanouts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Ccoupling</a:t>
            </a:r>
            <a:r>
              <a:rPr lang="en-US" dirty="0" smtClean="0"/>
              <a:t>, </a:t>
            </a:r>
            <a:r>
              <a:rPr lang="en-US" dirty="0" err="1" smtClean="0"/>
              <a:t>WireResistance</a:t>
            </a:r>
            <a:r>
              <a:rPr lang="en-US" dirty="0" smtClean="0"/>
              <a:t>, </a:t>
            </a:r>
            <a:r>
              <a:rPr lang="en-US" dirty="0" err="1" smtClean="0"/>
              <a:t>RCProduct</a:t>
            </a:r>
            <a:r>
              <a:rPr lang="en-US" dirty="0" smtClean="0"/>
              <a:t>, </a:t>
            </a:r>
            <a:r>
              <a:rPr lang="en-US" dirty="0" err="1" smtClean="0"/>
              <a:t>DriveResistance</a:t>
            </a:r>
            <a:r>
              <a:rPr lang="en-US" dirty="0" smtClean="0"/>
              <a:t>, </a:t>
            </a:r>
            <a:r>
              <a:rPr lang="en-US" dirty="0" err="1" smtClean="0"/>
              <a:t>InputSlew</a:t>
            </a:r>
            <a:r>
              <a:rPr lang="en-US" dirty="0" smtClean="0"/>
              <a:t>, Delay, </a:t>
            </a:r>
            <a:r>
              <a:rPr lang="en-US" dirty="0" err="1" smtClean="0"/>
              <a:t>OutputSlew</a:t>
            </a:r>
            <a:r>
              <a:rPr lang="en-US" dirty="0" smtClean="0"/>
              <a:t>, </a:t>
            </a:r>
            <a:r>
              <a:rPr lang="en-US" dirty="0" err="1" smtClean="0"/>
              <a:t>SignoffInputSlew</a:t>
            </a:r>
            <a:r>
              <a:rPr lang="en-US" dirty="0" smtClean="0"/>
              <a:t>, </a:t>
            </a:r>
            <a:r>
              <a:rPr lang="en-US" dirty="0" err="1" smtClean="0"/>
              <a:t>SignoffOutputSlew</a:t>
            </a:r>
            <a:r>
              <a:rPr lang="en-US" dirty="0" smtClean="0"/>
              <a:t>, </a:t>
            </a:r>
            <a:r>
              <a:rPr lang="en-US" dirty="0" err="1" smtClean="0"/>
              <a:t>SignoffDelay</a:t>
            </a:r>
            <a:endParaRPr lang="en-US" dirty="0" smtClean="0"/>
          </a:p>
          <a:p>
            <a:r>
              <a:rPr lang="en-US" dirty="0" err="1" smtClean="0"/>
              <a:t>Anand</a:t>
            </a:r>
            <a:r>
              <a:rPr lang="en-US" dirty="0" smtClean="0"/>
              <a:t> generated 5.4 million data for arc delays</a:t>
            </a:r>
          </a:p>
          <a:p>
            <a:r>
              <a:rPr lang="en-US" dirty="0" smtClean="0"/>
              <a:t>Chose deep learning technique to avoid Feature Engineering</a:t>
            </a:r>
          </a:p>
          <a:p>
            <a:r>
              <a:rPr lang="en-US" dirty="0" smtClean="0"/>
              <a:t>Runtime on CPU-only machine for training is extremely large</a:t>
            </a:r>
          </a:p>
          <a:p>
            <a:r>
              <a:rPr lang="en-US" dirty="0" smtClean="0"/>
              <a:t>GPU-enabled machine made it possible</a:t>
            </a:r>
          </a:p>
          <a:p>
            <a:pPr lvl="1"/>
            <a:r>
              <a:rPr lang="en-US" dirty="0" smtClean="0"/>
              <a:t>NVIDIA GeForce GTX 1060 Machine with 1280 CUDA Cores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automatically schedules </a:t>
            </a:r>
            <a:r>
              <a:rPr lang="en-US" dirty="0" err="1" smtClean="0"/>
              <a:t>tf.matmul</a:t>
            </a:r>
            <a:r>
              <a:rPr lang="en-US" dirty="0" smtClean="0"/>
              <a:t>() function on GPUs</a:t>
            </a:r>
          </a:p>
        </p:txBody>
      </p:sp>
    </p:spTree>
    <p:extLst>
      <p:ext uri="{BB962C8B-B14F-4D97-AF65-F5344CB8AC3E}">
        <p14:creationId xmlns:p14="http://schemas.microsoft.com/office/powerpoint/2010/main" val="78865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tunable parameters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8230"/>
            <a:ext cx="9905999" cy="3541714"/>
          </a:xfrm>
        </p:spPr>
        <p:txBody>
          <a:bodyPr/>
          <a:lstStyle/>
          <a:p>
            <a:r>
              <a:rPr lang="en-US" dirty="0" smtClean="0"/>
              <a:t>Network parameters (Architecture)</a:t>
            </a:r>
          </a:p>
          <a:p>
            <a:pPr lvl="1"/>
            <a:r>
              <a:rPr lang="en-US" dirty="0" smtClean="0"/>
              <a:t>Number of layers, number of nodes per layer, activation function, initial weights/biases</a:t>
            </a:r>
          </a:p>
          <a:p>
            <a:r>
              <a:rPr lang="en-US" dirty="0" smtClean="0"/>
              <a:t>Hyper parameters (Algorithm)</a:t>
            </a:r>
          </a:p>
          <a:p>
            <a:pPr lvl="1"/>
            <a:r>
              <a:rPr lang="en-US" dirty="0" smtClean="0"/>
              <a:t>Learning rate, number of batches, choice of optimizer</a:t>
            </a:r>
          </a:p>
          <a:p>
            <a:r>
              <a:rPr lang="en-US" dirty="0" smtClean="0"/>
              <a:t>Deep learning systems are built mainly through trial and error</a:t>
            </a:r>
          </a:p>
          <a:p>
            <a:pPr lvl="1"/>
            <a:r>
              <a:rPr lang="en-US" dirty="0" smtClean="0"/>
              <a:t>Lots of ongoing research on best neural architecture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56185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248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0"/>
            <a:ext cx="9905999" cy="4245429"/>
          </a:xfrm>
        </p:spPr>
        <p:txBody>
          <a:bodyPr/>
          <a:lstStyle/>
          <a:p>
            <a:r>
              <a:rPr lang="en-US" dirty="0" smtClean="0"/>
              <a:t>Examine errors and tweak neural network parameters to further improve accuracy</a:t>
            </a:r>
          </a:p>
          <a:p>
            <a:r>
              <a:rPr lang="en-US" dirty="0" smtClean="0"/>
              <a:t>Investigate signoff correlation problem using deep learning</a:t>
            </a:r>
          </a:p>
          <a:p>
            <a:pPr lvl="1"/>
            <a:r>
              <a:rPr lang="en-US" dirty="0" smtClean="0"/>
              <a:t>Calculate native delay and use deep learning to correct the gap between native and signoff 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85913"/>
            <a:ext cx="9906000" cy="1477961"/>
          </a:xfrm>
        </p:spPr>
        <p:txBody>
          <a:bodyPr/>
          <a:lstStyle/>
          <a:p>
            <a:pPr algn="ctr"/>
            <a:r>
              <a:rPr lang="en-US" dirty="0" smtClean="0"/>
              <a:t>Advantages of Machine learning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019" y="1271196"/>
            <a:ext cx="4649783" cy="823912"/>
          </a:xfrm>
        </p:spPr>
        <p:txBody>
          <a:bodyPr/>
          <a:lstStyle/>
          <a:p>
            <a:r>
              <a:rPr lang="en-US" dirty="0" smtClean="0"/>
              <a:t>ML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19" y="2331264"/>
            <a:ext cx="4878391" cy="3265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Feeding large amounts of data into a model, training and adapting it to solve a complex task: more versatile and powerful</a:t>
            </a:r>
          </a:p>
          <a:p>
            <a:r>
              <a:rPr lang="en-US" dirty="0" smtClean="0"/>
              <a:t>Flexible and responsive to changes in data that model is exposed to</a:t>
            </a:r>
          </a:p>
          <a:p>
            <a:pPr lvl="1"/>
            <a:r>
              <a:rPr lang="en-US" dirty="0" smtClean="0"/>
              <a:t>Ex: Spam detection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1410" y="1271196"/>
            <a:ext cx="4646602" cy="823912"/>
          </a:xfrm>
        </p:spPr>
        <p:txBody>
          <a:bodyPr/>
          <a:lstStyle/>
          <a:p>
            <a:r>
              <a:rPr lang="en-US" dirty="0" smtClean="0"/>
              <a:t>Non-ml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1410" y="2331264"/>
            <a:ext cx="4875210" cy="3880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Functionality is entirely implemented in a fixed manner using logical reasoning: limited and unable to adapt to possible changes in data</a:t>
            </a:r>
          </a:p>
          <a:p>
            <a:r>
              <a:rPr lang="en-US" dirty="0" smtClean="0"/>
              <a:t>Only way to correct system when new data emerges is to go back and make fundamental changes across entire program, this is tedious and often still not as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34028"/>
            <a:ext cx="9906000" cy="1477961"/>
          </a:xfrm>
        </p:spPr>
        <p:txBody>
          <a:bodyPr/>
          <a:lstStyle/>
          <a:p>
            <a:pPr algn="ctr"/>
            <a:r>
              <a:rPr lang="en-US" dirty="0" smtClean="0"/>
              <a:t>Types of machine learning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14" y="1300033"/>
            <a:ext cx="4649783" cy="823912"/>
          </a:xfrm>
        </p:spPr>
        <p:txBody>
          <a:bodyPr/>
          <a:lstStyle/>
          <a:p>
            <a:r>
              <a:rPr lang="en-US" dirty="0" smtClean="0"/>
              <a:t>Classical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2123945"/>
            <a:ext cx="4878391" cy="3863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Identify features and create model, requires Feature </a:t>
            </a:r>
            <a:r>
              <a:rPr lang="en-US" dirty="0"/>
              <a:t>E</a:t>
            </a:r>
            <a:r>
              <a:rPr lang="en-US" dirty="0" smtClean="0"/>
              <a:t>ngineering</a:t>
            </a:r>
          </a:p>
          <a:p>
            <a:pPr lvl="1"/>
            <a:r>
              <a:rPr lang="en-US" dirty="0" smtClean="0"/>
              <a:t>Ex: y = a1x1 + a2x2 + a3x1x2</a:t>
            </a:r>
          </a:p>
          <a:p>
            <a:r>
              <a:rPr lang="en-US" dirty="0" smtClean="0"/>
              <a:t>Domain knowledge required to know how outputs depend on inputs</a:t>
            </a:r>
          </a:p>
          <a:p>
            <a:r>
              <a:rPr lang="en-US" dirty="0" smtClean="0"/>
              <a:t>Only suitable when data size is small, not ideal for Big Data</a:t>
            </a:r>
          </a:p>
          <a:p>
            <a:r>
              <a:rPr lang="en-US" dirty="0" smtClean="0"/>
              <a:t>Examples: Logistic </a:t>
            </a:r>
            <a:r>
              <a:rPr lang="en-US" dirty="0"/>
              <a:t>R</a:t>
            </a:r>
            <a:r>
              <a:rPr lang="en-US" dirty="0" smtClean="0"/>
              <a:t>egression, Support Vector Machines (SVM), Random </a:t>
            </a:r>
            <a:r>
              <a:rPr lang="en-US" dirty="0"/>
              <a:t>F</a:t>
            </a:r>
            <a:r>
              <a:rPr lang="en-US" dirty="0" smtClean="0"/>
              <a:t>orest, Decision </a:t>
            </a:r>
            <a:r>
              <a:rPr lang="en-US" dirty="0"/>
              <a:t>T</a:t>
            </a:r>
            <a:r>
              <a:rPr lang="en-US" dirty="0" smtClean="0"/>
              <a:t>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4" y="1300033"/>
            <a:ext cx="4646602" cy="823912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23945"/>
            <a:ext cx="4875210" cy="42163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currently hot branch of ML in which a multitude of layers are implemented to conduct nonlinear operations</a:t>
            </a:r>
          </a:p>
          <a:p>
            <a:r>
              <a:rPr lang="en-US" dirty="0" smtClean="0"/>
              <a:t>Neural networks, modeled after human brain and nervous system, are constructed to perform complex tasks such as computer vision, speech recognition, natural language processing, and more</a:t>
            </a:r>
          </a:p>
          <a:p>
            <a:r>
              <a:rPr lang="en-US" dirty="0" smtClean="0"/>
              <a:t>Does not require Feature </a:t>
            </a:r>
            <a:r>
              <a:rPr lang="en-US" dirty="0"/>
              <a:t>E</a:t>
            </a:r>
            <a:r>
              <a:rPr lang="en-US" dirty="0" smtClean="0"/>
              <a:t>ngineering, works well (and better) with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379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Types of machine learning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3224"/>
            <a:ext cx="9905999" cy="4976947"/>
          </a:xfrm>
        </p:spPr>
        <p:txBody>
          <a:bodyPr>
            <a:noAutofit/>
          </a:bodyPr>
          <a:lstStyle/>
          <a:p>
            <a:r>
              <a:rPr lang="en-US" sz="2200" dirty="0" smtClean="0"/>
              <a:t>Four main kinds of machine learning systems: Supervised, Unsupervised, Semi-Supervised, Reinforcement</a:t>
            </a:r>
          </a:p>
          <a:p>
            <a:r>
              <a:rPr lang="en-US" sz="2200" b="1" dirty="0" smtClean="0"/>
              <a:t>Supervised Learning</a:t>
            </a:r>
            <a:r>
              <a:rPr lang="en-US" sz="2200" dirty="0" smtClean="0"/>
              <a:t>: training data for algorithm includes labels (solutions), most widely used approach</a:t>
            </a:r>
          </a:p>
          <a:p>
            <a:pPr lvl="1"/>
            <a:r>
              <a:rPr lang="en-US" sz="2200" dirty="0" smtClean="0"/>
              <a:t>Ex: Linear/Logistic </a:t>
            </a:r>
            <a:r>
              <a:rPr lang="en-US" sz="2200" dirty="0"/>
              <a:t>R</a:t>
            </a:r>
            <a:r>
              <a:rPr lang="en-US" sz="2200" dirty="0" smtClean="0"/>
              <a:t>egression, Support Vector Machines (SVM), </a:t>
            </a:r>
            <a:r>
              <a:rPr lang="en-US" sz="2200" dirty="0"/>
              <a:t>N</a:t>
            </a:r>
            <a:r>
              <a:rPr lang="en-US" sz="2200" dirty="0" smtClean="0"/>
              <a:t>eural </a:t>
            </a:r>
            <a:r>
              <a:rPr lang="en-US" sz="2200" dirty="0"/>
              <a:t>N</a:t>
            </a:r>
            <a:r>
              <a:rPr lang="en-US" sz="2200" dirty="0" smtClean="0"/>
              <a:t>etworks</a:t>
            </a:r>
          </a:p>
          <a:p>
            <a:r>
              <a:rPr lang="en-US" sz="2200" b="1" dirty="0" smtClean="0"/>
              <a:t>Unsupervised Learning</a:t>
            </a:r>
            <a:r>
              <a:rPr lang="en-US" sz="2200" dirty="0" smtClean="0"/>
              <a:t>: training data is unlabeled, hot area of research</a:t>
            </a:r>
          </a:p>
          <a:p>
            <a:pPr lvl="1"/>
            <a:r>
              <a:rPr lang="en-US" sz="2200" dirty="0" smtClean="0"/>
              <a:t>Ex: Clustering, Principle </a:t>
            </a:r>
            <a:r>
              <a:rPr lang="en-US" sz="2200" dirty="0"/>
              <a:t>C</a:t>
            </a:r>
            <a:r>
              <a:rPr lang="en-US" sz="2200" dirty="0" smtClean="0"/>
              <a:t>omponent </a:t>
            </a:r>
            <a:r>
              <a:rPr lang="en-US" sz="2200" dirty="0"/>
              <a:t>A</a:t>
            </a:r>
            <a:r>
              <a:rPr lang="en-US" sz="2200" dirty="0" smtClean="0"/>
              <a:t>nalysis</a:t>
            </a:r>
          </a:p>
          <a:p>
            <a:r>
              <a:rPr lang="en-US" sz="2200" b="1" dirty="0" smtClean="0"/>
              <a:t>Semi-supervised Learning</a:t>
            </a:r>
            <a:r>
              <a:rPr lang="en-US" sz="2200" dirty="0" smtClean="0"/>
              <a:t>: training data is partially labeled</a:t>
            </a:r>
          </a:p>
          <a:p>
            <a:r>
              <a:rPr lang="en-US" sz="2200" b="1" dirty="0" smtClean="0"/>
              <a:t>Reinforcement Learning</a:t>
            </a:r>
            <a:r>
              <a:rPr lang="en-US" sz="2200" dirty="0" smtClean="0"/>
              <a:t>: utilizes an agent to observe and perform tasks in environment, getting rewarded in the process</a:t>
            </a:r>
          </a:p>
          <a:p>
            <a:pPr lvl="1"/>
            <a:r>
              <a:rPr lang="en-US" sz="1800" dirty="0" smtClean="0"/>
              <a:t>Ex: Alpha Go from Google </a:t>
            </a:r>
            <a:r>
              <a:rPr lang="en-US" sz="1800" dirty="0" err="1" smtClean="0"/>
              <a:t>DeepMind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6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4926"/>
            <a:ext cx="9905999" cy="3936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Big Data</a:t>
            </a:r>
          </a:p>
          <a:p>
            <a:pPr lvl="1"/>
            <a:r>
              <a:rPr lang="en-US" sz="2400" dirty="0" err="1" smtClean="0"/>
              <a:t>IoT</a:t>
            </a:r>
            <a:r>
              <a:rPr lang="en-US" sz="2400" dirty="0"/>
              <a:t> </a:t>
            </a:r>
            <a:r>
              <a:rPr lang="en-US" sz="2400" dirty="0" smtClean="0"/>
              <a:t>and other systems generating massive datasets</a:t>
            </a:r>
          </a:p>
          <a:p>
            <a:r>
              <a:rPr lang="en-US" sz="3200" dirty="0" smtClean="0"/>
              <a:t>Greater computing power, especially GPUs</a:t>
            </a:r>
          </a:p>
          <a:p>
            <a:r>
              <a:rPr lang="en-US" sz="3200" dirty="0" smtClean="0"/>
              <a:t>Advancements in algorithms and software frameworks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17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tensorflow.org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2103"/>
            <a:ext cx="9905999" cy="4112126"/>
          </a:xfrm>
        </p:spPr>
        <p:txBody>
          <a:bodyPr/>
          <a:lstStyle/>
          <a:p>
            <a:r>
              <a:rPr lang="en-US" dirty="0" smtClean="0"/>
              <a:t>Open source software library for general machine learning, including deep learning</a:t>
            </a:r>
          </a:p>
          <a:p>
            <a:r>
              <a:rPr lang="en-US" dirty="0" smtClean="0"/>
              <a:t>Developed by Google Brain team</a:t>
            </a:r>
          </a:p>
          <a:p>
            <a:r>
              <a:rPr lang="en-US" dirty="0" smtClean="0"/>
              <a:t>Powerful and most widely used deep learning framework, others include </a:t>
            </a:r>
            <a:r>
              <a:rPr lang="en-US" dirty="0" err="1" smtClean="0"/>
              <a:t>Caffe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, Torch</a:t>
            </a:r>
          </a:p>
          <a:p>
            <a:r>
              <a:rPr lang="en-US" dirty="0" smtClean="0"/>
              <a:t>Popular Python interface, as well as for C, Java and Go</a:t>
            </a:r>
          </a:p>
          <a:p>
            <a:r>
              <a:rPr lang="en-US" dirty="0" smtClean="0"/>
              <a:t>Automatically uses available GPUs and CPUs across many machines (Distributed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Artificial neural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539966"/>
            <a:ext cx="100457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04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Special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3617"/>
            <a:ext cx="9905999" cy="44761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Convolutional Neural Network (CNN)</a:t>
            </a:r>
          </a:p>
          <a:p>
            <a:pPr lvl="1"/>
            <a:r>
              <a:rPr lang="en-US" sz="2400" dirty="0" smtClean="0"/>
              <a:t>Primarily used for image recognition</a:t>
            </a:r>
          </a:p>
          <a:p>
            <a:pPr lvl="2"/>
            <a:r>
              <a:rPr lang="en-US" sz="2200" dirty="0" smtClean="0"/>
              <a:t>Ex: image captioning, self-driving cars</a:t>
            </a:r>
          </a:p>
          <a:p>
            <a:r>
              <a:rPr lang="en-US" sz="2800" dirty="0" smtClean="0"/>
              <a:t>Recurrent Neural Network (RNN) / Long Short Term Memory (LSTM)</a:t>
            </a:r>
          </a:p>
          <a:p>
            <a:pPr lvl="1"/>
            <a:r>
              <a:rPr lang="en-US" sz="2400" dirty="0" smtClean="0"/>
              <a:t>Primarily used for sequence-oriented tasks, such as speech recognition and language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198809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021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Neural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67562"/>
            <a:ext cx="9905999" cy="4258472"/>
          </a:xfrm>
        </p:spPr>
        <p:txBody>
          <a:bodyPr>
            <a:normAutofit/>
          </a:bodyPr>
          <a:lstStyle/>
          <a:p>
            <a:r>
              <a:rPr lang="en-US" dirty="0" smtClean="0"/>
              <a:t>Basic structure: 1 input layer, 1 or more hidden layers, 1 output layer</a:t>
            </a:r>
          </a:p>
          <a:p>
            <a:r>
              <a:rPr lang="en-US" dirty="0" smtClean="0"/>
              <a:t>At each node, an activation function, either Sigmoid, </a:t>
            </a:r>
            <a:r>
              <a:rPr lang="en-US" dirty="0" err="1" smtClean="0"/>
              <a:t>Tanh</a:t>
            </a:r>
            <a:r>
              <a:rPr lang="en-US" dirty="0" smtClean="0"/>
              <a:t>, or </a:t>
            </a:r>
            <a:r>
              <a:rPr lang="en-US" dirty="0" err="1" smtClean="0"/>
              <a:t>Relu</a:t>
            </a:r>
            <a:r>
              <a:rPr lang="en-US" dirty="0" smtClean="0"/>
              <a:t>, is applied on the output of weighted sum of inputs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0" y="3317965"/>
            <a:ext cx="7620000" cy="32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4454</TotalTime>
  <Words>887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Predicting Signoff accurate delays from basic circuit parameters using deep learning</vt:lpstr>
      <vt:lpstr>Advantages of Machine learning approach</vt:lpstr>
      <vt:lpstr>Types of machine learning systems</vt:lpstr>
      <vt:lpstr>Types of machine learning systems</vt:lpstr>
      <vt:lpstr>Why deep learning?</vt:lpstr>
      <vt:lpstr>TensorFlow (tensorflow.org)</vt:lpstr>
      <vt:lpstr>Artificial neural network</vt:lpstr>
      <vt:lpstr>Special Neural networks</vt:lpstr>
      <vt:lpstr>Neural network Architecture</vt:lpstr>
      <vt:lpstr>Neural network algorithms</vt:lpstr>
      <vt:lpstr>MNIST (“Hello world” for deep learning)</vt:lpstr>
      <vt:lpstr>Delay prediction from basic parameters</vt:lpstr>
      <vt:lpstr>Parameters and data</vt:lpstr>
      <vt:lpstr>tunable parameters of deep learning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Signoff accurate delays from basic circuit parameters using deep learning</dc:title>
  <dc:creator>Microsoft Office User</dc:creator>
  <cp:lastModifiedBy>Microsoft Office User</cp:lastModifiedBy>
  <cp:revision>79</cp:revision>
  <dcterms:created xsi:type="dcterms:W3CDTF">2017-07-17T20:45:51Z</dcterms:created>
  <dcterms:modified xsi:type="dcterms:W3CDTF">2017-07-20T23:09:21Z</dcterms:modified>
</cp:coreProperties>
</file>