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0" r:id="rId3"/>
    <p:sldId id="262" r:id="rId4"/>
    <p:sldId id="263" r:id="rId5"/>
    <p:sldId id="257" r:id="rId6"/>
    <p:sldId id="258" r:id="rId7"/>
    <p:sldId id="259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25,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August 25,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ogs.com/" TargetMode="External"/><Relationship Id="rId3" Type="http://schemas.openxmlformats.org/officeDocument/2006/relationships/hyperlink" Target="http://gdelt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Genocide prevention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24" y="3910499"/>
            <a:ext cx="6400800" cy="17526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Pranav</a:t>
            </a:r>
            <a:r>
              <a:rPr lang="en-US" dirty="0" smtClean="0"/>
              <a:t> Srinivas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9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Optimus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Models</a:t>
            </a:r>
          </a:p>
          <a:p>
            <a:pPr lvl="1"/>
            <a:r>
              <a:rPr lang="en-US" dirty="0" smtClean="0"/>
              <a:t>Available data divided into training set and test set</a:t>
            </a:r>
          </a:p>
          <a:p>
            <a:pPr lvl="1"/>
            <a:r>
              <a:rPr lang="en-US" dirty="0" smtClean="0"/>
              <a:t>“Train” model using training set and evaluate prediction power using the test set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Nature of Events Data</a:t>
            </a:r>
          </a:p>
          <a:p>
            <a:pPr lvl="1"/>
            <a:r>
              <a:rPr lang="en-US" dirty="0" smtClean="0"/>
              <a:t>Time sensitive (not fixed)</a:t>
            </a:r>
          </a:p>
          <a:p>
            <a:pPr lvl="2"/>
            <a:r>
              <a:rPr lang="en-US" dirty="0" smtClean="0"/>
              <a:t>Year-to-Year, Quarter-to-Quarter or Month-to-Month variation</a:t>
            </a:r>
          </a:p>
          <a:p>
            <a:pPr lvl="1"/>
            <a:r>
              <a:rPr lang="en-US" dirty="0" smtClean="0"/>
              <a:t>Train using time series genocide data for year t – 1 and predict onset of genocide in year 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Optimus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Sydney group</a:t>
            </a:r>
          </a:p>
          <a:p>
            <a:pPr lvl="1"/>
            <a:r>
              <a:rPr lang="en-US" dirty="0" smtClean="0"/>
              <a:t>Two Stage Modeling</a:t>
            </a:r>
          </a:p>
          <a:p>
            <a:pPr lvl="2"/>
            <a:r>
              <a:rPr lang="en-US" dirty="0" smtClean="0"/>
              <a:t>First Stage: Political Instability</a:t>
            </a:r>
          </a:p>
          <a:p>
            <a:pPr lvl="2"/>
            <a:r>
              <a:rPr lang="en-US" dirty="0" smtClean="0"/>
              <a:t>Second Stage: Genocide</a:t>
            </a:r>
          </a:p>
          <a:p>
            <a:pPr lvl="1"/>
            <a:r>
              <a:rPr lang="en-US" dirty="0" smtClean="0"/>
              <a:t>Uses regularized risk minimization</a:t>
            </a:r>
          </a:p>
          <a:p>
            <a:pPr lvl="2"/>
            <a:r>
              <a:rPr lang="en-US" dirty="0" smtClean="0"/>
              <a:t>Some heavy duty math. I don’t understand it yet!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could look at using Bayesian Network (</a:t>
            </a:r>
            <a:r>
              <a:rPr lang="en-US" smtClean="0"/>
              <a:t>BN) model</a:t>
            </a:r>
            <a:endParaRPr lang="en-US" dirty="0" smtClean="0"/>
          </a:p>
          <a:p>
            <a:pPr lvl="1"/>
            <a:r>
              <a:rPr lang="en-US" dirty="0" smtClean="0"/>
              <a:t>R package </a:t>
            </a:r>
            <a:r>
              <a:rPr lang="en-US" b="1" dirty="0" err="1" smtClean="0"/>
              <a:t>bnlearn</a:t>
            </a:r>
            <a:endParaRPr lang="en-US" b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e will need dynamic BN</a:t>
            </a:r>
          </a:p>
        </p:txBody>
      </p:sp>
    </p:spTree>
    <p:extLst>
      <p:ext uri="{BB962C8B-B14F-4D97-AF65-F5344CB8AC3E}">
        <p14:creationId xmlns:p14="http://schemas.microsoft.com/office/powerpoint/2010/main" val="26139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Genocide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Deaths of a substantial portion of a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ommunal group </a:t>
            </a:r>
          </a:p>
          <a:p>
            <a:pPr lvl="2"/>
            <a:r>
              <a:rPr lang="en-US" dirty="0" smtClean="0"/>
              <a:t>targeted due to communal or ethnic identity</a:t>
            </a:r>
          </a:p>
          <a:p>
            <a:pPr lvl="2"/>
            <a:r>
              <a:rPr lang="en-US" dirty="0" smtClean="0"/>
              <a:t>Example: Rwanda (1994), Pakistan/India (1946), Sri Lanka, Iraq, Syria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Politicized non-communal group</a:t>
            </a:r>
          </a:p>
          <a:p>
            <a:pPr lvl="2"/>
            <a:r>
              <a:rPr lang="en-US" dirty="0" smtClean="0"/>
              <a:t>Targeted due to political beliefs </a:t>
            </a:r>
          </a:p>
          <a:p>
            <a:pPr lvl="2"/>
            <a:r>
              <a:rPr lang="en-US" dirty="0" smtClean="0"/>
              <a:t>Example: Cambodia (Pol Pot’s regime mid 70s), Native Americans, North Korea</a:t>
            </a:r>
          </a:p>
          <a:p>
            <a:r>
              <a:rPr lang="en-US" dirty="0" smtClean="0"/>
              <a:t>Often involves promotion or implied consent of governing bodies or other warring leaders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Affecting Genocide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 Factors </a:t>
            </a:r>
          </a:p>
          <a:p>
            <a:pPr lvl="1"/>
            <a:r>
              <a:rPr lang="en-US" dirty="0" smtClean="0"/>
              <a:t>Economic</a:t>
            </a:r>
          </a:p>
          <a:p>
            <a:pPr lvl="2"/>
            <a:r>
              <a:rPr lang="en-US" dirty="0" smtClean="0"/>
              <a:t>Oil Price, global recession (2008)</a:t>
            </a:r>
          </a:p>
          <a:p>
            <a:pPr lvl="1"/>
            <a:r>
              <a:rPr lang="en-US" dirty="0" smtClean="0"/>
              <a:t>Political </a:t>
            </a:r>
          </a:p>
          <a:p>
            <a:pPr lvl="2"/>
            <a:r>
              <a:rPr lang="en-US" dirty="0" smtClean="0"/>
              <a:t>Alignment with powerful countries</a:t>
            </a:r>
          </a:p>
          <a:p>
            <a:pPr lvl="2"/>
            <a:r>
              <a:rPr lang="en-US" dirty="0" smtClean="0"/>
              <a:t>Factions within UN security council </a:t>
            </a:r>
          </a:p>
          <a:p>
            <a:pPr lvl="3"/>
            <a:r>
              <a:rPr lang="en-US" dirty="0" smtClean="0"/>
              <a:t>Russia/China </a:t>
            </a:r>
            <a:r>
              <a:rPr lang="en-US" dirty="0" err="1" smtClean="0"/>
              <a:t>vs</a:t>
            </a:r>
            <a:r>
              <a:rPr lang="en-US" dirty="0" smtClean="0"/>
              <a:t> USA/Britain/France</a:t>
            </a:r>
          </a:p>
          <a:p>
            <a:pPr lvl="3"/>
            <a:r>
              <a:rPr lang="en-US" dirty="0" smtClean="0"/>
              <a:t>Veto power (can result in inaction)</a:t>
            </a:r>
            <a:endParaRPr lang="en-US" dirty="0"/>
          </a:p>
          <a:p>
            <a:r>
              <a:rPr lang="en-US" dirty="0" smtClean="0"/>
              <a:t>Local Factors</a:t>
            </a:r>
          </a:p>
          <a:p>
            <a:pPr lvl="1"/>
            <a:r>
              <a:rPr lang="en-US" dirty="0" smtClean="0"/>
              <a:t>Political</a:t>
            </a:r>
          </a:p>
          <a:p>
            <a:pPr lvl="1"/>
            <a:r>
              <a:rPr lang="en-US" dirty="0" smtClean="0"/>
              <a:t>Economic 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Gender </a:t>
            </a:r>
          </a:p>
          <a:p>
            <a:pPr lvl="1"/>
            <a:r>
              <a:rPr lang="en-US" dirty="0" smtClean="0"/>
              <a:t>Religion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Genocide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Prevention</a:t>
            </a:r>
            <a:endParaRPr lang="en-US" dirty="0"/>
          </a:p>
          <a:p>
            <a:pPr lvl="1"/>
            <a:r>
              <a:rPr lang="en-US" dirty="0" smtClean="0"/>
              <a:t>Stop future genocide</a:t>
            </a:r>
            <a:endParaRPr lang="en-US" dirty="0"/>
          </a:p>
          <a:p>
            <a:r>
              <a:rPr lang="en-US" dirty="0" smtClean="0"/>
              <a:t>Intervention</a:t>
            </a:r>
            <a:endParaRPr lang="en-US" dirty="0"/>
          </a:p>
          <a:p>
            <a:pPr lvl="1"/>
            <a:r>
              <a:rPr lang="en-US" dirty="0" smtClean="0"/>
              <a:t>Stop current (and future) genocide</a:t>
            </a:r>
          </a:p>
          <a:p>
            <a:r>
              <a:rPr lang="en-US" dirty="0" smtClean="0"/>
              <a:t>Prosecution</a:t>
            </a:r>
          </a:p>
          <a:p>
            <a:pPr lvl="1"/>
            <a:r>
              <a:rPr lang="en-US" dirty="0" smtClean="0"/>
              <a:t>Stop future genocide by punishing past perpetrators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Scope: Long Term</a:t>
            </a:r>
          </a:p>
          <a:p>
            <a:r>
              <a:rPr lang="en-US" dirty="0" smtClean="0"/>
              <a:t>Predict potential red flags before they become hotbed for genocide</a:t>
            </a:r>
          </a:p>
          <a:p>
            <a:r>
              <a:rPr lang="en-US" dirty="0" smtClean="0"/>
              <a:t>Highest return on investment but….</a:t>
            </a:r>
          </a:p>
          <a:p>
            <a:r>
              <a:rPr lang="en-US" dirty="0" smtClean="0"/>
              <a:t>Difficult to convince government to spend money on non-existing problem</a:t>
            </a:r>
          </a:p>
          <a:p>
            <a:pPr lvl="1"/>
            <a:r>
              <a:rPr lang="en-US" dirty="0" smtClean="0"/>
              <a:t>Sometimes government is the problem</a:t>
            </a:r>
          </a:p>
          <a:p>
            <a:r>
              <a:rPr lang="en-US" dirty="0" smtClean="0"/>
              <a:t>Analogy</a:t>
            </a:r>
            <a:endParaRPr lang="en-US" dirty="0"/>
          </a:p>
          <a:p>
            <a:pPr lvl="1"/>
            <a:r>
              <a:rPr lang="en-US" dirty="0" smtClean="0"/>
              <a:t>Vitamin  (something good will happen in future!)</a:t>
            </a:r>
          </a:p>
          <a:p>
            <a:r>
              <a:rPr lang="en-US" dirty="0" smtClean="0"/>
              <a:t>No one size fits all solution</a:t>
            </a:r>
          </a:p>
          <a:p>
            <a:pPr lvl="1"/>
            <a:r>
              <a:rPr lang="en-US" dirty="0" smtClean="0"/>
              <a:t>Country, state, county, region specific models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Scope: Short Term</a:t>
            </a:r>
          </a:p>
          <a:p>
            <a:r>
              <a:rPr lang="en-US" dirty="0" smtClean="0"/>
              <a:t>Stop on-going genocide using military intervention</a:t>
            </a:r>
          </a:p>
          <a:p>
            <a:r>
              <a:rPr lang="en-US" dirty="0" smtClean="0"/>
              <a:t>Cost varies based on scope, context and time of intervention</a:t>
            </a:r>
          </a:p>
          <a:p>
            <a:r>
              <a:rPr lang="en-US" dirty="0" smtClean="0"/>
              <a:t>Analogy: Painkiller </a:t>
            </a:r>
          </a:p>
          <a:p>
            <a:pPr lvl="1"/>
            <a:r>
              <a:rPr lang="en-US" dirty="0" smtClean="0"/>
              <a:t>Stop current pain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evidence for successful prosecution of war criminals</a:t>
            </a:r>
          </a:p>
          <a:p>
            <a:r>
              <a:rPr lang="en-US" dirty="0" smtClean="0"/>
              <a:t>Deter potential future genocide perpetrators</a:t>
            </a:r>
          </a:p>
          <a:p>
            <a:r>
              <a:rPr lang="en-US" dirty="0" smtClean="0"/>
              <a:t>Example: Prosecution of Milosevic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Optimus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for genocide forecasting </a:t>
            </a:r>
          </a:p>
          <a:p>
            <a:pPr lvl="1"/>
            <a:r>
              <a:rPr lang="en-US" dirty="0" smtClean="0"/>
              <a:t>Considering all relevant local and global factors</a:t>
            </a:r>
          </a:p>
          <a:p>
            <a:pPr lvl="1"/>
            <a:r>
              <a:rPr lang="en-US" dirty="0" smtClean="0"/>
              <a:t>Country/region specific model</a:t>
            </a:r>
          </a:p>
          <a:p>
            <a:pPr lvl="2"/>
            <a:r>
              <a:rPr lang="en-US" dirty="0" smtClean="0"/>
              <a:t>Pakistan   </a:t>
            </a:r>
          </a:p>
          <a:p>
            <a:pPr lvl="2"/>
            <a:r>
              <a:rPr lang="en-US" dirty="0" smtClean="0"/>
              <a:t>Sri Lanka </a:t>
            </a:r>
          </a:p>
          <a:p>
            <a:pPr lvl="2"/>
            <a:r>
              <a:rPr lang="en-US" dirty="0"/>
              <a:t>Palestine 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Mentor: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Elinor</a:t>
            </a:r>
            <a:r>
              <a:rPr lang="en-US" dirty="0" smtClean="0"/>
              <a:t> Velasquez </a:t>
            </a:r>
            <a:r>
              <a:rPr lang="en-US" dirty="0" smtClean="0"/>
              <a:t>(UCSC)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Optimus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International Network of Genocide Scholars(</a:t>
            </a:r>
            <a:r>
              <a:rPr lang="en-US" dirty="0" err="1" smtClean="0"/>
              <a:t>INoGS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2"/>
              </a:rPr>
              <a:t>http://inogs.com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Lots of resources</a:t>
            </a:r>
          </a:p>
          <a:p>
            <a:pPr lvl="1"/>
            <a:endParaRPr lang="en-US" dirty="0"/>
          </a:p>
          <a:p>
            <a:r>
              <a:rPr lang="en-US" dirty="0" smtClean="0"/>
              <a:t>The GDELT Project</a:t>
            </a:r>
          </a:p>
          <a:p>
            <a:pPr lvl="1"/>
            <a:r>
              <a:rPr lang="en-US" dirty="0">
                <a:hlinkClick r:id="rId3"/>
              </a:rPr>
              <a:t>http://gdeltproject.org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Maintains real time global events database and offers free analysis services</a:t>
            </a:r>
          </a:p>
          <a:p>
            <a:pPr lvl="1"/>
            <a:r>
              <a:rPr lang="en-US" dirty="0" smtClean="0"/>
              <a:t>More study required</a:t>
            </a:r>
          </a:p>
          <a:p>
            <a:pPr lvl="1"/>
            <a:endParaRPr lang="en-US" dirty="0"/>
          </a:p>
          <a:p>
            <a:r>
              <a:rPr lang="en-US" dirty="0" smtClean="0"/>
              <a:t>The University of Sydney and New South Wales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sydney.edu.au</a:t>
            </a:r>
            <a:r>
              <a:rPr lang="en-US" dirty="0"/>
              <a:t>/research/spotlight/</a:t>
            </a:r>
            <a:r>
              <a:rPr lang="en-US" dirty="0" err="1"/>
              <a:t>goldsmith.shtml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6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401</TotalTime>
  <Words>485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Genocide prevention</vt:lpstr>
      <vt:lpstr>What is Genocide</vt:lpstr>
      <vt:lpstr>Factors Affecting Genocide</vt:lpstr>
      <vt:lpstr>Genocide Solutions</vt:lpstr>
      <vt:lpstr>Prevention</vt:lpstr>
      <vt:lpstr>Intervention</vt:lpstr>
      <vt:lpstr>Prosecution</vt:lpstr>
      <vt:lpstr>Project Optimus</vt:lpstr>
      <vt:lpstr>Project Optimus</vt:lpstr>
      <vt:lpstr>Project Optimus</vt:lpstr>
      <vt:lpstr>Project Optimus</vt:lpstr>
    </vt:vector>
  </TitlesOfParts>
  <Company>Mentor Graphics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Genocide prevention</dc:title>
  <dc:creator>PV Srinivas</dc:creator>
  <cp:lastModifiedBy>PV Srinivas</cp:lastModifiedBy>
  <cp:revision>40</cp:revision>
  <dcterms:created xsi:type="dcterms:W3CDTF">2014-06-14T07:55:28Z</dcterms:created>
  <dcterms:modified xsi:type="dcterms:W3CDTF">2014-08-26T06:42:05Z</dcterms:modified>
</cp:coreProperties>
</file>