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BE884-70D7-443E-88B4-A0444736DCFF}" v="10" dt="2024-07-08T17:24:36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7:30:04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1 24575,'0'1215'0,"0"-1210"0,0-1 0,0 1 0,-1-1 0,1 0 0,-1 1 0,0-1 0,0 1 0,0-1 0,-1 0 0,0 0 0,1 0 0,-1 0 0,-4 5 0,4-6 0,0-1 0,-1 0 0,1 0 0,-1 0 0,1-1 0,-1 1 0,0 0 0,1-1 0,-1 0 0,0 0 0,0 0 0,0 0 0,0 0 0,0 0 0,0-1 0,0 0 0,0 1 0,0-1 0,-1 0 0,-2-1 0,-2 0 0,1 0 0,0 0 0,-1-1 0,1 0 0,0-1 0,0 1 0,0-1 0,0-1 0,-12-7 0,-2-5 0,-29-24 0,39 30 0,0-1 0,0 0 0,1-1 0,0 0 0,1-1 0,1 1 0,-11-23 0,41 66 0,-7-13 0,6 11 0,82 107 0,-79-108 0,-16-21 0,-1 1 0,-1 0 0,1 1 0,-1 0 0,-1 0 0,7 12 0,-4 1 0,-7-16 0,1 0 0,0 0 0,1 0 0,0 0 0,-1-1 0,2 0 0,5 9 0,-8-13 0,-1-1 0,1 0 0,0 0 0,-1 1 0,1-1 0,0 0 0,-1 0 0,1 0 0,0 1 0,-1-1 0,1 0 0,0 0 0,0 0 0,-1 0 0,1 0 0,0 0 0,-1-1 0,1 1 0,0 0 0,-1 0 0,1 0 0,0-1 0,-1 1 0,1 0 0,0-1 0,-1 1 0,1-1 0,-1 1 0,1 0 0,-1-1 0,1 1 0,-1-1 0,1 0 0,-1 1 0,1-1 0,-1 1 0,1-2 0,19-28 0,-16 23 0,12-18 0,0-1 0,-2-1 0,-1 0 0,15-44 0,-22 53 0,0 1 0,1 0 0,0 1 0,2-1 0,0 2 0,0-1 0,2 1 0,17-20 0,24-27-1365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7:30:17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2989 0 24575,'1'3'0,"-1"-1"0,1 0 0,-1 0 0,1 1 0,0-1 0,0 0 0,0 0 0,2 3 0,5 12 0,-3 5 0,-1 1 0,2 46 0,2 15 0,3 11 0,-4 0 0,-7 134 0,-2-93 0,2 643 0,1-777 0,-1-1 0,0 1 0,-1 0 0,1-1 0,0 1 0,0-1 0,-1 1 0,1 0 0,-1-1 0,1 1 0,-1-1 0,0 1 0,0-1 0,1 1 0,-1-1 0,0 0 0,0 1 0,0-1 0,-1 0 0,1 0 0,0 0 0,0 0 0,-1 0 0,1 0 0,0 0 0,-1 0 0,1 0 0,-1-1 0,1 1 0,-1-1 0,-2 1 0,-5 1 0,1-1 0,-1 0 0,1-1 0,-1 0 0,-9-2 0,0 1 0,-905-4 0,531 7 0,-1035-2 0,1424 0 0,-4 0 0,1 0 0,-1 0 0,0-1 0,-13-3 0,19 4 0,1 0 0,-1-1 0,0 1 0,0 0 0,0-1 0,0 1 0,0 0 0,0-1 0,1 1 0,-1-1 0,0 1 0,0-1 0,1 0 0,-1 1 0,0-1 0,1 0 0,-1 0 0,1 1 0,-1-1 0,1 0 0,-1 0 0,1 0 0,0 0 0,-1 1 0,1-1 0,0 0 0,0 0 0,-1 0 0,1 0 0,0 0 0,0 0 0,0 0 0,0 0 0,0 0 0,0 0 0,1 0 0,-1 1 0,0-1 0,0 0 0,1 0 0,-1 0 0,0 0 0,1 0 0,-1 0 0,2-1 0,6-9 0,0-1 0,1 1 0,0 0 0,1 1 0,0 0 0,1 0 0,0 1 0,17-10 0,13-13 0,64-53 0,-104 84 0,0 0 0,0 1 0,-1-1 0,1 0 0,0 1 0,0-1 0,-1 0 0,1 0 0,-1 0 0,1 0 0,0 0 0,-1 1 0,1-1 0,-1 0 0,0 0 0,1 0 0,-1 0 0,0-1 0,0 1 0,0 0 0,1-1 0,-8-2 0,-7 8 0,-28 18 0,1 2 0,1 2 0,-37 31 0,14-9 0,31-29 0,20-13 0,0 1 0,-15 12 0,24-17 0,1-1 0,1 1 0,-1 0 0,0-1 0,0 1 0,1 0 0,-1 0 0,1 1 0,0-1 0,-1 0 0,1 0 0,0 1 0,0-1 0,0 0 0,1 1 0,-1-1 0,1 1 0,-1 3 0,1-2 0,1-1 0,0 0 0,0 0 0,0 0 0,0 0 0,0-1 0,1 1 0,-1 0 0,1 0 0,0-1 0,0 1 0,0-1 0,0 1 0,0-1 0,1 0 0,-1 0 0,6 3 0,4 4 0,2 0 0,14 6 0,-28-15 0,201 86 0,-186-80 4,0 2 0,-1-1-1,19 15 1,-9-6-1384,0-1-5446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BCAFD-B6F8-4576-BC10-89348E038F5F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DC182-6873-4202-8C0E-B3B624172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6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50AC-C96F-44D7-9F55-591BCAAC9048}" type="datetime1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8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E1A7-FDCC-4FA1-B76E-FAEA5B6F5FEA}" type="datetime1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4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3E0-D292-469E-A6A1-FF2EA4DA9FA1}" type="datetime1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02D9-3184-4CF3-8192-51D832DB6E1E}" type="datetime1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07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3821-B851-4398-88F3-84C641ADD3F1}" type="datetime1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5E91-257D-404A-9056-804D0BBFF76C}" type="datetime1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6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D694-AC68-4188-8F95-2EFDB4D60F67}" type="datetime1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6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687D-A129-4A97-A276-2991E7E918F2}" type="datetime1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7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EB4-9991-46C8-835F-F70BB6607AFA}" type="datetime1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6843-C5D5-4FFB-AFE5-6235FF8E9CEF}" type="datetime1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151-0857-4621-8C60-D9F7E289A286}" type="datetime1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8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4AE1A9E-3E17-47F7-BA0B-79F722156746}" type="datetime1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en-IN"/>
              <a:t>Pranav Ukey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6FCD0D6-D727-45BF-883F-6CB4FD5F8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.xml"/><Relationship Id="rId10" Type="http://schemas.openxmlformats.org/officeDocument/2006/relationships/image" Target="../media/image90.png"/><Relationship Id="rId4" Type="http://schemas.openxmlformats.org/officeDocument/2006/relationships/image" Target="../media/image13.png"/><Relationship Id="rId9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C4E9-EECB-4DF7-1C2D-826EA6A92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11E72-1C8F-AEE8-7724-900BF5BBD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3037-C69F-B9F2-E872-AE9C0731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7E833-010C-FFB2-13A5-99A88D1FB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3B7A2-8224-F069-4377-7528432A0C43}"/>
              </a:ext>
            </a:extLst>
          </p:cNvPr>
          <p:cNvSpPr txBox="1"/>
          <p:nvPr/>
        </p:nvSpPr>
        <p:spPr>
          <a:xfrm>
            <a:off x="1061884" y="1970822"/>
            <a:ext cx="9468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CREDIT</a:t>
            </a:r>
            <a:r>
              <a:rPr lang="en-IN" sz="96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4E74E-3D4A-1D9E-BC01-2D75423570A7}"/>
              </a:ext>
            </a:extLst>
          </p:cNvPr>
          <p:cNvSpPr txBox="1"/>
          <p:nvPr/>
        </p:nvSpPr>
        <p:spPr>
          <a:xfrm>
            <a:off x="1170039" y="3602038"/>
            <a:ext cx="594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C000"/>
                </a:solidFill>
              </a:rPr>
              <a:t>WEEKLY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E6261-73DC-0B8B-D03D-DBFC3040F9CF}"/>
              </a:ext>
            </a:extLst>
          </p:cNvPr>
          <p:cNvSpPr txBox="1"/>
          <p:nvPr/>
        </p:nvSpPr>
        <p:spPr>
          <a:xfrm>
            <a:off x="1170038" y="4465732"/>
            <a:ext cx="594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C000"/>
                </a:solidFill>
              </a:rPr>
              <a:t>STATUS REPORT</a:t>
            </a:r>
          </a:p>
        </p:txBody>
      </p:sp>
      <p:pic>
        <p:nvPicPr>
          <p:cNvPr id="11" name="Picture 10" descr="A gold card on a black background&#10;&#10;Description automatically generated">
            <a:extLst>
              <a:ext uri="{FF2B5EF4-FFF2-40B4-BE49-F238E27FC236}">
                <a16:creationId xmlns:a16="http://schemas.microsoft.com/office/drawing/2014/main" id="{32A4C618-A77E-EAF4-26E2-A2754A2AE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50" y="3919648"/>
            <a:ext cx="2899900" cy="289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3FE82-1377-783F-35D4-27B30BF438E8}"/>
              </a:ext>
            </a:extLst>
          </p:cNvPr>
          <p:cNvSpPr txBox="1"/>
          <p:nvPr/>
        </p:nvSpPr>
        <p:spPr>
          <a:xfrm>
            <a:off x="884903" y="1120877"/>
            <a:ext cx="635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C000"/>
                </a:solidFill>
              </a:rPr>
              <a:t>Project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517BD-8F84-9464-9695-F6DBB97AD568}"/>
              </a:ext>
            </a:extLst>
          </p:cNvPr>
          <p:cNvSpPr txBox="1"/>
          <p:nvPr/>
        </p:nvSpPr>
        <p:spPr>
          <a:xfrm>
            <a:off x="884903" y="2394155"/>
            <a:ext cx="7751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develop a comprehensive credit card weekly dashboard that provides real-time insights into key performance metrices and trends, enabling stakeholders to monitor and </a:t>
            </a:r>
            <a:r>
              <a:rPr lang="en-IN" sz="3200" dirty="0" err="1"/>
              <a:t>analyze</a:t>
            </a:r>
            <a:r>
              <a:rPr lang="en-IN" sz="3200" dirty="0"/>
              <a:t> credit card operations effectively.</a:t>
            </a:r>
          </a:p>
        </p:txBody>
      </p:sp>
      <p:pic>
        <p:nvPicPr>
          <p:cNvPr id="5" name="Picture 4" descr="A group of people sitting in chairs and a person standing on a screen&#10;&#10;Description automatically generated">
            <a:extLst>
              <a:ext uri="{FF2B5EF4-FFF2-40B4-BE49-F238E27FC236}">
                <a16:creationId xmlns:a16="http://schemas.microsoft.com/office/drawing/2014/main" id="{8BD642C9-DFB4-47C4-4A0F-6AC71A856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1" y="2740660"/>
            <a:ext cx="3615690" cy="36156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1BB16-ABDA-F9A2-DF7A-95526B9B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29DE-16ED-0B03-E87D-8EA62229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F43A2D32-CA0B-37A9-4A51-39B266D5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17" y="2390289"/>
            <a:ext cx="922940" cy="9229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6C0E44D-50F9-CB20-5D52-8B7575F81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7057" y="1835785"/>
            <a:ext cx="495300" cy="666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673F2F-0858-8BE0-83D7-C2A7CB6C4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9997" y="1766945"/>
            <a:ext cx="612228" cy="69757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34134BC-F394-AAC9-5CB2-2D08F0AA5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912" y="2369465"/>
            <a:ext cx="738401" cy="7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9271A3-75A1-EBB2-4891-DFD28BFD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A95AA-B43A-1F7F-2382-D3104B9D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3</a:t>
            </a:fld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4FF339BF-D235-9CF5-0F45-AB074DCB65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7658499"/>
                  </p:ext>
                </p:extLst>
              </p:nvPr>
            </p:nvGraphicFramePr>
            <p:xfrm>
              <a:off x="0" y="461666"/>
              <a:ext cx="12192000" cy="63963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4FF339BF-D235-9CF5-0F45-AB074DCB65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1666"/>
                <a:ext cx="12192000" cy="639633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84A86B8-F217-0522-A2BC-AD246DD4B582}"/>
              </a:ext>
            </a:extLst>
          </p:cNvPr>
          <p:cNvSpPr txBox="1"/>
          <p:nvPr/>
        </p:nvSpPr>
        <p:spPr>
          <a:xfrm>
            <a:off x="0" y="0"/>
            <a:ext cx="1183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This is an Interactive Dashboard (You can check by clicking on Filters Below):</a:t>
            </a:r>
          </a:p>
        </p:txBody>
      </p:sp>
    </p:spTree>
    <p:extLst>
      <p:ext uri="{BB962C8B-B14F-4D97-AF65-F5344CB8AC3E}">
        <p14:creationId xmlns:p14="http://schemas.microsoft.com/office/powerpoint/2010/main" val="159436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1FF42B-ADED-CD87-8024-47B2278B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30D3E-C5F8-E166-1B1F-DBFD948D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8C0E59CF-424E-47D8-05BD-EA10A1B17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330174"/>
                  </p:ext>
                </p:extLst>
              </p:nvPr>
            </p:nvGraphicFramePr>
            <p:xfrm>
              <a:off x="0" y="393290"/>
              <a:ext cx="12192000" cy="64647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8C0E59CF-424E-47D8-05BD-EA10A1B171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93290"/>
                <a:ext cx="12192000" cy="6464709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1880D40-12AA-920A-9C9D-33979023912B}"/>
              </a:ext>
            </a:extLst>
          </p:cNvPr>
          <p:cNvSpPr txBox="1"/>
          <p:nvPr/>
        </p:nvSpPr>
        <p:spPr>
          <a:xfrm>
            <a:off x="-2" y="0"/>
            <a:ext cx="11828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This is an Interactive Dashboard (You can check by clicking on Filters Below):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51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A38A5-1740-4960-2F6F-3C80574A0BD2}"/>
              </a:ext>
            </a:extLst>
          </p:cNvPr>
          <p:cNvSpPr txBox="1"/>
          <p:nvPr/>
        </p:nvSpPr>
        <p:spPr>
          <a:xfrm>
            <a:off x="609600" y="1157238"/>
            <a:ext cx="8563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C000"/>
                </a:solidFill>
              </a:rPr>
              <a:t>Import data to SQL database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A38AD-0683-7511-D3B4-540099ED35FE}"/>
              </a:ext>
            </a:extLst>
          </p:cNvPr>
          <p:cNvSpPr txBox="1"/>
          <p:nvPr/>
        </p:nvSpPr>
        <p:spPr>
          <a:xfrm>
            <a:off x="609600" y="2523921"/>
            <a:ext cx="6813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IN" sz="4000" dirty="0"/>
              <a:t>Prepare csv file</a:t>
            </a:r>
          </a:p>
          <a:p>
            <a:pPr marL="742950" indent="-742950">
              <a:buAutoNum type="arabicPeriod"/>
            </a:pPr>
            <a:r>
              <a:rPr lang="en-IN" sz="4000" dirty="0"/>
              <a:t>Create tables in SQL</a:t>
            </a:r>
          </a:p>
          <a:p>
            <a:pPr marL="742950" indent="-742950">
              <a:buAutoNum type="arabicPeriod"/>
            </a:pPr>
            <a:r>
              <a:rPr lang="en-IN" sz="4000" dirty="0"/>
              <a:t>Import csv file into SQL </a:t>
            </a:r>
          </a:p>
        </p:txBody>
      </p:sp>
      <p:pic>
        <p:nvPicPr>
          <p:cNvPr id="5" name="Picture 4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E4443CE4-37A0-ED1B-C966-B7211279E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30" y="2057047"/>
            <a:ext cx="1436370" cy="1436370"/>
          </a:xfrm>
          <a:prstGeom prst="rect">
            <a:avLst/>
          </a:prstGeom>
        </p:spPr>
      </p:pic>
      <p:pic>
        <p:nvPicPr>
          <p:cNvPr id="7" name="Picture 6" descr="A blue symbol with a plus sign&#10;&#10;Description automatically generated">
            <a:extLst>
              <a:ext uri="{FF2B5EF4-FFF2-40B4-BE49-F238E27FC236}">
                <a16:creationId xmlns:a16="http://schemas.microsoft.com/office/drawing/2014/main" id="{BAD4C518-649B-B5C5-9B94-993FCB983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280" y="4031113"/>
            <a:ext cx="1087120" cy="1087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7771D-C093-9E62-D985-E82D0E65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35" y="5329235"/>
            <a:ext cx="1933845" cy="743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11C820-6D24-FA6B-6AC7-2BC88CF3642E}"/>
                  </a:ext>
                </a:extLst>
              </p14:cNvPr>
              <p14:cNvContentPartPr/>
              <p14:nvPr/>
            </p14:nvContentPartPr>
            <p14:xfrm>
              <a:off x="10794720" y="3433680"/>
              <a:ext cx="198000" cy="537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11C820-6D24-FA6B-6AC7-2BC88CF364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77080" y="3416040"/>
                <a:ext cx="2336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4703AE9-8AAE-F9D7-576C-0DEDC9208CD4}"/>
                  </a:ext>
                </a:extLst>
              </p14:cNvPr>
              <p14:cNvContentPartPr/>
              <p14:nvPr/>
            </p14:nvContentPartPr>
            <p14:xfrm>
              <a:off x="9805440" y="5201640"/>
              <a:ext cx="1096920" cy="66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4703AE9-8AAE-F9D7-576C-0DEDC9208C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87800" y="5183640"/>
                <a:ext cx="1132560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61E4A-170B-32CE-5627-C0854E68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E3B95-26A9-F960-02BF-E54CA64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8F34-AC21-975F-050D-44095BFD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58A612-2FF1-C772-8014-DC6C6A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E9C8C-09DB-DC22-4F06-9276DA272EA6}"/>
              </a:ext>
            </a:extLst>
          </p:cNvPr>
          <p:cNvSpPr txBox="1"/>
          <p:nvPr/>
        </p:nvSpPr>
        <p:spPr>
          <a:xfrm>
            <a:off x="504497" y="38700"/>
            <a:ext cx="778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C000"/>
                </a:solidFill>
              </a:rPr>
              <a:t>DAX Queries</a:t>
            </a:r>
            <a:endParaRPr lang="en-IN" sz="54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8E7C4-B987-650A-0E21-2ABD03ADF501}"/>
              </a:ext>
            </a:extLst>
          </p:cNvPr>
          <p:cNvSpPr txBox="1"/>
          <p:nvPr/>
        </p:nvSpPr>
        <p:spPr>
          <a:xfrm>
            <a:off x="504497" y="1028343"/>
            <a:ext cx="10562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AgeGroup</a:t>
            </a:r>
            <a:r>
              <a:rPr lang="en-IN" dirty="0"/>
              <a:t> = SWITCH(</a:t>
            </a:r>
          </a:p>
          <a:p>
            <a:r>
              <a:rPr lang="en-IN" dirty="0"/>
              <a:t>    TRUE(),</a:t>
            </a:r>
          </a:p>
          <a:p>
            <a:r>
              <a:rPr lang="en-IN" dirty="0"/>
              <a:t>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&lt;30, "20-30",</a:t>
            </a:r>
          </a:p>
          <a:p>
            <a:r>
              <a:rPr lang="en-IN" dirty="0"/>
              <a:t>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30 &amp;&amp;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40, "30-40",</a:t>
            </a:r>
          </a:p>
          <a:p>
            <a:r>
              <a:rPr lang="en-IN" dirty="0"/>
              <a:t>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40 &amp;&amp;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50 ,"40-50",</a:t>
            </a:r>
          </a:p>
          <a:p>
            <a:r>
              <a:rPr lang="en-IN" dirty="0"/>
              <a:t>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50 &amp;&amp;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60 ,"50-60",</a:t>
            </a:r>
          </a:p>
          <a:p>
            <a:r>
              <a:rPr lang="en-IN" dirty="0"/>
              <a:t>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60, "60+",</a:t>
            </a:r>
          </a:p>
          <a:p>
            <a:r>
              <a:rPr lang="en-IN" dirty="0"/>
              <a:t>    "unknown"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b="1" dirty="0" err="1"/>
              <a:t>IncomeGroup</a:t>
            </a:r>
            <a:r>
              <a:rPr lang="en-IN" dirty="0"/>
              <a:t> = SWITCH(</a:t>
            </a:r>
          </a:p>
          <a:p>
            <a:r>
              <a:rPr lang="en-IN" dirty="0"/>
              <a:t>    TRUE(),</a:t>
            </a:r>
          </a:p>
          <a:p>
            <a:r>
              <a:rPr lang="en-IN" dirty="0"/>
              <a:t>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'[Income] &lt; 35000, "Low",</a:t>
            </a:r>
          </a:p>
          <a:p>
            <a:r>
              <a:rPr lang="en-IN" dirty="0"/>
              <a:t>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'[Income] &gt;= 35000 &amp;&amp;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'[Income] &lt; 70000, "Med",</a:t>
            </a:r>
          </a:p>
          <a:p>
            <a:r>
              <a:rPr lang="en-IN" dirty="0"/>
              <a:t>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cust_detail</a:t>
            </a:r>
            <a:r>
              <a:rPr lang="en-IN" dirty="0"/>
              <a:t>'[Income] &gt;= 70000, "High",</a:t>
            </a:r>
          </a:p>
          <a:p>
            <a:r>
              <a:rPr lang="en-IN" dirty="0"/>
              <a:t>    "unknown"</a:t>
            </a:r>
          </a:p>
          <a:p>
            <a:r>
              <a:rPr lang="en-IN" dirty="0"/>
              <a:t>)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C471395-0247-AE0F-2F07-74D661E16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8193" y="3596658"/>
            <a:ext cx="2017986" cy="22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621B-5515-E495-4A07-06486CD0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58A612-2FF1-C772-8014-DC6C6A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E9C8C-09DB-DC22-4F06-9276DA272EA6}"/>
              </a:ext>
            </a:extLst>
          </p:cNvPr>
          <p:cNvSpPr txBox="1"/>
          <p:nvPr/>
        </p:nvSpPr>
        <p:spPr>
          <a:xfrm>
            <a:off x="504497" y="84082"/>
            <a:ext cx="778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C000"/>
                </a:solidFill>
              </a:rPr>
              <a:t>DAX Queries</a:t>
            </a:r>
            <a:endParaRPr lang="en-IN" sz="54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8E7C4-B987-650A-0E21-2ABD03ADF501}"/>
              </a:ext>
            </a:extLst>
          </p:cNvPr>
          <p:cNvSpPr txBox="1"/>
          <p:nvPr/>
        </p:nvSpPr>
        <p:spPr>
          <a:xfrm>
            <a:off x="504497" y="1007412"/>
            <a:ext cx="86184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week_num2 </a:t>
            </a:r>
            <a:r>
              <a:rPr lang="en-US" dirty="0"/>
              <a:t>= WEEKNUM('</a:t>
            </a:r>
            <a:r>
              <a:rPr lang="en-US" dirty="0" err="1"/>
              <a:t>ccdb</a:t>
            </a:r>
            <a:r>
              <a:rPr lang="en-US" dirty="0"/>
              <a:t> cc_detail'[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IN" b="1" dirty="0"/>
              <a:t>Revenue</a:t>
            </a:r>
            <a:r>
              <a:rPr lang="en-IN" dirty="0"/>
              <a:t> =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Annual_Fees</a:t>
            </a:r>
            <a:r>
              <a:rPr lang="en-IN" dirty="0"/>
              <a:t>] +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Total_Trans_Amt</a:t>
            </a:r>
            <a:r>
              <a:rPr lang="en-IN" dirty="0"/>
              <a:t>] +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Interest_Earned</a:t>
            </a:r>
            <a:r>
              <a:rPr lang="en-IN" dirty="0"/>
              <a:t>]</a:t>
            </a:r>
          </a:p>
          <a:p>
            <a:endParaRPr lang="en-IN" dirty="0"/>
          </a:p>
          <a:p>
            <a:r>
              <a:rPr lang="en-IN" b="1" dirty="0" err="1"/>
              <a:t>Current_week_Revenue</a:t>
            </a:r>
            <a:r>
              <a:rPr lang="en-IN" b="1" dirty="0"/>
              <a:t> </a:t>
            </a:r>
            <a:r>
              <a:rPr lang="en-IN" dirty="0"/>
              <a:t>= CALCULATE(</a:t>
            </a:r>
          </a:p>
          <a:p>
            <a:r>
              <a:rPr lang="en-IN" dirty="0"/>
              <a:t>    SUM('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'[Revenue]),</a:t>
            </a:r>
          </a:p>
          <a:p>
            <a:r>
              <a:rPr lang="en-IN" dirty="0"/>
              <a:t>    FILTER(</a:t>
            </a:r>
          </a:p>
          <a:p>
            <a:r>
              <a:rPr lang="en-IN" dirty="0"/>
              <a:t>                    ALL('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'),</a:t>
            </a:r>
          </a:p>
          <a:p>
            <a:r>
              <a:rPr lang="en-IN" dirty="0"/>
              <a:t>                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'[week_num2] = MAX('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'[week_num2])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b="1" dirty="0" err="1"/>
              <a:t>Previous_week_Revenue</a:t>
            </a:r>
            <a:r>
              <a:rPr lang="en-IN" b="1" dirty="0"/>
              <a:t> </a:t>
            </a:r>
            <a:r>
              <a:rPr lang="en-IN" dirty="0"/>
              <a:t>= CALCULATE(</a:t>
            </a:r>
          </a:p>
          <a:p>
            <a:r>
              <a:rPr lang="en-IN" dirty="0"/>
              <a:t>    SUM('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'[Revenue]),</a:t>
            </a:r>
          </a:p>
          <a:p>
            <a:r>
              <a:rPr lang="en-IN" dirty="0"/>
              <a:t>    FILTER(</a:t>
            </a:r>
          </a:p>
          <a:p>
            <a:r>
              <a:rPr lang="en-IN" dirty="0"/>
              <a:t>        ALL('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'),</a:t>
            </a:r>
          </a:p>
          <a:p>
            <a:r>
              <a:rPr lang="en-IN" dirty="0"/>
              <a:t>        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'[week_num2] = MAX('</a:t>
            </a:r>
            <a:r>
              <a:rPr lang="en-IN" dirty="0" err="1"/>
              <a:t>ccdb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'[week_num2])-1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C4787A-DEA0-FF1A-67F2-87B0B515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703" y="3611612"/>
            <a:ext cx="2004191" cy="23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7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2CA73-B765-2DCB-2F35-41270943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D8529-EB11-7C3D-55A5-457D95DA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97A35-B7A1-67B0-7D0A-6ED37987BC1D}"/>
              </a:ext>
            </a:extLst>
          </p:cNvPr>
          <p:cNvSpPr txBox="1"/>
          <p:nvPr/>
        </p:nvSpPr>
        <p:spPr>
          <a:xfrm>
            <a:off x="693683" y="199478"/>
            <a:ext cx="11225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Project Insights- Week 53  (31</a:t>
            </a:r>
            <a:r>
              <a:rPr lang="en-US" sz="4400" b="1" baseline="30000" dirty="0">
                <a:solidFill>
                  <a:srgbClr val="FFC000"/>
                </a:solidFill>
              </a:rPr>
              <a:t>st</a:t>
            </a:r>
            <a:r>
              <a:rPr lang="en-US" sz="4400" b="1" dirty="0">
                <a:solidFill>
                  <a:srgbClr val="FFC000"/>
                </a:solidFill>
              </a:rPr>
              <a:t>  Dec)</a:t>
            </a:r>
            <a:endParaRPr lang="en-IN" sz="44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D5752-C01B-543B-92E7-0279709C3E4F}"/>
              </a:ext>
            </a:extLst>
          </p:cNvPr>
          <p:cNvSpPr txBox="1"/>
          <p:nvPr/>
        </p:nvSpPr>
        <p:spPr>
          <a:xfrm>
            <a:off x="861848" y="1240221"/>
            <a:ext cx="899685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WoW  change: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Revenue increased by 28.8%,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 Transaction Amt &amp; count increased by 35.04% &amp; 3.39%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 Count increased by 12.8%</a:t>
            </a:r>
          </a:p>
          <a:p>
            <a:endParaRPr lang="en-US" dirty="0"/>
          </a:p>
          <a:p>
            <a:r>
              <a:rPr lang="en-US" sz="2800" b="1" dirty="0"/>
              <a:t>Overview YTD: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Overall revenue is 56.5M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Total interest is 8M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Total transaction amount is  46M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Male customers are contributing more to the revenue 30.9M, females 25.6M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Blue and silver credit card are contributing  about  93% of overall transactions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TX, NY &amp; CA is contributing to 69%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Overall Activation rate is 57.46%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Overall Delinquent rate is 6.06%</a:t>
            </a:r>
          </a:p>
          <a:p>
            <a:endParaRPr lang="en-US" dirty="0"/>
          </a:p>
        </p:txBody>
      </p:sp>
      <p:pic>
        <p:nvPicPr>
          <p:cNvPr id="7" name="Picture 6" descr="A group of people sitting in chairs and a person standing on a screen&#10;&#10;Description automatically generated">
            <a:extLst>
              <a:ext uri="{FF2B5EF4-FFF2-40B4-BE49-F238E27FC236}">
                <a16:creationId xmlns:a16="http://schemas.microsoft.com/office/drawing/2014/main" id="{83E5ED72-C0B8-C8E4-9A0E-55DA13B7A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84" y="3881765"/>
            <a:ext cx="2657147" cy="26571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251A2DC-8106-C0FA-28FC-50F868F86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6417" y="3232106"/>
            <a:ext cx="546539" cy="6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0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ED38E0-9077-12AA-F38C-939FD332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Pranav Ukey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B45A6-8238-9645-3D0A-553607AE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D0D6-D727-45BF-883F-6CB4FD5F814F}" type="slidenum">
              <a:rPr lang="en-IN" smtClean="0"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45B75-E6FF-35EC-97FC-3A673CF3C52F}"/>
              </a:ext>
            </a:extLst>
          </p:cNvPr>
          <p:cNvSpPr txBox="1"/>
          <p:nvPr/>
        </p:nvSpPr>
        <p:spPr>
          <a:xfrm>
            <a:off x="2511972" y="2490952"/>
            <a:ext cx="65479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FFC000"/>
                </a:solidFill>
              </a:rPr>
              <a:t>Thank You</a:t>
            </a:r>
            <a:endParaRPr lang="en-IN" sz="8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7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34425796-8C47-44AD-AFC0-64ACD7299BF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CC80A2C0-C42D-4889-9EBD-59A1DD69B45C&quot;"/>
    <we:property name="embedUrl" value="&quot;/reportEmbed?reportId=03eb1c5f-5349-4838-b297-68bff86266f3&amp;config=eyJjbHVzdGVyVXJsIjoiaHR0cHM6Ly9XQUJJLUlORElBLUNFTlRSQUwtQS1QUklNQVJZLXJlZGlyZWN0LmFuYWx5c2lzLndpbmRvd3MubmV0IiwiZW1iZWRGZWF0dXJlcyI6eyJ1c2FnZU1ldHJpY3NWTmV4dCI6dHJ1ZX19&amp;disableSensitivityBanner=true&quot;"/>
    <we:property name="bookmark" value="&quot;H4sIAAAAAAAAA+1aTW/bOBD9K4UuvRgLUhQlMbfEyRZdFEU2yXYPi8AYkiNHjSwJFJUmG/i/LyW52cRNKufLkQtfDHMoDR9nHofDoa49nVZlBlefYYbejrdXFOczMOfvqDfy8k7GmIo0xMRXPPYVIRDKwPUWpU2LvPJ2rj0LZor2S1rVkDWKnPCf05EHWXYI06aVQFbhyCvRVEUOWfovdg+7LmtqnI88vCyzwkCj8tiCxUbthXvctR0E+htzI4Ky6QUeo7Kd9AjLwthFOyKSaqndD41ChDBgtHmn6npbmP3PN4O2wMZFbiHNHYBGFrKEY5QI6UdR4KuQx4HfyKs0n2aLqfz/7slV2ZjN4qWVxWVjKfnVjdloms/dVGOCJCEx10RQCKQIIsabt5M0s4sB5dXBZWmcFZ1tO21jZ5NpYVLlRmqtZbDqjHPtjYusnrX/Du7Ij4vaKDzCpO3KbWqvnCaltHyn1ESjm2HmNYgOTeFc0/b+aU0rOiu+jQ26QbW3Q+ajGxy7+gJy5aTLIHanU4NTsIvmwashPMILzGtsxb/X+YIMZNigTwoL2eTEQF5NxrYf+6mT/JRdmSOnWyjqHHWHc1zMZDE+A2PvMs41jEazd9WyaT8135cPHb3ifDsazU+/L1rX9fXWSlywucP08uOetussjJKQJpLFIQtCn4ScY9C7zt6eKk/g97qCg9Mwafn3BMKqrK6c2VHvgXkMTf1lmr69I9ZP61uG77iNmlOtCSIKzmLOWQRiy+1VoDkWPmRkXavWBpNPDma2JfkrkfwxHujYLiChlAsacJ8JETCQItyy/Xm2HruuYoZm8kcht1RfO9WXzN/xXMWcBRHXKpSxAkljjfGW58+BNgajJzdu3NJ8vWnLsvU7lkuhiZIoFRPu6B0TRWK6ZflzoP1V4WR8lpZbgq+Z4LcM33GbQihRRIr4HDTjgAGBXm4PJRgOqWCy8VWe3dkKZZ4hgf+YN2HAJSwHYHIH5Pk1Kgsyw4PLwQeUXrc1i3vkRSKWkrlzCBECUPI4ovJX2rf6twoXPwbvzJ/sDm1REEgUERROB0jfR8Wgv/j+9k58dGT5NZy54soMkkgoQnREgOqYhdLfCKe+fMTdCKf2TrtzqoxjwRNMlGKKg4u5XKgNcOqL3/RshE/7Zr0IvoqF2iXHIqZM+5KQmPTX8daVHf+NeD45tu4ENNlvLqCf4KoqSxWaO87yZmim7W22BgvtvMpuzBS7/kK33dhO+9r7lDpTdLq/QFY3at/vuzd08S1/39ypLWz5Frd6P5rowSNXi7168QPXjwi6cxdT2ucoAhIxhhR06PaDDQgW4yzF3E4+17OlJUOHUFa4/1uA/rTfIM6gXI5Z99Lkgynq8lVvgSMR+L6ChMqQM5/G0l/ha4sBM4MN4/rgA+Yu/gybHiug7zjSxI4kBIZcEh5REii+CV8KDDt6PLv0/vZx5P76NZXuBCki7vuxBBBCULIJdYAH2TKQC8mPuSpm2Dly0GxZdQqnbbI2vz8bLGpblaDwEHK8Jyt0hgYXonRPZth+V3mTFM7n/wGbgUIKzykAAA==&quot;"/>
    <we:property name="datasetId" value="&quot;799514b4-645c-476a-99b2-bf9ac757e48c&quot;"/>
    <we:property name="pageName" value="&quot;ReportSection70b1dbdb1d176ea64313&quot;"/>
    <we:property name="reportUrl" value="&quot;/links/V4MvT3TLcq?ctid=708346d2-88b0-4184-b9e9-9a149c645c44&amp;bookmarkGuid=832651ef-ac17-4a2c-aa15-7623792562f9&quot;"/>
    <we:property name="reportName" value="&quot;Credit_Card_Report&quot;"/>
    <we:property name="reportState" value="&quot;CONNECTED&quot;"/>
    <we:property name="pageDisplayName" value="&quot;CC_Transaction&quot;"/>
    <we:property name="backgroundColor" value="&quot;#CCCCCC&quot;"/>
    <we:property name="initialStateBookmark" value="&quot;H4sIAAAAAAAAA+1a31PbOBD+Vzp+6UvmRrIs2+INQq7Ta0s54HoPN4xnJa2Di2NnZIXCMfnfT7ZTDlKow2+nk5dMtLJXn3Y/rVcrXXo6q6Y5XOzBBL0tb6csTydgTt9Qb+AVC9nnzx8+bR98SPa2P42cuJzarCwqb+vSs2DGaL9k1QzyWoMT/nM88CDP92Fct1LIKxx4UzRVWUCe/Yvtw67LmhnOBx6eT/PSQK3y0ILFWu2Ze9y13dj0N+ZGBGWzMzxEZVvpAU5LYxftiEiqpXY/NAoRwoDR+p2q7W1gdj9fD9oAG5aFhaxwAGpZyFKOUSqkH0WBr0IeB34tr7JinC+m8v+7RxfT2l4Wz60sz2tLya9uzFrTfO6mGhMkKYm5JoJCIEUQMV6/nWa5XQwoL0bnU+Os6Gzbahs6m4xLkyk3UmMtg1VrnEtvWOazSfNvdEN+WM6MwgNMm67CZvbCaVJKyzdKJRrdDHOvRrRvSueapvdPaxrRSfltaNANqr0tMh9c4djWZ1AoJ10GsT0eGxyDXTRHz4bwAM+wmGEj/n1WLMhA+g36qLSQJ0cGiioZ2m7sx07yU3bljpxuoahT1C3OYTmR5fAEjL3JONcwGs3ORcOm3cx8Xz508IzzbWk0P/6+aF3X12srccHmFtPTj3vcrLMwSkOaShaHLAh9EnKOQec6e32qPIDfLxUcnIak4d8DCKvyWeXMjnoHzH1o6i/T9PUd8fK0vmb4ltuoOdWaIKLgLOacRSA23F4FmmPhXUbWM9XYIPnoYOYbkj8Tye/jgZbtAlJKuaAB95kQAQMpwg3bH2froesqJ2iSP0q5ofqLU33J/C3PVcxZEHGtQhkrkDTWGG94/hhoQzA6uXLjhuYvm7YsW79luRSaKIlSMeG23jFRJKYblj8G2l8VJsOTbLoh+AsT/JrhW25TCCWKSBGfg2YcMCDQye2+BMM+FUzWvsqzPVmhzNMn8O+LOgy4hGUEpnBAHl+jsiBzHJ33PqB0uq1e3AMvErGUzO1DiBCAkscRlb/Sd6v7U+HiR++d+ZOvQ1MUBBJFBIXTAdL3UTHoLr6/vhPvHVl+DWeuuDKDNBKKEB0RoDpmofTXwqlPH3HXwqmd026dKuNY8BRTpZji4GIuF2oNnPrkJz1r4dOuWS+Cr2KhdsmxiCnTviQkJt11vJfKjv9GPE0OrdsBJbv1AfQDXFXlmUJzw1neBM24Oc3WYKGZ17QdM8O2v9RNNzbTvvQ+Zs4Ure4vkM9qtW933Ru6/Fa8rc/UFrZ8jVO9H01055arwV49+YbrRwTtvosp7XMUAYkYQwo6dN+DNQgWwzzDwiZ7s8nSkqF9KCvcfhegO+03iBOYLsesW2nyzpSz6bOeAkci8H0FKZUhZz6Npb/CbYseM4P14/jgHRYu/vSbHiugbzlSx440BIZcEh5REii+DjcF+h09Hl16f/04cnv9mkq3gxQR9/1YAgghKFmHOsCdbOnJgeT7QpUTbB3Za7asOoXjJlmb354NljNbTUHhPhR4S1boDA0uROmOzLC5V+k1gzhjZDLvSiXr25ZXSeR8/h8GryQq+CkAAA==&quot;"/>
    <we:property name="isFiltersActionButtonVisible" value="true"/>
    <we:property name="isVisualContainerHeaderHidden" value="false"/>
    <we:property name="reportEmbeddedTime" value="&quot;2024-09-01T08:07:48.318Z&quot;"/>
    <we:property name="creatorTenantId" value="&quot;708346d2-88b0-4184-b9e9-9a149c645c44&quot;"/>
    <we:property name="creatorUserId" value="&quot;100320026BFE7B96&quot;"/>
    <we:property name="creatorSessionId" value="&quot;7da28d69-9155-4646-b8a6-192b92c7971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9EEC163-6210-4D3F-B067-9E7A6F839FE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CC80A2C0-C42D-4889-9EBD-59A1DD69B45C&quot;"/>
    <we:property name="embedUrl" value="&quot;/reportEmbed?reportId=03eb1c5f-5349-4838-b297-68bff86266f3&amp;config=eyJjbHVzdGVyVXJsIjoiaHR0cHM6Ly9XQUJJLUlORElBLUNFTlRSQUwtQS1QUklNQVJZLXJlZGlyZWN0LmFuYWx5c2lzLndpbmRvd3MubmV0IiwiZW1iZWRGZWF0dXJlcyI6eyJ1c2FnZU1ldHJpY3NWTmV4dCI6dHJ1ZX19&amp;disableSensitivityBanner=true&quot;"/>
    <we:property name="bookmark" value="&quot;H4sIAAAAAAAAA+1bbXPTOBD+K4y/8CVzI7/K7jdIC8cNcEC4Mjc3ncxKWqcGx87Jcmmuk/9+kuW0JS9NKG1xaPIperG0++yzK60sXzgiqyY5TN/CGJ0D53lZfhmD/PLEdXpOYevCME05c0OPJiykiIKip1vLicrKonIOLhwFcoTqOKtqyM1AuvKfk54Def4ORqaUQl5hz5mgrMoC8uw/tJ11k5I1znoOnk/yUoIZcqBAoRn2THfXZS2C+5uvZwSusjMcIFe29gNOSqnaMmMxDXiKSUxjQaOIkthIWdnWRszN/c2kjWD9slCQFVoAU+dR6qeJm7iUIBDX1WVu6qusGOWtKlfPfpxODGwKzxUrzw1S7LOe04w0m2lVoziF0ItcQajLBI885kfm6TTLVTshmx6dT6RGUWNrR3smzqDgKJwGKomVRebCeTYaSRyBaotH3zT2y7wer6gflLXk+AHTpqlQmZrqOTgX7AnnQ4Fa99wxsr6TpTZa09rPMyzU8G09blpe1EVrB9cUT8uvfYnacMI5ILPepdx9XTUqZcY1Qoui36V075V0luU40TU3G0kijmHyrZHmTNPDf75Gn5eyrCeNTe5e8JOGGTyKmM+AuuBH3OMeEiAbmfFQCH9C/DLUvinV8NA46C3QrvKMo/wGbGeMOnaYPwIUNHpN7JwZ2vZSNM3YqH3hvM40FHbsY8hrM+zTQ/2EKL8WT7VQswZMPYUUKJ9PmxEPMzkPGm7vHl1kGaLZyRoyNbJXd86mZQksswjhgMhdwrgIhBswQoJdjjlRF2JOH6QYtpNNdzP6LKpg2RL6PgINGNIgFCwIQjd0d4AtH/AMixoXqEJuYRiuYVm0ypqA4i0GlJ+vrg2AnMYxjZDHAknsMxILsgvbjFeFlg4rNTwCWWhBHokxN6ptjZqGfhRQSoAyIjARGIddiuO1VmCdfrwc/3Ku+f36WjN6PgcIAiSEJTEJE+2pu2HGvmka6KmqFBqlhgNeykU9V2QEv4pdtwbAGhriwI9S7lLBIAghCTHchSC89Up6f5uum02gfUsO/yjZil1Xr1MOs23c+xlSP9wSrIDleHS+pX8v5Wjd0dx6dRCnmPg8DLgHEbiJAP7wefomztmEodtM63SceYmFpudt8joGsn+qc/DOrGe3SCHWpKGXueJtM9FtaWsz0SCIA3RjN2EomAg9BiLcr5/3xOstIsPvGUqQ/HT6WmuYL0t02b7cNJfgGGRmz/kb6X8A8PadxeWAzsbzymviOabyyVWFaW6Vcv5GuBmfm4z1OCB6UxbqdM+h9QAdwq2OBPOswJVrx+Zo/DhwnfvmY9H30tEei8LWcezyH8c0FTwOIj9MGCFxEkZd2mj/yEravb1Ih15XbAG5JQjQJALknATUAzdGz/U2H6Q9HEGejfZp2M6kYXfyangrLvyM7Ora9G1sRZoAEt8NuBdFSRSS+AeOJu9W2EOcGKsXatgv60Lt3WcH3Gd/irGGuq27MQEeCXzglCYIgrsk6dBKdSRq3phqaPdhe4/be9yOeNwyda3HUZ+HHAIgInAjc2uTYLzR4z6Wk7caftvHdDmeX0LVaL+Q5bjp3CY/Vc3+rVErtWiIwbxB/38//3PTSNzct12vcc+xDGkIPX9k+Qm+3F/bY4C5NsT2wM9TQyPUAtTN1dwhF85VAphmmOuynufPB2PplYTfRUxtW+cgbLhh4fGuw7mtBfRAn05RYgtoIbK5Jq8W5P6O631bYd7oYN6krX/8kpHtRcj7jXTXRNuvFvvVYidWi+vu1IQCdGkKmLoYxWhWiVgkXTpjegMyU5CbwzRVV3tP23varnjaEnOtv6W+JxI3JAExN1RRJFR06e7bbn7+8leFw/5ptuqgsUPHultIf9JsXGarPxEpa1VNgOM7KHDFpyIaXtAuLtr/6z4XaT5Gm2+Q9O9/f8dA3gQ3AAA=&quot;"/>
    <we:property name="datasetId" value="&quot;799514b4-645c-476a-99b2-bf9ac757e48c&quot;"/>
    <we:property name="pageName" value="&quot;ReportSectionbb874cfe9878d7667082&quot;"/>
    <we:property name="reportUrl" value="&quot;/links/V4MvT3TLcq?ctid=708346d2-88b0-4184-b9e9-9a149c645c44&amp;bookmarkGuid=9d3cc154-42cb-426f-8b43-460e1540374c&quot;"/>
    <we:property name="reportName" value="&quot;Credit_Card_Report&quot;"/>
    <we:property name="reportState" value="&quot;CONNECTED&quot;"/>
    <we:property name="pageDisplayName" value="&quot;CC_Customer&quot;"/>
    <we:property name="backgroundColor" value="&quot;#ADADAD&quot;"/>
    <we:property name="initialStateBookmark" value="&quot;H4sIAAAAAAAAA+1b227bOBD9lUIvfTEW1F3KW+qk3W6btI27KRaLwBiSI0etLHkpKo0b+N+XFOUk9SV2rpUb+8nidebMmSGHoi4snpajDMaHMERrx3pVFN+GIL69sK2OlTdlHz68O9g9etc/3D3YV8XFSKZFXlo7F5YEMUB5nJYVZHoEVfjvSceCLPsIA/2UQFZixxqhKIscsvQHmsaqSooKJx0Lz0dZIUAP2ZMgUQ97ppqrZzW3/YerZgQm0zPsIZOm9AhHhZDNM6VR6LEE4yiMeBgEIYkc1ac0tbWYq9vrSWvBukUuIc2VALrMCUM3ie3YDgkCsW31zHR5meaDrFHlqu/n8UjjJfFc0uJcI0W/qjn1SJOJUjWIEvCdwOYktClngUPdQPdO0kw2E9Lx/vlIKBQVtma0XX4GOUNu1VAJLA0yF9buYCBwALJ53P+psltk1XBBea+oBMMjTOqqXKZyrOZgjNMXjPU5Kt0zS8v6URTKaHVtN0sxl/3DaljXvK7yxg62fjwtvncFKsNxa4dMOpdyd1XRoBApUwjNiv6Q0n2SwpqX40SV3GwkgTiE0c9GmjJNDf/1Gn3eiKIa1TZ5eMFPamawIKAuhdAGN2AOc5AAWcmMp0L4C+K3vvJNIft72kHvgHaZpQzFT2BbQ1SxQ//hIKHWa2TmTNHUF7yuxlrtC+t9qqAwYx9DVulhX+6pHrz4nr9UQk1qMNUUgqN4Na5H3EvFNGjYnUd0kXmIJidLyFTLXj44m+YlMMwihAEiswll3OO2RwnxNjnmBG2IOV0QvN9MNt7M6DOrgmGL77oIoUcx9HxOPc+3fXsD2HKEZ5hXOEMVcgfDMAXLrFWWBBRnNqD8enVNAGRhFIUBsogjiVxKIk42YZvxNlfSYSn7+yByJcgzMeZKtY1RE98NvDAkEFLCMeYY+W2K45VSYJl+rBj+dq55e32NGR2XAXgeEkLjiPix8tTNMGNXV/XUVGUCtVL9HivErJ4LMoLfxa5rA2AMDZHnBgmzQ07B8yH20d+EILz2Svp4m66bTaB8S/T/KuiCXVenVQ6zbtz7FVI/3RIsgWa4f76mf8/laO3R3Hi1FyUYu8z3mAMB2DEH9vR5+irOmYSh3UxrdZx5g7mi513yOgqie6py8NasZ3dIIZakoZe54l0z0XVpazJRz4s8tCM7psgp9x0K3N+un4/E6zUiw58pChDsdPxeaZjNS3RZP181leAYRGrO+Wvp7wF487LickBr5XnlNfEsXfjiqkBXN0pZ/yDcjM9NxnoeEB0UuTzdcmg5QHtwpyPBLM1x4dqxOho/D1ynvvlc9L10tOeisHEcs/xHUZhwFnmB68eUkCj2gzZttO+zkrZvL9Ki1xVrQG4IAmEcADJGvNABO0LHdlYfpD0dQXYH2zRsY9KwB3k1vBYXfkV2dW36JrZiGAMS1/aYEwRx4JPoHkeTDyvsHo601XPZ7xZVLrfuswHusz3FWELdxt0oB4d4LrAwjBE4s0ncopVqn1esNlXf7MO2Hrf1uA3xuHnqGo8LXeYz8IBwzw70rU2C0UqP+1yMDhX8po1ucjy9hKrQfi2KYd24SX7Kiv5XoVJq1hC9aYX6/2n656aRmL5ou1zjjmUYUhN62mW+B5tvr+zRw0wZYn3gp6mhFmoG6vpqbp9x6yoBTFLM1LOa58OTsfRKwlsRU9nW2vFrbhh4nOtwrmsBNdCXUxTYAJrzdKrJ2xm5b3G9by3Max30m7Tl3S8Z2VyEfNxId0207WqxXS02YrW47k51KEA7TAATG4MI9SoR8bhNZ0wHIFIJmT5Mk1W59bStp22Kp80x1/hb4jo8tn3iEX1DFXkc8jbdfdvMz1/+LrHfPU0XHTS26Fh3DelP6o3LZPEnIkUlyxEw/Ag5LvhURMELysV583/Z5yL1x2hWPYnCIW32Uzd00J+oTTdU6vc/DaTemC03AAA=&quot;"/>
    <we:property name="isFiltersActionButtonVisible" value="true"/>
    <we:property name="isVisualContainerHeaderHidden" value="false"/>
    <we:property name="reportEmbeddedTime" value="&quot;2024-09-01T08:09:20.623Z&quot;"/>
    <we:property name="creatorTenantId" value="&quot;708346d2-88b0-4184-b9e9-9a149c645c44&quot;"/>
    <we:property name="creatorUserId" value="&quot;100320026BFE7B96&quot;"/>
    <we:property name="creatorSessionId" value="&quot;a526df34-d081-4ac1-8aba-6737d246b777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561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Ukey</dc:creator>
  <cp:lastModifiedBy>Pranav Ukey</cp:lastModifiedBy>
  <cp:revision>6</cp:revision>
  <dcterms:created xsi:type="dcterms:W3CDTF">2024-07-08T14:38:51Z</dcterms:created>
  <dcterms:modified xsi:type="dcterms:W3CDTF">2024-09-01T08:31:07Z</dcterms:modified>
</cp:coreProperties>
</file>