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embeddedFontLst>
    <p:embeddedFont>
      <p:font typeface="Open Sans" charset="0"/>
      <p:regular r:id="rId8"/>
      <p:bold r:id="rId9"/>
    </p:embeddedFont>
    <p:embeddedFont>
      <p:font typeface="raleway" charset="0"/>
      <p:regular r:id="rId10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2271771"/>
            <a:ext cx="6436178" cy="776702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defRPr lang="en-US" sz="4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056695"/>
            <a:ext cx="6436178" cy="49494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/>
        </p:nvSpPr>
        <p:spPr>
          <a:xfrm>
            <a:off x="774703" y="1417637"/>
            <a:ext cx="185052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74950" y="1417637"/>
            <a:ext cx="358031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Rectangle 22"/>
          <p:cNvSpPr/>
          <p:nvPr/>
        </p:nvSpPr>
        <p:spPr>
          <a:xfrm>
            <a:off x="6496050" y="1417637"/>
            <a:ext cx="1882776" cy="2192337"/>
          </a:xfrm>
          <a:custGeom>
            <a:avLst/>
            <a:gdLst/>
            <a:ahLst/>
            <a:cxnLst/>
            <a:rect l="0" t="0" r="r" b="b"/>
            <a:pathLst>
              <a:path w="1882776" h="2192337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body" idx="2"/>
          </p:nvPr>
        </p:nvSpPr>
        <p:spPr>
          <a:xfrm>
            <a:off x="762000" y="3810000"/>
            <a:ext cx="1847850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3"/>
          </p:nvPr>
        </p:nvSpPr>
        <p:spPr>
          <a:xfrm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type="body" idx="4"/>
          </p:nvPr>
        </p:nvSpPr>
        <p:spPr>
          <a:xfrm>
            <a:off x="2777561" y="3810000"/>
            <a:ext cx="3577708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5"/>
          </p:nvPr>
        </p:nvSpPr>
        <p:spPr>
          <a:xfrm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type="body" idx="6"/>
          </p:nvPr>
        </p:nvSpPr>
        <p:spPr>
          <a:xfrm>
            <a:off x="6496050" y="3810000"/>
            <a:ext cx="1882775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3"/>
          </p:nvPr>
        </p:nvSpPr>
        <p:spPr>
          <a:xfrm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4"/>
          </p:nvPr>
        </p:nvSpPr>
        <p:spPr>
          <a:xfrm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400" b="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62000" y="2735662"/>
            <a:ext cx="7620000" cy="882263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62000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754717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14525"/>
            <a:ext cx="7620000" cy="857250"/>
          </a:xfrm>
        </p:spPr>
        <p:txBody>
          <a:bodyPr vert="horz" rtlCol="0" anchor="ctr"/>
          <a:lstStyle>
            <a:lvl1pPr lvl="0" algn="ctr">
              <a:defRPr lang="en-US" sz="36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/>
          <p:nvPr/>
        </p:nvSpPr>
        <p:spPr>
          <a:xfrm>
            <a:off x="3718307" y="1437411"/>
            <a:ext cx="4663693" cy="3037029"/>
          </a:xfrm>
          <a:prstGeom prst="rect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2"/>
          </p:nvPr>
        </p:nvSpPr>
        <p:spPr>
          <a:xfrm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/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/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/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/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/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/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/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/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/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912" y="137236"/>
            <a:ext cx="6436176" cy="352310"/>
          </a:xfrm>
          <a:solidFill>
            <a:schemeClr val="accent1"/>
          </a:solidFill>
          <a:ln w="0" cap="flat">
            <a:solidFill>
              <a:srgbClr val="2E8F93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sz="1600" b="1" dirty="0">
                <a:latin typeface="Cutive"/>
              </a:rPr>
              <a:t>Predicting Breast Cancer Outcome of a new Patient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00" y="778154"/>
            <a:ext cx="5195496" cy="4199544"/>
          </a:xfrm>
          <a:gradFill rotWithShape="1">
            <a:gsLst>
              <a:gs pos="100000">
                <a:schemeClr val="accent1">
                  <a:lumMod val="20000"/>
                  <a:lumOff val="40000"/>
                </a:schemeClr>
              </a:gs>
              <a:gs pos="75000">
                <a:schemeClr val="accent1">
                  <a:lumMod val="20000"/>
                  <a:lumOff val="40000"/>
                </a:schemeClr>
              </a:gs>
              <a:gs pos="0">
                <a:schemeClr val="accent1">
                  <a:lumMod val="20000"/>
                  <a:lumOff val="7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</p:spPr>
        <p:txBody>
          <a:bodyPr rtlCol="0"/>
          <a:lstStyle/>
          <a:p>
            <a:pPr marL="0" indent="0" algn="l">
              <a:buFont typeface="Arial"/>
              <a:buNone/>
            </a:pPr>
            <a:r>
              <a:rPr lang="en-US" b="0" i="1" u="none" baseline="30000" dirty="0">
                <a:solidFill>
                  <a:schemeClr val="tx1"/>
                </a:solidFill>
                <a:latin typeface="Cutive"/>
              </a:rPr>
              <a:t>Algorithm:</a:t>
            </a:r>
          </a:p>
          <a:p>
            <a:pPr marL="0" indent="0" algn="l">
              <a:buFont typeface="Arial"/>
              <a:buNone/>
            </a:pPr>
            <a:endParaRPr/>
          </a:p>
          <a:p>
            <a:pPr marL="0" indent="0" algn="l">
              <a:buFont typeface="Arial"/>
              <a:buNone/>
            </a:pPr>
            <a:r>
              <a:rPr lang="en-US" sz="1000" b="1" u="sng" dirty="0">
                <a:solidFill>
                  <a:schemeClr val="tx1"/>
                </a:solidFill>
                <a:latin typeface="Cutive"/>
              </a:rPr>
              <a:t>Upload Data Set</a:t>
            </a:r>
          </a:p>
          <a:p>
            <a:pPr marL="0" indent="0" algn="l">
              <a:buFont typeface="Arial"/>
              <a:buNone/>
            </a:pPr>
            <a:r>
              <a:rPr lang="en-US" sz="800" b="0" i="0" dirty="0" smtClean="0">
                <a:solidFill>
                  <a:schemeClr val="tx1"/>
                </a:solidFill>
                <a:latin typeface="raleway"/>
              </a:rPr>
              <a:t>Using </a:t>
            </a:r>
            <a:r>
              <a:rPr lang="en-US" sz="800" b="0" i="0" dirty="0">
                <a:solidFill>
                  <a:schemeClr val="tx1"/>
                </a:solidFill>
                <a:latin typeface="raleway"/>
              </a:rPr>
              <a:t>panda we will import data set.</a:t>
            </a:r>
          </a:p>
          <a:p>
            <a:pPr marL="0" indent="0" algn="l">
              <a:buFont typeface="Arial"/>
              <a:buNone/>
            </a:pPr>
            <a:endParaRPr/>
          </a:p>
          <a:p>
            <a:pPr marL="0" indent="0" algn="l">
              <a:buFont typeface="Arial"/>
              <a:buNone/>
            </a:pPr>
            <a:r>
              <a:rPr lang="en-US" sz="1000" b="1" i="0" u="sng" dirty="0">
                <a:solidFill>
                  <a:schemeClr val="tx1"/>
                </a:solidFill>
                <a:latin typeface="Cutive"/>
              </a:rPr>
              <a:t>Removing the Non</a:t>
            </a:r>
            <a:r>
              <a:rPr lang="en-US" sz="1000" b="1" i="0" u="sng" dirty="0" err="1">
                <a:solidFill>
                  <a:schemeClr val="tx1"/>
                </a:solidFill>
                <a:latin typeface="Cutive"/>
              </a:rPr>
              <a:t> </a:t>
            </a:r>
            <a:r>
              <a:rPr lang="en-US" sz="1000" b="1" i="0" u="sng" dirty="0">
                <a:solidFill>
                  <a:schemeClr val="tx1"/>
                </a:solidFill>
                <a:latin typeface="Cutive"/>
              </a:rPr>
              <a:t>Significant Data</a:t>
            </a:r>
          </a:p>
          <a:p>
            <a:pPr marL="0" indent="0" algn="l">
              <a:buFont typeface="Arial"/>
              <a:buNone/>
            </a:pPr>
            <a:r>
              <a:rPr lang="en-US" sz="800" b="0" i="0" dirty="0" smtClean="0">
                <a:solidFill>
                  <a:schemeClr val="tx1"/>
                </a:solidFill>
                <a:latin typeface="raleway"/>
              </a:rPr>
              <a:t>We </a:t>
            </a:r>
            <a:r>
              <a:rPr lang="en-US" sz="800" b="0" i="0" dirty="0">
                <a:solidFill>
                  <a:schemeClr val="tx1"/>
                </a:solidFill>
                <a:latin typeface="raleway"/>
              </a:rPr>
              <a:t>will remove columns such as ID and Outcome and rows with values NA which have no significance </a:t>
            </a:r>
          </a:p>
          <a:p>
            <a:pPr marL="0" indent="0" algn="l">
              <a:buFont typeface="Arial"/>
              <a:buNone/>
            </a:pPr>
            <a:r>
              <a:rPr lang="en-US" sz="800" b="0" i="0" dirty="0">
                <a:solidFill>
                  <a:schemeClr val="tx1"/>
                </a:solidFill>
                <a:latin typeface="raleway"/>
              </a:rPr>
              <a:t>in predicting output.</a:t>
            </a:r>
          </a:p>
          <a:p>
            <a:pPr marL="0" indent="0" algn="l">
              <a:buFont typeface="Arial"/>
              <a:buNone/>
            </a:pPr>
            <a:endParaRPr lang="en-US" sz="600" b="1" i="0" dirty="0" smtClean="0">
              <a:solidFill>
                <a:schemeClr val="tx1"/>
              </a:solidFill>
              <a:latin typeface="raleway"/>
            </a:endParaRPr>
          </a:p>
          <a:p>
            <a:pPr marL="0" indent="0" algn="l">
              <a:buFont typeface="Arial"/>
              <a:buNone/>
            </a:pPr>
            <a:r>
              <a:rPr lang="en-US" sz="600" b="1" i="0" dirty="0" smtClean="0">
                <a:solidFill>
                  <a:schemeClr val="tx1"/>
                </a:solidFill>
                <a:latin typeface="raleway"/>
              </a:rPr>
              <a:t> </a:t>
            </a:r>
            <a:endParaRPr lang="en-US" sz="600" b="1" i="0" dirty="0">
              <a:solidFill>
                <a:schemeClr val="tx1"/>
              </a:solidFill>
              <a:latin typeface="raleway"/>
            </a:endParaRPr>
          </a:p>
          <a:p>
            <a:pPr marL="0" indent="0" algn="l">
              <a:buFont typeface="Arial"/>
              <a:buNone/>
            </a:pPr>
            <a:r>
              <a:rPr lang="en-US" sz="1000" b="1" i="0" u="sng" dirty="0">
                <a:solidFill>
                  <a:schemeClr val="tx1"/>
                </a:solidFill>
                <a:latin typeface="Cutive"/>
              </a:rPr>
              <a:t>Using Feature Engineering</a:t>
            </a:r>
          </a:p>
          <a:p>
            <a:pPr marL="0" indent="0" algn="l">
              <a:buFont typeface="Arial"/>
              <a:buNone/>
            </a:pPr>
            <a:r>
              <a:rPr lang="en-US" sz="800" b="0" i="0" dirty="0" smtClean="0">
                <a:solidFill>
                  <a:schemeClr val="tx1"/>
                </a:solidFill>
                <a:latin typeface="raleway"/>
              </a:rPr>
              <a:t>Using Python </a:t>
            </a:r>
            <a:r>
              <a:rPr lang="en-US" sz="800" b="0" i="0" dirty="0" err="1" smtClean="0">
                <a:solidFill>
                  <a:schemeClr val="tx1"/>
                </a:solidFill>
                <a:latin typeface="raleway"/>
              </a:rPr>
              <a:t>seaborn</a:t>
            </a:r>
            <a:r>
              <a:rPr sz="800">
                <a:solidFill>
                  <a:schemeClr val="tx1"/>
                </a:solidFill>
                <a:latin typeface="raleway"/>
              </a:rPr>
              <a:t> </a:t>
            </a:r>
            <a:r>
              <a:rPr sz="800" smtClean="0">
                <a:solidFill>
                  <a:schemeClr val="tx1"/>
                </a:solidFill>
                <a:latin typeface="raleway"/>
              </a:rPr>
              <a:t>we</a:t>
            </a:r>
            <a:r>
              <a:rPr lang="en-US" sz="800" b="0" i="0" dirty="0" smtClean="0">
                <a:solidFill>
                  <a:schemeClr val="tx1"/>
                </a:solidFill>
                <a:latin typeface="raleway"/>
              </a:rPr>
              <a:t> </a:t>
            </a:r>
            <a:r>
              <a:rPr lang="en-US" sz="800" b="0" i="0" dirty="0">
                <a:solidFill>
                  <a:schemeClr val="tx1"/>
                </a:solidFill>
                <a:latin typeface="raleway"/>
              </a:rPr>
              <a:t>generate </a:t>
            </a:r>
            <a:r>
              <a:rPr lang="en-US" sz="800" b="0" i="0" dirty="0" smtClean="0">
                <a:solidFill>
                  <a:schemeClr val="tx1"/>
                </a:solidFill>
                <a:latin typeface="raleway"/>
              </a:rPr>
              <a:t>heat.</a:t>
            </a:r>
          </a:p>
          <a:p>
            <a:pPr marL="0" indent="0" algn="l">
              <a:buFont typeface="Arial"/>
              <a:buNone/>
            </a:pPr>
            <a:r>
              <a:rPr lang="en-US" sz="800" b="0" i="0" dirty="0" smtClean="0">
                <a:solidFill>
                  <a:schemeClr val="tx1"/>
                </a:solidFill>
                <a:latin typeface="raleway"/>
              </a:rPr>
              <a:t>If </a:t>
            </a:r>
            <a:r>
              <a:rPr lang="en-US" sz="800" b="0" i="0" dirty="0">
                <a:solidFill>
                  <a:schemeClr val="tx1"/>
                </a:solidFill>
                <a:latin typeface="raleway"/>
              </a:rPr>
              <a:t>correlation is near to 1 or -</a:t>
            </a:r>
            <a:r>
              <a:rPr lang="en-US" sz="800" b="0" i="0" dirty="0" smtClean="0">
                <a:solidFill>
                  <a:schemeClr val="tx1"/>
                </a:solidFill>
                <a:latin typeface="raleway"/>
              </a:rPr>
              <a:t>1 there </a:t>
            </a:r>
            <a:r>
              <a:rPr lang="en-US" sz="800" b="0" i="0" dirty="0">
                <a:solidFill>
                  <a:schemeClr val="tx1"/>
                </a:solidFill>
                <a:latin typeface="raleway"/>
              </a:rPr>
              <a:t>is a strong association among variables and</a:t>
            </a:r>
          </a:p>
          <a:p>
            <a:pPr marL="0" indent="0" algn="l">
              <a:buFont typeface="Arial"/>
              <a:buNone/>
            </a:pPr>
            <a:r>
              <a:rPr lang="en-US" sz="800" b="0" i="0" dirty="0">
                <a:solidFill>
                  <a:schemeClr val="tx1"/>
                </a:solidFill>
                <a:latin typeface="raleway"/>
              </a:rPr>
              <a:t>if its closer to 0 relation ship is weak.</a:t>
            </a:r>
          </a:p>
          <a:p>
            <a:pPr marL="0" indent="0" algn="l">
              <a:buFont typeface="Arial"/>
              <a:buNone/>
            </a:pPr>
            <a:endParaRPr/>
          </a:p>
          <a:p>
            <a:pPr marL="0" indent="0" algn="l">
              <a:buFont typeface="Arial"/>
              <a:buNone/>
            </a:pPr>
            <a:r>
              <a:rPr lang="en-US" sz="1000" b="1" i="0" u="sng" dirty="0">
                <a:solidFill>
                  <a:schemeClr val="tx1"/>
                </a:solidFill>
                <a:latin typeface="Cutive"/>
              </a:rPr>
              <a:t>Removing MultiCollinearity</a:t>
            </a:r>
          </a:p>
          <a:p>
            <a:pPr marL="0" indent="0" algn="l">
              <a:buFont typeface="Arial"/>
              <a:buNone/>
            </a:pPr>
            <a:endParaRPr/>
          </a:p>
          <a:p>
            <a:pPr marL="0" indent="0" algn="l">
              <a:buFont typeface="Arial"/>
              <a:buNone/>
            </a:pPr>
            <a:r>
              <a:rPr lang="en-US" sz="800" b="0" i="0" dirty="0">
                <a:solidFill>
                  <a:schemeClr val="tx1"/>
                </a:solidFill>
                <a:latin typeface="raleway"/>
              </a:rPr>
              <a:t>Having highly correlated variables could affect the accuracy of model in a negative way.</a:t>
            </a:r>
          </a:p>
          <a:p>
            <a:pPr marL="0" indent="0" algn="l">
              <a:buFont typeface="Arial"/>
              <a:buNone/>
            </a:pPr>
            <a:r>
              <a:rPr lang="en-US" sz="800" b="0" i="0" dirty="0">
                <a:solidFill>
                  <a:schemeClr val="tx1"/>
                </a:solidFill>
                <a:latin typeface="raleway"/>
              </a:rPr>
              <a:t>So we will drop the highly correlated attributes.</a:t>
            </a:r>
          </a:p>
          <a:p>
            <a:pPr marL="0" indent="0" algn="l">
              <a:buFont typeface="Arial"/>
              <a:buNone/>
            </a:pPr>
            <a:endParaRPr/>
          </a:p>
          <a:p>
            <a:pPr marL="3657600" lvl="8" indent="0" algn="l">
              <a:buFont typeface="Arial"/>
              <a:buNone/>
            </a:pPr>
            <a:r>
              <a:rPr lang="en-US" sz="600" b="1" i="0" dirty="0">
                <a:solidFill>
                  <a:schemeClr val="tx1"/>
                </a:solidFill>
                <a:latin typeface="raleway"/>
              </a:rPr>
              <a:t> </a:t>
            </a:r>
          </a:p>
          <a:p>
            <a:pPr marL="0" indent="0" algn="l">
              <a:buFont typeface="Arial"/>
              <a:buNone/>
            </a:pPr>
            <a:endParaRPr/>
          </a:p>
          <a:p>
            <a:pPr marL="0" indent="0" algn="l">
              <a:buFont typeface="Arial"/>
              <a:buNone/>
            </a:pPr>
            <a:endParaRPr/>
          </a:p>
          <a:p>
            <a:pPr marL="1714500" lvl="3" indent="-342900" algn="l">
              <a:buFont typeface="Arial"/>
              <a:buChar char="•"/>
            </a:pPr>
            <a:endParaRPr/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2420" t="8140" r="13950" b="4070"/>
          <a:stretch>
            <a:fillRect/>
          </a:stretch>
        </p:blipFill>
        <p:spPr>
          <a:xfrm>
            <a:off x="5275097" y="676703"/>
            <a:ext cx="3868903" cy="4123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5058" y="778154"/>
            <a:ext cx="1905000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/>
              <a:t>Heat Map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47265" y="295970"/>
            <a:ext cx="8209721" cy="4671784"/>
          </a:xfrm>
          <a:gradFill rotWithShape="1">
            <a:gsLst>
              <a:gs pos="100000">
                <a:schemeClr val="accent1">
                  <a:lumMod val="20000"/>
                  <a:lumOff val="40000"/>
                </a:schemeClr>
              </a:gs>
              <a:gs pos="75000">
                <a:schemeClr val="accent1">
                  <a:lumMod val="20000"/>
                  <a:lumOff val="40000"/>
                </a:schemeClr>
              </a:gs>
              <a:gs pos="0">
                <a:schemeClr val="accent1">
                  <a:lumMod val="20000"/>
                  <a:lumOff val="7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</p:spPr>
        <p:txBody>
          <a:bodyPr vert="horz" rtlCol="0">
            <a:normAutofit/>
          </a:bodyPr>
          <a:lstStyle/>
          <a:p>
            <a:pPr marL="0" indent="0">
              <a:buNone/>
            </a:pPr>
            <a:r>
              <a:rPr lang="en-US" sz="1400" b="1" u="sng" dirty="0">
                <a:latin typeface="Cutive"/>
              </a:rPr>
              <a:t>Standardizing</a:t>
            </a:r>
          </a:p>
          <a:p>
            <a:pPr marL="0" indent="0">
              <a:buNone/>
            </a:pPr>
            <a:r>
              <a:rPr lang="en-US" sz="900" b="0" dirty="0" smtClean="0">
                <a:latin typeface="Open Sans"/>
              </a:rPr>
              <a:t>We rescale </a:t>
            </a:r>
            <a:r>
              <a:rPr lang="en-US" sz="900" b="0" dirty="0">
                <a:latin typeface="Open Sans"/>
              </a:rPr>
              <a:t>our attributes so that they have a mean value of 0 and a standard deviation of </a:t>
            </a:r>
            <a:r>
              <a:rPr lang="en-US" sz="900" b="0" dirty="0" smtClean="0">
                <a:latin typeface="Open Sans"/>
              </a:rPr>
              <a:t>1.</a:t>
            </a:r>
            <a:endParaRPr lang="en-US" sz="900" b="0" dirty="0">
              <a:latin typeface="Open Sans"/>
            </a:endParaRPr>
          </a:p>
          <a:p>
            <a:pPr marL="0" indent="0">
              <a:buNone/>
            </a:pPr>
            <a:r>
              <a:rPr lang="en-US" sz="1400" b="1" u="sng" dirty="0">
                <a:latin typeface="Cutive"/>
              </a:rPr>
              <a:t>Split Data into Training and Testing</a:t>
            </a:r>
          </a:p>
          <a:p>
            <a:pPr marL="0" indent="0">
              <a:buNone/>
            </a:pPr>
            <a:r>
              <a:rPr lang="en-US" sz="900" b="0" dirty="0">
                <a:latin typeface="Open Sans"/>
              </a:rPr>
              <a:t>Now we construct the training set and the </a:t>
            </a:r>
            <a:r>
              <a:rPr lang="en-US" sz="900" b="0" dirty="0" smtClean="0">
                <a:latin typeface="Open Sans"/>
              </a:rPr>
              <a:t>testing.80</a:t>
            </a:r>
            <a:r>
              <a:rPr lang="en-US" sz="900" b="0" dirty="0">
                <a:latin typeface="Open Sans"/>
              </a:rPr>
              <a:t>% </a:t>
            </a:r>
            <a:r>
              <a:rPr sz="900" smtClean="0">
                <a:latin typeface="Open Sans"/>
              </a:rPr>
              <a:t>data </a:t>
            </a:r>
            <a:r>
              <a:rPr lang="en-US" sz="900" b="0" dirty="0" smtClean="0">
                <a:latin typeface="Open Sans"/>
              </a:rPr>
              <a:t>for </a:t>
            </a:r>
            <a:r>
              <a:rPr lang="en-US" sz="900" b="0" dirty="0">
                <a:latin typeface="Open Sans"/>
              </a:rPr>
              <a:t>training and 20% for test set. </a:t>
            </a:r>
            <a:endParaRPr lang="en-US" sz="900" b="0" dirty="0" smtClean="0">
              <a:latin typeface="Open Sans"/>
            </a:endParaRPr>
          </a:p>
          <a:p>
            <a:pPr marL="0" indent="0">
              <a:buNone/>
            </a:pPr>
            <a:r>
              <a:rPr lang="en-US" sz="900" b="0" dirty="0" smtClean="0">
                <a:latin typeface="Open Sans"/>
              </a:rPr>
              <a:t>We </a:t>
            </a:r>
            <a:r>
              <a:rPr lang="en-US" sz="900" b="0" dirty="0">
                <a:latin typeface="Open Sans"/>
              </a:rPr>
              <a:t>will use Logistic Regression algorithm by the scikit-learn to build our model and</a:t>
            </a:r>
            <a:r>
              <a:rPr lang="en-US" sz="900" b="0" i="1" dirty="0">
                <a:latin typeface="Open Sans"/>
              </a:rPr>
              <a:t> </a:t>
            </a:r>
            <a:r>
              <a:rPr lang="en-US" sz="900" b="0" dirty="0">
                <a:latin typeface="Open Sans"/>
              </a:rPr>
              <a:t>fit the data to our training data.</a:t>
            </a:r>
          </a:p>
          <a:p>
            <a:pPr marL="0" indent="0">
              <a:buNone/>
            </a:pPr>
            <a:r>
              <a:rPr lang="en-US" sz="1200" b="1" u="sng" dirty="0">
                <a:latin typeface="Cutive"/>
              </a:rPr>
              <a:t>Running the Model</a:t>
            </a:r>
          </a:p>
          <a:p>
            <a:pPr marL="0" indent="0">
              <a:buNone/>
            </a:pPr>
            <a:r>
              <a:rPr lang="en-US" sz="900" b="0" dirty="0">
                <a:latin typeface="Open Sans"/>
              </a:rPr>
              <a:t>We will use confusion matrix for evaluation of our model.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1200" b="1" dirty="0">
                <a:latin typeface="Open Sans"/>
              </a:rPr>
              <a:t>  </a:t>
            </a:r>
          </a:p>
          <a:p>
            <a:pPr marL="0" indent="0">
              <a:buNone/>
            </a:pPr>
            <a:endParaRPr lang="en-US" sz="1200" b="1" dirty="0">
              <a:latin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  <a:lum/>
            <a:extLst>
              <a:ext uri="{9272A64B-7D0C-4720-8C3A-85E6F7A3728B}">
                <a14:imgProps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E2683992-08B2-4651-AC3A-35D6B4CE7457}">
                <a14:useLocalDpi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0"/>
              </a:ext>
            </a:extLst>
          </a:blip>
          <a:stretch>
            <a:fillRect/>
          </a:stretch>
        </p:blipFill>
        <p:spPr>
          <a:xfrm>
            <a:off x="1170908" y="2551319"/>
            <a:ext cx="3560121" cy="2006698"/>
          </a:xfrm>
          <a:prstGeom prst="rect">
            <a:avLst/>
          </a:prstGeom>
          <a:ln w="11430" cap="flat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>
              <a:srgbClr val="5B5B5B">
                <a:alpha val="39999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119878" y="3221507"/>
            <a:ext cx="1905000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u="sng" dirty="0"/>
              <a:t>Confusion Matrix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62000" y="324307"/>
            <a:ext cx="7620000" cy="3472577"/>
          </a:xfrm>
          <a:gradFill rotWithShape="1">
            <a:gsLst>
              <a:gs pos="100000">
                <a:schemeClr val="accent1">
                  <a:lumMod val="20000"/>
                  <a:lumOff val="40000"/>
                </a:schemeClr>
              </a:gs>
              <a:gs pos="75000">
                <a:schemeClr val="accent1">
                  <a:lumMod val="20000"/>
                  <a:lumOff val="40000"/>
                </a:schemeClr>
              </a:gs>
              <a:gs pos="0">
                <a:schemeClr val="accent1">
                  <a:lumMod val="20000"/>
                  <a:lumOff val="7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</p:spPr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1400" b="1" i="0" u="sng" dirty="0">
                <a:solidFill>
                  <a:schemeClr val="tx1"/>
                </a:solidFill>
                <a:latin typeface="Cutive"/>
              </a:rPr>
              <a:t>Evaluating the Model</a:t>
            </a:r>
          </a:p>
          <a:p>
            <a:pPr marL="0" indent="0">
              <a:buNone/>
            </a:pPr>
            <a:r>
              <a:rPr lang="en-US" sz="1000" b="0" i="0" dirty="0" smtClean="0">
                <a:solidFill>
                  <a:schemeClr val="tx1"/>
                </a:solidFill>
                <a:latin typeface="Open Sans"/>
              </a:rPr>
              <a:t>1.Using </a:t>
            </a:r>
            <a:r>
              <a:rPr sz="1000" smtClean="0">
                <a:latin typeface="Open Sans"/>
              </a:rPr>
              <a:t>D</a:t>
            </a:r>
            <a:r>
              <a:rPr lang="en-US" sz="1000" b="0" i="0" dirty="0" err="1" smtClean="0">
                <a:solidFill>
                  <a:schemeClr val="tx1"/>
                </a:solidFill>
                <a:latin typeface="Open Sans"/>
              </a:rPr>
              <a:t>ataset</a:t>
            </a:r>
            <a:r>
              <a:rPr lang="en-US" sz="1000" b="0" i="0" dirty="0" smtClean="0">
                <a:solidFill>
                  <a:schemeClr val="tx1"/>
                </a:solidFill>
                <a:latin typeface="Open Sans"/>
              </a:rPr>
              <a:t>  </a:t>
            </a:r>
            <a:r>
              <a:rPr lang="en-US" sz="1000" b="0" i="0" dirty="0">
                <a:solidFill>
                  <a:schemeClr val="tx1"/>
                </a:solidFill>
                <a:latin typeface="Open Sans"/>
              </a:rPr>
              <a:t>when highly                                                                                                                                                                                                                                                             correlated variables were not dropped.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chemeClr val="tx1"/>
                </a:solidFill>
                <a:latin typeface="Open Sans"/>
              </a:rPr>
              <a:t>Accuracy = (True Positive + True Negative)/population size i.e (34+0)/39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chemeClr val="tx1"/>
                </a:solidFill>
                <a:latin typeface="Open Sans"/>
              </a:rPr>
              <a:t>Accuracy= 87.179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chemeClr val="tx1"/>
                </a:solidFill>
                <a:latin typeface="Open Sans"/>
              </a:rPr>
              <a:t>False negative = </a:t>
            </a:r>
            <a:r>
              <a:rPr lang="en-US" sz="1000" b="0" i="0" dirty="0" smtClean="0">
                <a:solidFill>
                  <a:schemeClr val="tx1"/>
                </a:solidFill>
                <a:latin typeface="Open Sans"/>
              </a:rPr>
              <a:t>3</a:t>
            </a:r>
            <a:endParaRPr lang="en-US" sz="1000" b="0" i="0" dirty="0">
              <a:solidFill>
                <a:schemeClr val="tx1"/>
              </a:solidFill>
              <a:latin typeface="Open Sans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1000" b="0" i="0" dirty="0">
                <a:solidFill>
                  <a:schemeClr val="tx1"/>
                </a:solidFill>
                <a:latin typeface="Open Sans"/>
              </a:rPr>
              <a:t>2.Now using Feature Engineered </a:t>
            </a:r>
            <a:r>
              <a:rPr lang="en-US" sz="1000" b="0" i="0" dirty="0" err="1">
                <a:solidFill>
                  <a:schemeClr val="tx1"/>
                </a:solidFill>
                <a:latin typeface="Open Sans"/>
              </a:rPr>
              <a:t>Dataset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chemeClr val="tx1"/>
                </a:solidFill>
                <a:latin typeface="Open Sans"/>
              </a:rPr>
              <a:t>Accuracy = (36+0)/39 =92.307</a:t>
            </a:r>
          </a:p>
          <a:p>
            <a:pPr marL="0" indent="0">
              <a:buNone/>
            </a:pPr>
            <a:r>
              <a:rPr lang="en-US" sz="1000" b="0" i="0" dirty="0">
                <a:solidFill>
                  <a:schemeClr val="tx1"/>
                </a:solidFill>
                <a:latin typeface="Open Sans"/>
              </a:rPr>
              <a:t>False Negative = </a:t>
            </a:r>
            <a:r>
              <a:rPr sz="1000" smtClean="0">
                <a:latin typeface="Open Sans"/>
              </a:rPr>
              <a:t>3</a:t>
            </a:r>
            <a:endParaRPr lang="en-US" sz="1000" b="0" i="0" dirty="0">
              <a:solidFill>
                <a:schemeClr val="tx1"/>
              </a:solidFill>
              <a:latin typeface="Open Sans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900" b="1" i="0" u="sng" dirty="0">
                <a:solidFill>
                  <a:schemeClr val="tx1"/>
                </a:solidFill>
                <a:latin typeface="Cutive"/>
              </a:rPr>
              <a:t>Though the accuracy is </a:t>
            </a:r>
            <a:r>
              <a:rPr sz="900" b="1" u="sng" smtClean="0">
                <a:latin typeface="Cutive"/>
              </a:rPr>
              <a:t>increased but number of false negative remain same. One primary reason for it is limited data points in dataset.</a:t>
            </a:r>
            <a:endParaRPr lang="en-US" sz="900" b="1" i="0" u="sng" dirty="0">
              <a:solidFill>
                <a:schemeClr val="tx1"/>
              </a:solidFill>
              <a:latin typeface="Cutive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 lang="en-US" sz="700" b="1" i="0" dirty="0">
              <a:solidFill>
                <a:schemeClr val="tx1"/>
              </a:solidFill>
              <a:latin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5190515" y="2176881"/>
            <a:ext cx="2570473" cy="1620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5184448" y="313972"/>
            <a:ext cx="2568073" cy="1601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>
          <a:xfrm>
            <a:off x="1488338" y="137340"/>
            <a:ext cx="6364357" cy="361711"/>
          </a:xfrm>
          <a:gradFill rotWithShape="1">
            <a:gsLst>
              <a:gs pos="100000">
                <a:schemeClr val="accent1">
                  <a:lumMod val="20000"/>
                  <a:lumOff val="40000"/>
                </a:schemeClr>
              </a:gs>
              <a:gs pos="75000">
                <a:schemeClr val="accent1">
                  <a:lumMod val="20000"/>
                  <a:lumOff val="40000"/>
                </a:schemeClr>
              </a:gs>
              <a:gs pos="0">
                <a:schemeClr val="accent1">
                  <a:lumMod val="20000"/>
                  <a:lumOff val="7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</p:spPr>
        <p:txBody>
          <a:bodyPr rtlCol="0"/>
          <a:lstStyle/>
          <a:p>
            <a:r>
              <a:rPr lang="en-US" sz="1400" b="1" dirty="0">
                <a:latin typeface="Cutive"/>
              </a:rPr>
              <a:t>Predicting Recurrence Time for patients whose outcome is 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1"/>
            <a:ext cx="4876800" cy="3962399"/>
          </a:xfrm>
          <a:gradFill rotWithShape="1">
            <a:gsLst>
              <a:gs pos="100000">
                <a:schemeClr val="accent1">
                  <a:lumMod val="20000"/>
                  <a:lumOff val="40000"/>
                </a:schemeClr>
              </a:gs>
              <a:gs pos="75000">
                <a:schemeClr val="accent1">
                  <a:lumMod val="20000"/>
                  <a:lumOff val="40000"/>
                </a:schemeClr>
              </a:gs>
              <a:gs pos="0">
                <a:schemeClr val="accent1">
                  <a:lumMod val="20000"/>
                  <a:lumOff val="7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</p:spPr>
        <p:txBody>
          <a:bodyPr vert="horz" rtlCol="0"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0" i="1" u="none" baseline="30000" dirty="0">
                <a:solidFill>
                  <a:schemeClr val="tx1"/>
                </a:solidFill>
                <a:latin typeface="Cutive"/>
              </a:rPr>
              <a:t>Algorithm:</a:t>
            </a:r>
          </a:p>
          <a:p>
            <a:pPr marL="0" indent="0">
              <a:buNone/>
            </a:pPr>
            <a:r>
              <a:rPr lang="en-US" sz="2300" b="1" u="sng" dirty="0">
                <a:solidFill>
                  <a:schemeClr val="tx1"/>
                </a:solidFill>
                <a:latin typeface="Cutive"/>
              </a:rPr>
              <a:t>Upload Data </a:t>
            </a:r>
            <a:r>
              <a:rPr lang="en-US" sz="2300" b="1" u="sng" dirty="0" smtClean="0">
                <a:solidFill>
                  <a:schemeClr val="tx1"/>
                </a:solidFill>
                <a:latin typeface="Cutive"/>
              </a:rPr>
              <a:t>Set</a:t>
            </a:r>
          </a:p>
          <a:p>
            <a:pPr marL="0" indent="0">
              <a:buNone/>
            </a:pPr>
            <a:r>
              <a:rPr lang="en-US" sz="2100" b="0" i="0" u="none" dirty="0" smtClean="0">
                <a:solidFill>
                  <a:schemeClr val="tx1"/>
                </a:solidFill>
                <a:latin typeface="Raleway"/>
              </a:rPr>
              <a:t>Using </a:t>
            </a:r>
            <a:r>
              <a:rPr lang="en-US" sz="2100" b="0" i="0" u="none" dirty="0">
                <a:solidFill>
                  <a:schemeClr val="tx1"/>
                </a:solidFill>
                <a:latin typeface="Raleway"/>
              </a:rPr>
              <a:t>panda we will import data set.</a:t>
            </a:r>
          </a:p>
          <a:p>
            <a:pPr marL="0" indent="0">
              <a:buNone/>
            </a:pPr>
            <a:r>
              <a:rPr lang="en-US" sz="2300" b="1" i="0" u="sng" dirty="0">
                <a:solidFill>
                  <a:schemeClr val="tx1"/>
                </a:solidFill>
                <a:latin typeface="Cutive"/>
              </a:rPr>
              <a:t>Removing the </a:t>
            </a:r>
            <a:r>
              <a:rPr lang="en-US" sz="2300" b="1" i="0" u="sng" dirty="0" err="1">
                <a:solidFill>
                  <a:schemeClr val="tx1"/>
                </a:solidFill>
                <a:latin typeface="Cutive"/>
              </a:rPr>
              <a:t>NonSignificant</a:t>
            </a:r>
            <a:r>
              <a:rPr lang="en-US" sz="2300" b="1" i="0" u="sng" dirty="0">
                <a:solidFill>
                  <a:schemeClr val="tx1"/>
                </a:solidFill>
                <a:latin typeface="Cutive"/>
              </a:rPr>
              <a:t> Data </a:t>
            </a:r>
          </a:p>
          <a:p>
            <a:pPr marL="0" indent="0">
              <a:buNone/>
            </a:pPr>
            <a:r>
              <a:rPr lang="en-US" sz="1900" b="0" i="0" dirty="0">
                <a:solidFill>
                  <a:schemeClr val="tx1"/>
                </a:solidFill>
                <a:latin typeface="raleway"/>
              </a:rPr>
              <a:t>We will drop rows where disease has not recurred and                                                                                                                                                                                        rows which have NA values and columns like ID and Outcome</a:t>
            </a:r>
            <a:r>
              <a:rPr lang="en-US" sz="2300" b="0" i="0" dirty="0">
                <a:solidFill>
                  <a:schemeClr val="tx1"/>
                </a:solidFill>
                <a:latin typeface="raleway"/>
              </a:rPr>
              <a:t>.</a:t>
            </a:r>
          </a:p>
          <a:p>
            <a:pPr marL="0" indent="0">
              <a:buNone/>
            </a:pPr>
            <a:r>
              <a:rPr lang="en-US" sz="2300" b="1" i="0" u="sng" dirty="0">
                <a:solidFill>
                  <a:schemeClr val="tx1"/>
                </a:solidFill>
                <a:latin typeface="Cutive"/>
              </a:rPr>
              <a:t>Using Feature Engineering</a:t>
            </a:r>
          </a:p>
          <a:p>
            <a:pPr marL="0" indent="0">
              <a:buNone/>
            </a:pPr>
            <a:r>
              <a:rPr sz="1900" smtClean="0">
                <a:latin typeface="raleway"/>
              </a:rPr>
              <a:t>W</a:t>
            </a:r>
            <a:r>
              <a:rPr lang="en-US" sz="1900" b="0" i="0" dirty="0" smtClean="0">
                <a:solidFill>
                  <a:schemeClr val="tx1"/>
                </a:solidFill>
                <a:latin typeface="raleway"/>
              </a:rPr>
              <a:t>e </a:t>
            </a:r>
            <a:r>
              <a:rPr lang="en-US" sz="1900" b="0" i="0" dirty="0">
                <a:solidFill>
                  <a:schemeClr val="tx1"/>
                </a:solidFill>
                <a:latin typeface="raleway"/>
              </a:rPr>
              <a:t>will build a heat map amongst                                                                                                                                                                                            the attributes to check which attributes are strongly correlated                                                                                                                                                    with our  </a:t>
            </a:r>
            <a:r>
              <a:rPr lang="en-US" sz="1900" b="0" i="1" u="none" cap="all" baseline="0" dirty="0">
                <a:solidFill>
                  <a:schemeClr val="tx1"/>
                </a:solidFill>
                <a:latin typeface="raleway"/>
              </a:rPr>
              <a:t>Dependent variable Time.</a:t>
            </a:r>
          </a:p>
          <a:p>
            <a:pPr marL="0" indent="0">
              <a:buNone/>
            </a:pPr>
            <a:r>
              <a:rPr lang="en-US" sz="2100" b="1" i="0" u="sng" dirty="0">
                <a:solidFill>
                  <a:schemeClr val="tx1"/>
                </a:solidFill>
                <a:latin typeface="Cutive"/>
              </a:rPr>
              <a:t>Removing MultiCollinearity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latin typeface="raleway"/>
              </a:rPr>
              <a:t>We will drop the highly correlated attributes to avoid their                                                                                                                                                         negative impact on the model’s accuracy.</a:t>
            </a:r>
          </a:p>
          <a:p>
            <a:pPr marL="0" indent="0">
              <a:buNone/>
            </a:pPr>
            <a:r>
              <a:rPr lang="en-US" sz="2300" b="1" i="0" u="sng" dirty="0">
                <a:solidFill>
                  <a:schemeClr val="tx1"/>
                </a:solidFill>
                <a:latin typeface="Cutive"/>
              </a:rPr>
              <a:t>Standardizing</a:t>
            </a:r>
          </a:p>
          <a:p>
            <a:pPr marL="0" indent="0">
              <a:buNone/>
            </a:pPr>
            <a:r>
              <a:rPr lang="en-US" sz="2000" b="0" i="0" baseline="0" dirty="0">
                <a:solidFill>
                  <a:schemeClr val="tx1"/>
                </a:solidFill>
                <a:latin typeface="raleway"/>
              </a:rPr>
              <a:t>Using sklearn-pandas library we will perform standardization. 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  <a:latin typeface="ralewa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514350"/>
            <a:ext cx="4114800" cy="4445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4869" y="953023"/>
            <a:ext cx="1905000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/>
              <a:t>Heat Map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248478" y="204911"/>
            <a:ext cx="8527771" cy="4812544"/>
          </a:xfrm>
          <a:gradFill rotWithShape="1">
            <a:gsLst>
              <a:gs pos="100000">
                <a:schemeClr val="accent1">
                  <a:lumMod val="20000"/>
                  <a:lumOff val="40000"/>
                </a:schemeClr>
              </a:gs>
              <a:gs pos="75000">
                <a:schemeClr val="accent1">
                  <a:lumMod val="20000"/>
                  <a:lumOff val="40000"/>
                </a:schemeClr>
              </a:gs>
              <a:gs pos="0">
                <a:schemeClr val="accent1">
                  <a:lumMod val="20000"/>
                  <a:lumOff val="7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</p:spPr>
        <p:txBody>
          <a:bodyPr vert="horz" rtlCol="0"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b="1" u="sng" dirty="0">
                <a:latin typeface="Cutive"/>
              </a:rPr>
              <a:t>Split Data into Training and Testing</a:t>
            </a:r>
          </a:p>
          <a:p>
            <a:pPr marL="0" indent="0">
              <a:buNone/>
            </a:pPr>
            <a:r>
              <a:rPr lang="en-US" sz="1800" b="0" dirty="0">
                <a:latin typeface="raleway"/>
              </a:rPr>
              <a:t>We split data set into 80% for training set and 20% for the test </a:t>
            </a:r>
            <a:r>
              <a:rPr lang="en-US" sz="1800" b="0" dirty="0" smtClean="0">
                <a:latin typeface="raleway"/>
              </a:rPr>
              <a:t>set.</a:t>
            </a:r>
          </a:p>
          <a:p>
            <a:pPr marL="0" indent="0">
              <a:buNone/>
            </a:pPr>
            <a:r>
              <a:rPr lang="en-US" sz="1800" b="0" dirty="0" smtClean="0">
                <a:latin typeface="raleway"/>
              </a:rPr>
              <a:t> </a:t>
            </a:r>
            <a:r>
              <a:rPr lang="en-US" sz="1800" b="1" u="sng" dirty="0" smtClean="0">
                <a:latin typeface="Cutive"/>
              </a:rPr>
              <a:t>Running </a:t>
            </a:r>
            <a:r>
              <a:rPr lang="en-US" sz="1800" b="1" u="sng" dirty="0">
                <a:latin typeface="Cutive"/>
              </a:rPr>
              <a:t>and evaluating Model</a:t>
            </a:r>
          </a:p>
          <a:p>
            <a:pPr marL="0" indent="0">
              <a:buNone/>
            </a:pPr>
            <a:r>
              <a:rPr lang="en-US" sz="1800" b="0" u="none" dirty="0">
                <a:latin typeface="Raleway"/>
              </a:rPr>
              <a:t>We will Mean Square Error method we will evaluate our </a:t>
            </a:r>
            <a:r>
              <a:rPr lang="en-US" sz="1800" b="0" u="none" dirty="0" err="1" smtClean="0">
                <a:latin typeface="Raleway"/>
              </a:rPr>
              <a:t>model.The</a:t>
            </a:r>
            <a:r>
              <a:rPr lang="en-US" sz="1800" b="0" u="none" dirty="0" smtClean="0">
                <a:latin typeface="Raleway"/>
              </a:rPr>
              <a:t> </a:t>
            </a:r>
            <a:r>
              <a:rPr lang="en-US" sz="1800" b="0" u="none" dirty="0">
                <a:latin typeface="Raleway"/>
              </a:rPr>
              <a:t>smaller the MSE,  the better prediction.</a:t>
            </a:r>
          </a:p>
          <a:p>
            <a:pPr marL="0" indent="0">
              <a:buNone/>
            </a:pPr>
            <a:r>
              <a:rPr lang="en-US" sz="1800" b="0" u="none" dirty="0">
                <a:latin typeface="Raleway"/>
              </a:rPr>
              <a:t>The coefficients along with their sign denote how the response varies with change in the input variables.</a:t>
            </a:r>
          </a:p>
          <a:p>
            <a:pPr marL="0" indent="0">
              <a:buNone/>
            </a:pPr>
            <a:r>
              <a:rPr lang="en-US" sz="1800" b="0" u="none" dirty="0">
                <a:latin typeface="Raleway"/>
              </a:rPr>
              <a:t>Now Evaluate</a:t>
            </a:r>
          </a:p>
          <a:p>
            <a:pPr marL="0" indent="0">
              <a:buNone/>
            </a:pPr>
            <a:r>
              <a:rPr lang="en-US" sz="1400" b="0" i="1" u="none" dirty="0">
                <a:solidFill>
                  <a:schemeClr val="tx1"/>
                </a:solidFill>
                <a:latin typeface="Cutive"/>
              </a:rPr>
              <a:t> </a:t>
            </a:r>
            <a:r>
              <a:rPr lang="en-US" sz="1600" b="0" i="1" u="none" dirty="0">
                <a:solidFill>
                  <a:schemeClr val="tx1"/>
                </a:solidFill>
                <a:latin typeface="Cutive"/>
              </a:rPr>
              <a:t>1. </a:t>
            </a:r>
            <a:r>
              <a:rPr i="1" smtClean="0">
                <a:latin typeface="Cutive"/>
              </a:rPr>
              <a:t>Using D</a:t>
            </a:r>
            <a:r>
              <a:rPr lang="en-US" sz="1600" b="0" i="1" u="none" dirty="0" err="1" smtClean="0">
                <a:solidFill>
                  <a:schemeClr val="tx1"/>
                </a:solidFill>
                <a:latin typeface="Cutive"/>
              </a:rPr>
              <a:t>ataset</a:t>
            </a:r>
            <a:r>
              <a:rPr lang="en-US" sz="1600" b="0" i="1" u="none" dirty="0" smtClean="0">
                <a:solidFill>
                  <a:schemeClr val="tx1"/>
                </a:solidFill>
                <a:latin typeface="Cutive"/>
              </a:rPr>
              <a:t> </a:t>
            </a:r>
            <a:r>
              <a:rPr lang="en-US" sz="1600" b="0" i="1" u="none" dirty="0">
                <a:solidFill>
                  <a:schemeClr val="tx1"/>
                </a:solidFill>
                <a:latin typeface="Cutive"/>
              </a:rPr>
              <a:t>when highly                                                                                                                    </a:t>
            </a:r>
            <a:r>
              <a:rPr lang="en-US" sz="1600" b="0" i="1" u="none" dirty="0" smtClean="0">
                <a:solidFill>
                  <a:schemeClr val="tx1"/>
                </a:solidFill>
                <a:latin typeface="Cutive"/>
              </a:rPr>
              <a:t>2. Using </a:t>
            </a:r>
            <a:r>
              <a:rPr lang="en-US" sz="1600" b="0" i="1" u="none" dirty="0">
                <a:solidFill>
                  <a:schemeClr val="tx1"/>
                </a:solidFill>
                <a:latin typeface="Cutive"/>
              </a:rPr>
              <a:t>Feature Engineered Dataset                                                                                                                                                                                                                                          correlated variables were not dropped.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1600" b="0" i="0" u="none" dirty="0">
                <a:solidFill>
                  <a:schemeClr val="tx1"/>
                </a:solidFill>
                <a:latin typeface="Cutive"/>
              </a:rPr>
              <a:t>Both Models have high </a:t>
            </a:r>
            <a:r>
              <a:rPr lang="en-US" sz="1600" b="0" i="0" u="none" dirty="0" err="1">
                <a:solidFill>
                  <a:schemeClr val="tx1"/>
                </a:solidFill>
                <a:latin typeface="Cutive"/>
              </a:rPr>
              <a:t>MSE</a:t>
            </a:r>
            <a:r>
              <a:rPr lang="en-US" sz="1600" b="0" i="0" u="none" dirty="0">
                <a:solidFill>
                  <a:schemeClr val="tx1"/>
                </a:solidFill>
                <a:latin typeface="Cutive"/>
              </a:rPr>
              <a:t> which indicates model has not performed well </a:t>
            </a:r>
            <a:r>
              <a:rPr lang="en-US" sz="1600" b="0" i="0" u="none" dirty="0" err="1">
                <a:solidFill>
                  <a:schemeClr val="tx1"/>
                </a:solidFill>
                <a:latin typeface="Cutive"/>
              </a:rPr>
              <a:t>beacuse</a:t>
            </a:r>
            <a:r>
              <a:rPr lang="en-US" sz="1600" b="0" i="0" u="none" dirty="0">
                <a:solidFill>
                  <a:schemeClr val="tx1"/>
                </a:solidFill>
                <a:latin typeface="Cutive"/>
              </a:rPr>
              <a:t> of the primary reason of less amount of data points in </a:t>
            </a:r>
            <a:r>
              <a:rPr lang="en-US" sz="1600" b="0" i="0" u="none" dirty="0" err="1">
                <a:solidFill>
                  <a:schemeClr val="tx1"/>
                </a:solidFill>
                <a:latin typeface="Cutive"/>
              </a:rPr>
              <a:t>dataset</a:t>
            </a:r>
            <a:r>
              <a:rPr lang="en-US" sz="1600" b="0" i="0" u="none" dirty="0">
                <a:solidFill>
                  <a:schemeClr val="tx1"/>
                </a:solidFill>
                <a:latin typeface="Cutive"/>
              </a:rPr>
              <a:t>. </a:t>
            </a:r>
          </a:p>
          <a:p>
            <a:pPr marL="0" indent="0">
              <a:buNone/>
            </a:pPr>
            <a:r>
              <a:rPr lang="en-US" sz="700" b="0" i="0" u="none" dirty="0">
                <a:solidFill>
                  <a:schemeClr val="tx1"/>
                </a:solidFill>
                <a:latin typeface="Cutive"/>
              </a:rPr>
              <a:t> 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 lang="en-US" b="1" dirty="0">
              <a:latin typeface="ralewa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  <a:lum/>
            <a:extLst>
              <a:ext uri="{51522B57-A0B2-41E9-8835-5AD7C5DE8616}">
                <a14:imgProps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18600D00-14E6-4DB3-86A8-1571AC5BFD2E}">
                <a14:useLocalDpi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0"/>
              </a:ext>
            </a:extLst>
          </a:blip>
          <a:stretch>
            <a:fillRect/>
          </a:stretch>
        </p:blipFill>
        <p:spPr>
          <a:xfrm>
            <a:off x="381000" y="2419350"/>
            <a:ext cx="3353952" cy="1627355"/>
          </a:xfrm>
          <a:prstGeom prst="rect">
            <a:avLst/>
          </a:prstGeom>
          <a:ln w="11430" cap="flat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>
              <a:srgbClr val="5B5B5B">
                <a:alpha val="39999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grayscl/>
            <a:lum/>
            <a:extLst>
              <a:ext uri="{095BA404-E3D7-4B3A-8857-D52C52DB0833}">
                <a14:imgProps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0241117C-D133-4F74-9E6B-04B24ACF353D}">
                <a14:useLocalDpi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0"/>
              </a:ext>
            </a:extLst>
          </a:blip>
          <a:stretch>
            <a:fillRect/>
          </a:stretch>
        </p:blipFill>
        <p:spPr>
          <a:xfrm>
            <a:off x="4724400" y="2419350"/>
            <a:ext cx="3727018" cy="1061266"/>
          </a:xfrm>
          <a:prstGeom prst="rect">
            <a:avLst/>
          </a:prstGeom>
          <a:ln w="11430" cap="flat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>
              <a:srgbClr val="5B5B5B">
                <a:alpha val="39999"/>
              </a:srgbClr>
            </a:outerShdw>
          </a:effectLst>
        </p:spPr>
      </p:pic>
      <p:pic>
        <p:nvPicPr>
          <p:cNvPr id="5" name="Picture 4" descr="i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971550"/>
            <a:ext cx="2571750" cy="4114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464</Words>
  <Application>Zoho Show</Application>
  <PresentationFormat>On-screen Show (16:9)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Cutive</vt:lpstr>
      <vt:lpstr>Open Sans</vt:lpstr>
      <vt:lpstr>raleway</vt:lpstr>
      <vt:lpstr>Whitepaper</vt:lpstr>
      <vt:lpstr>Predicting Breast Cancer Outcome of a new Patient</vt:lpstr>
      <vt:lpstr>Slide 2</vt:lpstr>
      <vt:lpstr>Slide 3</vt:lpstr>
      <vt:lpstr>Predicting Recurrence Time for patients whose outcome is R.</vt:lpstr>
      <vt:lpstr>Slide 5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pranav.gautam82</dc:creator>
  <cp:lastModifiedBy>Pranav</cp:lastModifiedBy>
  <cp:revision>14</cp:revision>
  <dcterms:created xsi:type="dcterms:W3CDTF">2020-05-04T13:05:42Z</dcterms:created>
  <dcterms:modified xsi:type="dcterms:W3CDTF">2020-05-05T11:15:36Z</dcterms:modified>
</cp:coreProperties>
</file>