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7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9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.jpeg" ContentType="image/jpeg"/>
  <Override PartName="/ppt/media/image7.jpeg" ContentType="image/jpeg"/>
  <Override PartName="/ppt/media/image10.png" ContentType="image/png"/>
  <Override PartName="/ppt/media/image12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3.jpeg" ContentType="image/jpeg"/>
  <Override PartName="/ppt/media/image14.jpeg" ContentType="image/jpeg"/>
  <Override PartName="/ppt/media/image1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480" cy="112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480" cy="112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480" cy="112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613E63-2F7F-4A9D-8FEA-A935305F79EC}" type="datetime">
              <a:rPr b="0" lang="en-IN" sz="1000" spc="-1" strike="noStrike">
                <a:solidFill>
                  <a:srgbClr val="ffffff"/>
                </a:solidFill>
                <a:latin typeface="Calibri"/>
              </a:rPr>
              <a:t>30/05/20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6A0B0E-B95E-4865-93C1-8C5E2475C6FB}" type="slidenum">
              <a:rPr b="0" lang="en-IN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AC85229-D9C3-4685-888B-54FA05696B6B}" type="datetime">
              <a:rPr b="0" lang="en-IN" sz="1000" spc="-1" strike="noStrike">
                <a:solidFill>
                  <a:srgbClr val="ffffff"/>
                </a:solidFill>
                <a:latin typeface="Calibri"/>
              </a:rPr>
              <a:t>30/05/20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D5CA5F-A3BB-4170-8473-DCCD59727F02}" type="slidenum">
              <a:rPr b="0" lang="en-IN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95000" cy="3648600"/>
          </a:xfrm>
          <a:prstGeom prst="rect">
            <a:avLst/>
          </a:prstGeom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821920" y="2142000"/>
            <a:ext cx="4995000" cy="3648600"/>
          </a:xfrm>
          <a:prstGeom prst="rect">
            <a:avLst/>
          </a:prstGeom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CA5A1E-ACFD-4190-9A7F-BB477DF90682}" type="datetime">
              <a:rPr b="0" lang="en-IN" sz="1000" spc="-1" strike="noStrike">
                <a:solidFill>
                  <a:srgbClr val="ffffff"/>
                </a:solidFill>
                <a:latin typeface="Calibri"/>
              </a:rPr>
              <a:t>30/05/20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3227D9-EDA8-42A4-B4A6-DF019CCFAE2C}" type="slidenum">
              <a:rPr b="0" lang="en-IN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3962520" y="255492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ffffff"/>
                </a:solidFill>
                <a:latin typeface="Calibri Light"/>
              </a:rPr>
              <a:t>Restaurant recommender system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962520" y="4976280"/>
            <a:ext cx="7197480" cy="140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IN" sz="1800" spc="-1" strike="noStrike" cap="all">
                <a:solidFill>
                  <a:srgbClr val="f6b5c7"/>
                </a:solidFill>
                <a:latin typeface="Calibri"/>
              </a:rPr>
              <a:t>IBM Capstone project.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0" name="Picture 5" descr=""/>
          <p:cNvPicPr/>
          <p:nvPr/>
        </p:nvPicPr>
        <p:blipFill>
          <a:blip r:embed="rId2"/>
          <a:stretch/>
        </p:blipFill>
        <p:spPr>
          <a:xfrm>
            <a:off x="474840" y="416160"/>
            <a:ext cx="3012480" cy="301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188720" y="609480"/>
            <a:ext cx="614304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Methodology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32" name="Group 2"/>
          <p:cNvGrpSpPr/>
          <p:nvPr/>
        </p:nvGrpSpPr>
        <p:grpSpPr>
          <a:xfrm>
            <a:off x="1188720" y="2288520"/>
            <a:ext cx="6712560" cy="3356280"/>
            <a:chOff x="1188720" y="2288520"/>
            <a:chExt cx="6712560" cy="3356280"/>
          </a:xfrm>
        </p:grpSpPr>
        <p:sp>
          <p:nvSpPr>
            <p:cNvPr id="133" name="Line 3"/>
            <p:cNvSpPr/>
            <p:nvPr/>
          </p:nvSpPr>
          <p:spPr>
            <a:xfrm>
              <a:off x="4159080" y="5080320"/>
              <a:ext cx="1562400" cy="45720"/>
            </a:xfrm>
            <a:prstGeom prst="line">
              <a:avLst/>
            </a:prstGeom>
            <a:ln>
              <a:solidFill>
                <a:schemeClr val="accent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4" name="Line 4"/>
            <p:cNvSpPr/>
            <p:nvPr/>
          </p:nvSpPr>
          <p:spPr>
            <a:xfrm flipV="1">
              <a:off x="4471200" y="3974040"/>
              <a:ext cx="739440" cy="45720"/>
            </a:xfrm>
            <a:prstGeom prst="line">
              <a:avLst/>
            </a:prstGeom>
            <a:ln>
              <a:solidFill>
                <a:schemeClr val="accent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5" name="Line 5"/>
            <p:cNvSpPr/>
            <p:nvPr/>
          </p:nvSpPr>
          <p:spPr>
            <a:xfrm flipV="1">
              <a:off x="4119840" y="2840040"/>
              <a:ext cx="1633320" cy="45720"/>
            </a:xfrm>
            <a:prstGeom prst="line">
              <a:avLst/>
            </a:prstGeom>
            <a:ln>
              <a:solidFill>
                <a:schemeClr val="accent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6" name="CustomShape 6"/>
            <p:cNvSpPr/>
            <p:nvPr/>
          </p:nvSpPr>
          <p:spPr>
            <a:xfrm>
              <a:off x="1188720" y="2288520"/>
              <a:ext cx="3356280" cy="3356280"/>
            </a:xfrm>
            <a:prstGeom prst="ellipse">
              <a:avLst/>
            </a:prstGeom>
            <a:blipFill rotWithShape="0">
              <a:blip r:embed="rId1"/>
              <a:stretch>
                <a:fillRect l="25393" t="15275" r="26417" b="36535"/>
              </a:stretch>
            </a:blipFill>
            <a:ln w="720">
              <a:solidFill>
                <a:schemeClr val="tx1">
                  <a:alpha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7" name="CustomShape 7"/>
            <p:cNvSpPr/>
            <p:nvPr/>
          </p:nvSpPr>
          <p:spPr>
            <a:xfrm>
              <a:off x="1752840" y="4900680"/>
              <a:ext cx="2147760" cy="1850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0" bIns="0" anchor="b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IN" sz="2300" spc="-1" strike="noStrike">
                  <a:solidFill>
                    <a:srgbClr val="ffffff"/>
                  </a:solidFill>
                  <a:latin typeface="Calibri"/>
                </a:rPr>
                <a:t>Recommender System</a:t>
              </a:r>
              <a:endParaRPr b="0" lang="en-IN" sz="2300" spc="-1" strike="noStrike">
                <a:latin typeface="Arial"/>
              </a:endParaRPr>
            </a:p>
          </p:txBody>
        </p:sp>
        <p:sp>
          <p:nvSpPr>
            <p:cNvPr id="138" name="CustomShape 8"/>
            <p:cNvSpPr/>
            <p:nvPr/>
          </p:nvSpPr>
          <p:spPr>
            <a:xfrm>
              <a:off x="5733360" y="2288520"/>
              <a:ext cx="1006560" cy="1006560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9" name="CustomShape 9"/>
            <p:cNvSpPr/>
            <p:nvPr/>
          </p:nvSpPr>
          <p:spPr>
            <a:xfrm>
              <a:off x="6740280" y="2288520"/>
              <a:ext cx="997560" cy="100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360" rIns="72360" tIns="0" bIns="0" anchor="ctr"/>
            <a:p>
              <a:pPr>
                <a:lnSpc>
                  <a:spcPct val="90000"/>
                </a:lnSpc>
                <a:spcAft>
                  <a:spcPts val="666"/>
                </a:spcAft>
              </a:pPr>
              <a:r>
                <a:rPr b="0" lang="en-IN" sz="1900" spc="-1" strike="noStrike">
                  <a:solidFill>
                    <a:srgbClr val="ffffff"/>
                  </a:solidFill>
                  <a:latin typeface="Calibri"/>
                </a:rPr>
                <a:t>Machine learning</a:t>
              </a:r>
              <a:endParaRPr b="0" lang="en-IN" sz="1900" spc="-1" strike="noStrike">
                <a:latin typeface="Arial"/>
              </a:endParaRPr>
            </a:p>
          </p:txBody>
        </p:sp>
        <p:sp>
          <p:nvSpPr>
            <p:cNvPr id="140" name="CustomShape 10"/>
            <p:cNvSpPr/>
            <p:nvPr/>
          </p:nvSpPr>
          <p:spPr>
            <a:xfrm>
              <a:off x="5250240" y="3463200"/>
              <a:ext cx="1006560" cy="100656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1" name="CustomShape 11"/>
            <p:cNvSpPr/>
            <p:nvPr/>
          </p:nvSpPr>
          <p:spPr>
            <a:xfrm>
              <a:off x="6257160" y="3463200"/>
              <a:ext cx="1274400" cy="100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360" rIns="72360" tIns="0" bIns="0" anchor="ctr"/>
            <a:p>
              <a:pPr>
                <a:lnSpc>
                  <a:spcPct val="90000"/>
                </a:lnSpc>
                <a:spcAft>
                  <a:spcPts val="666"/>
                </a:spcAft>
              </a:pPr>
              <a:r>
                <a:rPr b="0" lang="en-IN" sz="1900" spc="-1" strike="noStrike">
                  <a:solidFill>
                    <a:srgbClr val="ffffff"/>
                  </a:solidFill>
                  <a:latin typeface="Calibri"/>
                </a:rPr>
                <a:t>Exploratory analysis</a:t>
              </a:r>
              <a:endParaRPr b="0" lang="en-IN" sz="1900" spc="-1" strike="noStrike">
                <a:latin typeface="Arial"/>
              </a:endParaRPr>
            </a:p>
          </p:txBody>
        </p:sp>
        <p:sp>
          <p:nvSpPr>
            <p:cNvPr id="142" name="CustomShape 12"/>
            <p:cNvSpPr/>
            <p:nvPr/>
          </p:nvSpPr>
          <p:spPr>
            <a:xfrm>
              <a:off x="5733360" y="4637880"/>
              <a:ext cx="1006560" cy="100656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3" name="CustomShape 13"/>
            <p:cNvSpPr/>
            <p:nvPr/>
          </p:nvSpPr>
          <p:spPr>
            <a:xfrm>
              <a:off x="6740280" y="4637880"/>
              <a:ext cx="1161000" cy="100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360" rIns="72360" tIns="0" bIns="0" anchor="ctr"/>
            <a:p>
              <a:pPr>
                <a:lnSpc>
                  <a:spcPct val="90000"/>
                </a:lnSpc>
                <a:spcAft>
                  <a:spcPts val="666"/>
                </a:spcAft>
              </a:pPr>
              <a:r>
                <a:rPr b="0" lang="en-IN" sz="1900" spc="-1" strike="noStrike">
                  <a:solidFill>
                    <a:srgbClr val="ffffff"/>
                  </a:solidFill>
                  <a:latin typeface="Calibri"/>
                </a:rPr>
                <a:t>Inferential analysis</a:t>
              </a:r>
              <a:endParaRPr b="0" lang="en-IN" sz="1900" spc="-1" strike="noStrike">
                <a:latin typeface="Arial"/>
              </a:endParaRPr>
            </a:p>
          </p:txBody>
        </p:sp>
      </p:grpSp>
      <p:grpSp>
        <p:nvGrpSpPr>
          <p:cNvPr id="144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5" name="Picture 3" descr=""/>
          <p:cNvPicPr/>
          <p:nvPr/>
        </p:nvPicPr>
        <p:blipFill>
          <a:blip r:embed="rId5"/>
          <a:stretch/>
        </p:blipFill>
        <p:spPr>
          <a:xfrm>
            <a:off x="7914960" y="4025880"/>
            <a:ext cx="4276800" cy="2831760"/>
          </a:xfrm>
          <a:prstGeom prst="rect">
            <a:avLst/>
          </a:prstGeom>
          <a:ln>
            <a:noFill/>
          </a:ln>
        </p:spPr>
      </p:pic>
      <p:pic>
        <p:nvPicPr>
          <p:cNvPr id="146" name="Picture 6" descr=""/>
          <p:cNvPicPr/>
          <p:nvPr/>
        </p:nvPicPr>
        <p:blipFill>
          <a:blip r:embed="rId6"/>
          <a:stretch/>
        </p:blipFill>
        <p:spPr>
          <a:xfrm>
            <a:off x="7594560" y="-3960"/>
            <a:ext cx="4597200" cy="373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8" name="Content Placeholder 3" descr=""/>
          <p:cNvPicPr/>
          <p:nvPr/>
        </p:nvPicPr>
        <p:blipFill>
          <a:blip r:embed="rId1"/>
          <a:stretch/>
        </p:blipFill>
        <p:spPr>
          <a:xfrm>
            <a:off x="159120" y="109440"/>
            <a:ext cx="5279400" cy="6608520"/>
          </a:xfrm>
          <a:prstGeom prst="rect">
            <a:avLst/>
          </a:prstGeom>
          <a:ln>
            <a:noFill/>
          </a:ln>
        </p:spPr>
      </p:pic>
      <p:pic>
        <p:nvPicPr>
          <p:cNvPr id="149" name="Picture 4" descr=""/>
          <p:cNvPicPr/>
          <p:nvPr/>
        </p:nvPicPr>
        <p:blipFill>
          <a:blip r:embed="rId2"/>
          <a:stretch/>
        </p:blipFill>
        <p:spPr>
          <a:xfrm>
            <a:off x="6056280" y="109440"/>
            <a:ext cx="5962320" cy="660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Content Placeholder 3" descr=""/>
          <p:cNvPicPr/>
          <p:nvPr/>
        </p:nvPicPr>
        <p:blipFill>
          <a:blip r:embed="rId1"/>
          <a:stretch/>
        </p:blipFill>
        <p:spPr>
          <a:xfrm>
            <a:off x="685800" y="527760"/>
            <a:ext cx="10972800" cy="570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155960" y="609480"/>
            <a:ext cx="855396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Datasets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632880" y="2368800"/>
            <a:ext cx="7590960" cy="1740960"/>
          </a:xfrm>
          <a:prstGeom prst="rect">
            <a:avLst/>
          </a:prstGeom>
          <a:ln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2"/>
          <a:stretch/>
        </p:blipFill>
        <p:spPr>
          <a:xfrm>
            <a:off x="632880" y="4788000"/>
            <a:ext cx="4205160" cy="17222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3"/>
          <a:stretch/>
        </p:blipFill>
        <p:spPr>
          <a:xfrm>
            <a:off x="8367480" y="3314880"/>
            <a:ext cx="3485880" cy="3195360"/>
          </a:xfrm>
          <a:prstGeom prst="rect">
            <a:avLst/>
          </a:prstGeom>
          <a:ln>
            <a:noFill/>
          </a:ln>
        </p:spPr>
      </p:pic>
      <p:pic>
        <p:nvPicPr>
          <p:cNvPr id="155" name="Picture 7" descr=""/>
          <p:cNvPicPr/>
          <p:nvPr/>
        </p:nvPicPr>
        <p:blipFill>
          <a:blip r:embed="rId4"/>
          <a:stretch/>
        </p:blipFill>
        <p:spPr>
          <a:xfrm>
            <a:off x="8224560" y="392040"/>
            <a:ext cx="3628800" cy="167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Content Placeholder 3" descr=""/>
          <p:cNvPicPr/>
          <p:nvPr/>
        </p:nvPicPr>
        <p:blipFill>
          <a:blip r:embed="rId1"/>
          <a:srcRect l="0" t="4557" r="0" b="4557"/>
          <a:stretch/>
        </p:blipFill>
        <p:spPr>
          <a:xfrm>
            <a:off x="-720" y="-1080"/>
            <a:ext cx="12192840" cy="6860160"/>
          </a:xfrm>
          <a:prstGeom prst="rect">
            <a:avLst/>
          </a:prstGeom>
          <a:ln w="60480">
            <a:solidFill>
              <a:schemeClr val="tx1">
                <a:alpha val="40000"/>
              </a:schemeClr>
            </a:solidFill>
            <a:round/>
          </a:ln>
        </p:spPr>
      </p:pic>
      <p:sp>
        <p:nvSpPr>
          <p:cNvPr id="157" name="TextShape 1"/>
          <p:cNvSpPr txBox="1"/>
          <p:nvPr/>
        </p:nvSpPr>
        <p:spPr>
          <a:xfrm>
            <a:off x="2408760" y="787320"/>
            <a:ext cx="7390440" cy="1278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Mapping and clustering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8" name="Picture 5" descr=""/>
          <p:cNvPicPr/>
          <p:nvPr/>
        </p:nvPicPr>
        <p:blipFill>
          <a:blip r:embed="rId2"/>
          <a:stretch/>
        </p:blipFill>
        <p:spPr>
          <a:xfrm>
            <a:off x="121320" y="2269080"/>
            <a:ext cx="5689080" cy="4027680"/>
          </a:xfrm>
          <a:prstGeom prst="rect">
            <a:avLst/>
          </a:prstGeom>
          <a:ln>
            <a:noFill/>
          </a:ln>
        </p:spPr>
      </p:pic>
      <p:pic>
        <p:nvPicPr>
          <p:cNvPr id="159" name="Picture 6" descr=""/>
          <p:cNvPicPr/>
          <p:nvPr/>
        </p:nvPicPr>
        <p:blipFill>
          <a:blip r:embed="rId3"/>
          <a:stretch/>
        </p:blipFill>
        <p:spPr>
          <a:xfrm>
            <a:off x="6016320" y="2246760"/>
            <a:ext cx="5970240" cy="402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Results and conclusion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1" name="Content Placeholder 4" descr=""/>
          <p:cNvPicPr/>
          <p:nvPr/>
        </p:nvPicPr>
        <p:blipFill>
          <a:blip r:embed="rId1"/>
          <a:stretch/>
        </p:blipFill>
        <p:spPr>
          <a:xfrm>
            <a:off x="6905520" y="259200"/>
            <a:ext cx="5121000" cy="4159800"/>
          </a:xfrm>
          <a:prstGeom prst="rect">
            <a:avLst/>
          </a:prstGeom>
          <a:ln>
            <a:noFill/>
          </a:ln>
        </p:spPr>
      </p:pic>
      <p:pic>
        <p:nvPicPr>
          <p:cNvPr id="162" name="Content Placeholder 5" descr=""/>
          <p:cNvPicPr/>
          <p:nvPr/>
        </p:nvPicPr>
        <p:blipFill>
          <a:blip r:embed="rId2"/>
          <a:stretch/>
        </p:blipFill>
        <p:spPr>
          <a:xfrm>
            <a:off x="361800" y="4616280"/>
            <a:ext cx="11664720" cy="198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3962520" y="257400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Thank You!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962520" y="4995360"/>
            <a:ext cx="7197480" cy="140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IN" sz="1800" spc="-1" strike="noStrike" cap="all">
                <a:solidFill>
                  <a:srgbClr val="f6b5c7"/>
                </a:solidFill>
                <a:latin typeface="Calibri"/>
              </a:rPr>
              <a:t>pklappy21@gmail.com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1</TotalTime>
  <Application>LibreOffice/6.0.7.3$Linux_X86_64 LibreOffice_project/00m0$Build-3</Application>
  <Words>27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2019-02-05T19:54:25Z</dcterms:created>
  <dc:creator/>
  <dc:description/>
  <dc:language>en-IN</dc:language>
  <cp:lastModifiedBy/>
  <dcterms:modified xsi:type="dcterms:W3CDTF">2020-05-30T20:30:59Z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